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06" r:id="rId11"/>
    <p:sldId id="307" r:id="rId12"/>
  </p:sldIdLst>
  <p:sldSz cx="18288000" cy="10287000"/>
  <p:notesSz cx="7010400" cy="9296400"/>
  <p:embeddedFontLst>
    <p:embeddedFont>
      <p:font typeface="Aeries Sans Ultra-Bold" panose="020B0604020202020204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exend Ultra-Bold" panose="020B0604020202020204" charset="0"/>
      <p:regular r:id="rId19"/>
      <p:bold r:id="rId20"/>
    </p:embeddedFon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Nunito Sans Bold" charset="0"/>
      <p:regular r:id="rId25"/>
      <p:bold r:id="rId26"/>
    </p:embeddedFont>
    <p:embeddedFont>
      <p:font typeface="Nunito Sans Heavy" panose="020B0604020202020204" charset="0"/>
      <p:regular r:id="rId27"/>
      <p:bold r:id="rId28"/>
      <p:italic r:id="rId29"/>
      <p:boldItalic r:id="rId30"/>
    </p:embeddedFont>
    <p:embeddedFont>
      <p:font typeface="Nunito Sans Italic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AF589-F943-36B9-2CFC-1647D5FA9FA9}" v="4" dt="2024-02-29T15:54:26.685"/>
    <p1510:client id="{73395F1E-DA8A-491F-93AE-5F79D7C2B6CC}" v="32" dt="2024-02-29T02:36:2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15" autoAdjust="0"/>
  </p:normalViewPr>
  <p:slideViewPr>
    <p:cSldViewPr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4E8FB4-53D8-4A5C-BD9F-656B4F34757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DB08C2-EFD2-454F-9BFE-4ABCD212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08C2-EFD2-454F-9BFE-4ABCD212F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Ron will login to Aeries.com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Ron will be the driver</a:t>
            </a:r>
            <a:endParaRPr lang="en-US" dirty="0"/>
          </a:p>
          <a:p>
            <a:r>
              <a:rPr lang="en-US" dirty="0"/>
              <a:t>AA Starter Kit – Ron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Customizing Starter Kit for my school/district - most successful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disricts</a:t>
            </a:r>
            <a:r>
              <a:rPr lang="en-US" dirty="0">
                <a:ea typeface="Calibri" panose="020F0502020204030204"/>
                <a:cs typeface="Calibri" panose="020F0502020204030204"/>
              </a:rPr>
              <a:t> have a small team that makes these decisions -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08C2-EFD2-454F-9BFE-4ABCD212F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Aeries Analytics Starter Kit </a:t>
            </a:r>
            <a:endParaRPr lang="en-US" dirty="0">
              <a:solidFill>
                <a:schemeClr val="bg1"/>
              </a:solidFill>
            </a:endParaRP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Sample Dashboards in Starter Kit</a:t>
            </a: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LCAP Analytics Items / </a:t>
            </a:r>
            <a:r>
              <a:rPr lang="en-US" dirty="0" err="1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Dashboads</a:t>
            </a:r>
            <a:endParaRPr lang="en-US" dirty="0">
              <a:solidFill>
                <a:schemeClr val="bg1"/>
              </a:solidFill>
              <a:latin typeface="Nunito Sans"/>
              <a:ea typeface="Open Sans"/>
              <a:cs typeface="Arial"/>
            </a:endParaRP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Customizing Starter Kit for my School/District</a:t>
            </a: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Newer Item Types / Potential Uses</a:t>
            </a: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Dynamic Student Groups based on Analytics Data</a:t>
            </a: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ELPI Annual Progress</a:t>
            </a:r>
          </a:p>
          <a:p>
            <a:pPr marL="436769" indent="-436769">
              <a:spcAft>
                <a:spcPts val="459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Nunito Sans"/>
                <a:ea typeface="Open Sans"/>
                <a:cs typeface="Arial"/>
              </a:rPr>
              <a:t>Other __________________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08C2-EFD2-454F-9BFE-4ABCD212F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eries.com/academy" TargetMode="External"/><Relationship Id="rId4" Type="http://schemas.openxmlformats.org/officeDocument/2006/relationships/hyperlink" Target="https://www.aeries.com/products/online-demo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ideas.aerie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www.aeries.com/suppo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2585519" y="5519530"/>
            <a:ext cx="1928756" cy="19939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6023127" y="750314"/>
            <a:ext cx="6241746" cy="1438479"/>
          </a:xfrm>
          <a:custGeom>
            <a:avLst/>
            <a:gdLst/>
            <a:ahLst/>
            <a:cxnLst/>
            <a:rect l="l" t="t" r="r" b="b"/>
            <a:pathLst>
              <a:path w="6241746" h="1438479">
                <a:moveTo>
                  <a:pt x="0" y="0"/>
                </a:moveTo>
                <a:lnTo>
                  <a:pt x="6241746" y="0"/>
                </a:lnTo>
                <a:lnTo>
                  <a:pt x="6241746" y="1438479"/>
                </a:lnTo>
                <a:lnTo>
                  <a:pt x="0" y="143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9" r="-14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48200" y="5212287"/>
            <a:ext cx="6082986" cy="114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4"/>
              </a:lnSpc>
            </a:pPr>
            <a:r>
              <a:rPr lang="en-US" sz="2300" spc="520" dirty="0">
                <a:solidFill>
                  <a:srgbClr val="FFFFFF"/>
                </a:solidFill>
                <a:latin typeface="Nunito Sans Heavy"/>
              </a:rPr>
              <a:t>Ron Anderson  | </a:t>
            </a:r>
          </a:p>
          <a:p>
            <a:pPr>
              <a:lnSpc>
                <a:spcPts val="4734"/>
              </a:lnSpc>
            </a:pPr>
            <a:r>
              <a:rPr lang="en-US" sz="2300" spc="520" dirty="0">
                <a:solidFill>
                  <a:srgbClr val="FFFFFF"/>
                </a:solidFill>
                <a:latin typeface="Nunito Sans Heavy"/>
              </a:rPr>
              <a:t>Trainer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05600" y="7907232"/>
            <a:ext cx="6082986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4"/>
              </a:lnSpc>
            </a:pPr>
            <a:r>
              <a:rPr lang="en-US" sz="2300" spc="520" dirty="0">
                <a:solidFill>
                  <a:srgbClr val="FFFFFF"/>
                </a:solidFill>
                <a:latin typeface="Nunito Sans Bold"/>
              </a:rPr>
              <a:t>March 08, 2024   Period 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00" y="2761938"/>
            <a:ext cx="1706879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Lexend Ultra-Bold"/>
              </a:rPr>
              <a:t>227 - Aeries Analytics</a:t>
            </a:r>
          </a:p>
          <a:p>
            <a:pPr algn="ctr"/>
            <a:r>
              <a:rPr lang="en-US" sz="5000" dirty="0">
                <a:solidFill>
                  <a:srgbClr val="FEFEFE"/>
                </a:solidFill>
                <a:latin typeface="Lexend Ultra-Bold"/>
              </a:rPr>
              <a:t>Best Practices Case Study</a:t>
            </a:r>
            <a:endParaRPr lang="en-US" sz="5000" dirty="0">
              <a:solidFill>
                <a:srgbClr val="FEFEFE"/>
              </a:solidFill>
              <a:latin typeface="Aeries Sans Ul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71382" y="4307693"/>
            <a:ext cx="13678455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539" dirty="0">
                <a:solidFill>
                  <a:srgbClr val="D4EAF8"/>
                </a:solidFill>
                <a:latin typeface="Nunito Sans Italics"/>
              </a:rPr>
              <a:t>Roundtable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5365" y="8566150"/>
            <a:ext cx="1651726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308" dirty="0">
                <a:solidFill>
                  <a:srgbClr val="D4EAF8"/>
                </a:solidFill>
                <a:latin typeface="Nunito Sans Italics"/>
              </a:rPr>
              <a:t>Information shared throughout this presentation is the property of Aeries Software. Information or images may not be reproduced, duplicated, or shared without the prior written consent of Aeries Software.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45B76960-8F1A-FCEF-A9ED-C92C644B7701}"/>
              </a:ext>
            </a:extLst>
          </p:cNvPr>
          <p:cNvSpPr txBox="1"/>
          <p:nvPr/>
        </p:nvSpPr>
        <p:spPr>
          <a:xfrm>
            <a:off x="12611689" y="5243028"/>
            <a:ext cx="6082986" cy="174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4"/>
              </a:lnSpc>
            </a:pPr>
            <a:r>
              <a:rPr lang="en-US" sz="2300" spc="520" dirty="0">
                <a:solidFill>
                  <a:srgbClr val="FFFFFF"/>
                </a:solidFill>
                <a:latin typeface="Nunito Sans Heavy"/>
              </a:rPr>
              <a:t>Elen Meltonyan  | </a:t>
            </a:r>
          </a:p>
          <a:p>
            <a:pPr>
              <a:lnSpc>
                <a:spcPts val="4734"/>
              </a:lnSpc>
            </a:pPr>
            <a:r>
              <a:rPr lang="en-US" sz="2300" spc="520" dirty="0">
                <a:solidFill>
                  <a:srgbClr val="FFFFFF"/>
                </a:solidFill>
                <a:latin typeface="Nunito Sans Heavy"/>
              </a:rPr>
              <a:t>Director, Enterprise </a:t>
            </a:r>
          </a:p>
          <a:p>
            <a:pPr>
              <a:lnSpc>
                <a:spcPts val="4734"/>
              </a:lnSpc>
            </a:pPr>
            <a:r>
              <a:rPr lang="en-US" sz="2300" spc="520" dirty="0">
                <a:solidFill>
                  <a:srgbClr val="FFFFFF"/>
                </a:solidFill>
                <a:latin typeface="Nunito Sans Heavy"/>
              </a:rPr>
              <a:t>Product Management</a:t>
            </a:r>
          </a:p>
        </p:txBody>
      </p:sp>
      <p:pic>
        <p:nvPicPr>
          <p:cNvPr id="17" name="Picture 16" descr="A person in a grey suit&#10;&#10;Description automatically generated">
            <a:extLst>
              <a:ext uri="{FF2B5EF4-FFF2-40B4-BE49-F238E27FC236}">
                <a16:creationId xmlns:a16="http://schemas.microsoft.com/office/drawing/2014/main" id="{EF980ADF-85EB-2BA1-CB2A-4CDC8A57D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341879"/>
            <a:ext cx="2233556" cy="1786845"/>
          </a:xfrm>
          <a:prstGeom prst="rect">
            <a:avLst/>
          </a:prstGeom>
        </p:spPr>
      </p:pic>
      <p:pic>
        <p:nvPicPr>
          <p:cNvPr id="13" name="Picture 1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B107D86-ECDF-A07C-292F-F6287E885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85" y="5203476"/>
            <a:ext cx="1677969" cy="18909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42333" y="7418562"/>
            <a:ext cx="2269038" cy="665439"/>
          </a:xfrm>
          <a:custGeom>
            <a:avLst/>
            <a:gdLst/>
            <a:ahLst/>
            <a:cxnLst/>
            <a:rect l="l" t="t" r="r" b="b"/>
            <a:pathLst>
              <a:path w="2269038" h="665439">
                <a:moveTo>
                  <a:pt x="0" y="0"/>
                </a:moveTo>
                <a:lnTo>
                  <a:pt x="2269038" y="0"/>
                </a:lnTo>
                <a:lnTo>
                  <a:pt x="2269038" y="665439"/>
                </a:lnTo>
                <a:lnTo>
                  <a:pt x="0" y="665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441065" y="7415783"/>
            <a:ext cx="2269038" cy="665439"/>
          </a:xfrm>
          <a:custGeom>
            <a:avLst/>
            <a:gdLst/>
            <a:ahLst/>
            <a:cxnLst/>
            <a:rect l="l" t="t" r="r" b="b"/>
            <a:pathLst>
              <a:path w="2269038" h="665439">
                <a:moveTo>
                  <a:pt x="0" y="0"/>
                </a:moveTo>
                <a:lnTo>
                  <a:pt x="2269038" y="0"/>
                </a:lnTo>
                <a:lnTo>
                  <a:pt x="2269038" y="665439"/>
                </a:lnTo>
                <a:lnTo>
                  <a:pt x="0" y="665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41712" y="7415783"/>
            <a:ext cx="2778947" cy="639683"/>
          </a:xfrm>
          <a:custGeom>
            <a:avLst/>
            <a:gdLst/>
            <a:ahLst/>
            <a:cxnLst/>
            <a:rect l="l" t="t" r="r" b="b"/>
            <a:pathLst>
              <a:path w="2778947" h="639682">
                <a:moveTo>
                  <a:pt x="0" y="0"/>
                </a:moveTo>
                <a:lnTo>
                  <a:pt x="2778947" y="0"/>
                </a:lnTo>
                <a:lnTo>
                  <a:pt x="2778947" y="639682"/>
                </a:lnTo>
                <a:lnTo>
                  <a:pt x="0" y="639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52268" y="7415783"/>
            <a:ext cx="2270426" cy="662660"/>
          </a:xfrm>
          <a:custGeom>
            <a:avLst/>
            <a:gdLst/>
            <a:ahLst/>
            <a:cxnLst/>
            <a:rect l="l" t="t" r="r" b="b"/>
            <a:pathLst>
              <a:path w="2270425" h="662660">
                <a:moveTo>
                  <a:pt x="0" y="0"/>
                </a:moveTo>
                <a:lnTo>
                  <a:pt x="2270425" y="0"/>
                </a:lnTo>
                <a:lnTo>
                  <a:pt x="2270425" y="662660"/>
                </a:lnTo>
                <a:lnTo>
                  <a:pt x="0" y="662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77543" y="2413341"/>
            <a:ext cx="14132918" cy="193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50"/>
              </a:lnSpc>
            </a:pPr>
            <a:r>
              <a:rPr lang="en-US" sz="15001">
                <a:solidFill>
                  <a:srgbClr val="FFFFFF"/>
                </a:solidFill>
                <a:latin typeface="Aeries Sans Ultra-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5657" y="4346917"/>
            <a:ext cx="10827036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 Italics"/>
              </a:rPr>
              <a:t>Please take a moment to complete our session survey.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Nunito Sans Italics"/>
            </a:endParaRPr>
          </a:p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Nunito Sans Italics"/>
              </a:rPr>
              <a:t>http://surveys.aeries.com/s3/AeriesCon-Session-Feedback-Survey-Spring-2024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16421864" y="8961761"/>
            <a:ext cx="1674875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21864" y="8961761"/>
            <a:ext cx="1674875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65948" y="1021134"/>
            <a:ext cx="10885710" cy="273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0"/>
              </a:lnSpc>
            </a:pPr>
            <a:r>
              <a:rPr lang="en-US" sz="8500" dirty="0">
                <a:solidFill>
                  <a:srgbClr val="FEFEFE"/>
                </a:solidFill>
                <a:latin typeface="Aeries Sans Ultra-Bold"/>
              </a:rPr>
              <a:t>Share your Feedback</a:t>
            </a:r>
          </a:p>
          <a:p>
            <a:pPr algn="ctr">
              <a:lnSpc>
                <a:spcPts val="10890"/>
              </a:lnSpc>
            </a:pPr>
            <a:r>
              <a:rPr lang="en-US" sz="8500" dirty="0">
                <a:solidFill>
                  <a:srgbClr val="FEFEFE"/>
                </a:solidFill>
                <a:latin typeface="Aeries Sans Ultra-Bold"/>
              </a:rPr>
              <a:t>(Session #227):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74510-056D-4B5F-B44C-9A835E3DD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1" y="4288720"/>
            <a:ext cx="4335860" cy="4281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D1FBC-1F6B-DF23-4965-4C9D25CC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130CC2-22C9-0079-D7F5-2E711407A3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96D9A80-C50A-2480-DAFB-949E6C805E2E}"/>
              </a:ext>
            </a:extLst>
          </p:cNvPr>
          <p:cNvGrpSpPr/>
          <p:nvPr/>
        </p:nvGrpSpPr>
        <p:grpSpPr>
          <a:xfrm>
            <a:off x="6646786" y="5469950"/>
            <a:ext cx="4980678" cy="2721090"/>
            <a:chOff x="0" y="0"/>
            <a:chExt cx="1311783" cy="7166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FE83CF4-08DC-4EFB-BD85-6134687E7473}"/>
                </a:ext>
              </a:extLst>
            </p:cNvPr>
            <p:cNvSpPr/>
            <p:nvPr/>
          </p:nvSpPr>
          <p:spPr>
            <a:xfrm>
              <a:off x="0" y="0"/>
              <a:ext cx="1311783" cy="716666"/>
            </a:xfrm>
            <a:custGeom>
              <a:avLst/>
              <a:gdLst/>
              <a:ahLst/>
              <a:cxnLst/>
              <a:rect l="l" t="t" r="r" b="b"/>
              <a:pathLst>
                <a:path w="1311783" h="716666">
                  <a:moveTo>
                    <a:pt x="31088" y="0"/>
                  </a:moveTo>
                  <a:lnTo>
                    <a:pt x="1280696" y="0"/>
                  </a:lnTo>
                  <a:cubicBezTo>
                    <a:pt x="1297865" y="0"/>
                    <a:pt x="1311783" y="13918"/>
                    <a:pt x="1311783" y="31088"/>
                  </a:cubicBezTo>
                  <a:lnTo>
                    <a:pt x="1311783" y="685578"/>
                  </a:lnTo>
                  <a:cubicBezTo>
                    <a:pt x="1311783" y="702747"/>
                    <a:pt x="1297865" y="716666"/>
                    <a:pt x="1280696" y="716666"/>
                  </a:cubicBezTo>
                  <a:lnTo>
                    <a:pt x="31088" y="716666"/>
                  </a:lnTo>
                  <a:cubicBezTo>
                    <a:pt x="13918" y="716666"/>
                    <a:pt x="0" y="702747"/>
                    <a:pt x="0" y="685578"/>
                  </a:cubicBezTo>
                  <a:lnTo>
                    <a:pt x="0" y="31088"/>
                  </a:lnTo>
                  <a:cubicBezTo>
                    <a:pt x="0" y="13918"/>
                    <a:pt x="13918" y="0"/>
                    <a:pt x="3108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997D46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6090DC1-0307-19C3-A272-92057CCDD3D3}"/>
                </a:ext>
              </a:extLst>
            </p:cNvPr>
            <p:cNvSpPr txBox="1"/>
            <p:nvPr/>
          </p:nvSpPr>
          <p:spPr>
            <a:xfrm>
              <a:off x="0" y="-38100"/>
              <a:ext cx="1311783" cy="754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506F900-3D5C-4C0E-3333-6C84F8BC2FF9}"/>
              </a:ext>
            </a:extLst>
          </p:cNvPr>
          <p:cNvSpPr txBox="1"/>
          <p:nvPr/>
        </p:nvSpPr>
        <p:spPr>
          <a:xfrm>
            <a:off x="7318714" y="5835132"/>
            <a:ext cx="3636823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Nunito Sans Bold"/>
              </a:rPr>
              <a:t>Margaret Fuller</a:t>
            </a:r>
            <a:endParaRPr lang="en-US" sz="2499" dirty="0">
              <a:solidFill>
                <a:srgbClr val="FFFFFF"/>
              </a:solidFill>
              <a:latin typeface="Nunito San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527F2E4-C604-FD34-8C37-50985250C1EA}"/>
              </a:ext>
            </a:extLst>
          </p:cNvPr>
          <p:cNvSpPr txBox="1"/>
          <p:nvPr/>
        </p:nvSpPr>
        <p:spPr>
          <a:xfrm>
            <a:off x="2650531" y="2005968"/>
            <a:ext cx="12986938" cy="328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 dirty="0">
                <a:solidFill>
                  <a:srgbClr val="FFFFFF"/>
                </a:solidFill>
                <a:latin typeface="Aeries Sans Ultra-Bold"/>
              </a:rPr>
              <a:t>If you have knowledge, let others light their candles in it!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9459A1C-9878-4FB7-9F4B-FEBD570D4B8B}"/>
              </a:ext>
            </a:extLst>
          </p:cNvPr>
          <p:cNvSpPr txBox="1"/>
          <p:nvPr/>
        </p:nvSpPr>
        <p:spPr>
          <a:xfrm>
            <a:off x="-593131" y="-2362165"/>
            <a:ext cx="3243662" cy="872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26"/>
              </a:lnSpc>
            </a:pPr>
            <a:r>
              <a:rPr lang="en-US" sz="50876">
                <a:solidFill>
                  <a:srgbClr val="997D46"/>
                </a:solidFill>
                <a:latin typeface="Nunito Sans Heavy"/>
              </a:rPr>
              <a:t>“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C69B09-0F5B-F40D-0A5C-F57F79F57A93}"/>
              </a:ext>
            </a:extLst>
          </p:cNvPr>
          <p:cNvSpPr txBox="1"/>
          <p:nvPr/>
        </p:nvSpPr>
        <p:spPr>
          <a:xfrm rot="-10800000">
            <a:off x="15637469" y="-1390615"/>
            <a:ext cx="3243662" cy="872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26"/>
              </a:lnSpc>
            </a:pPr>
            <a:r>
              <a:rPr lang="en-US" sz="50876">
                <a:solidFill>
                  <a:srgbClr val="997D46"/>
                </a:solidFill>
                <a:latin typeface="Nunito Sans Heavy"/>
              </a:rPr>
              <a:t>“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8DF7D44-63B5-9E11-35BE-EFB3E1CE445B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6D6F-94F3-C008-5A77-C1DFE7652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C38B4A-B995-8043-14A5-822DCF1CF2B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6EA211B-9BD9-96C9-02D0-3D929E867494}"/>
              </a:ext>
            </a:extLst>
          </p:cNvPr>
          <p:cNvGrpSpPr/>
          <p:nvPr/>
        </p:nvGrpSpPr>
        <p:grpSpPr>
          <a:xfrm>
            <a:off x="6927101" y="6470365"/>
            <a:ext cx="5010765" cy="1259632"/>
            <a:chOff x="0" y="0"/>
            <a:chExt cx="1319708" cy="33175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FD56FDE-8FC1-5E5F-5E1A-337EF945747E}"/>
                </a:ext>
              </a:extLst>
            </p:cNvPr>
            <p:cNvSpPr/>
            <p:nvPr/>
          </p:nvSpPr>
          <p:spPr>
            <a:xfrm>
              <a:off x="0" y="0"/>
              <a:ext cx="1319708" cy="331755"/>
            </a:xfrm>
            <a:custGeom>
              <a:avLst/>
              <a:gdLst/>
              <a:ahLst/>
              <a:cxnLst/>
              <a:rect l="l" t="t" r="r" b="b"/>
              <a:pathLst>
                <a:path w="1319708" h="331755">
                  <a:moveTo>
                    <a:pt x="38626" y="0"/>
                  </a:moveTo>
                  <a:lnTo>
                    <a:pt x="1281081" y="0"/>
                  </a:lnTo>
                  <a:cubicBezTo>
                    <a:pt x="1291326" y="0"/>
                    <a:pt x="1301150" y="4070"/>
                    <a:pt x="1308394" y="11313"/>
                  </a:cubicBezTo>
                  <a:cubicBezTo>
                    <a:pt x="1315638" y="18557"/>
                    <a:pt x="1319708" y="28382"/>
                    <a:pt x="1319708" y="38626"/>
                  </a:cubicBezTo>
                  <a:lnTo>
                    <a:pt x="1319708" y="293129"/>
                  </a:lnTo>
                  <a:cubicBezTo>
                    <a:pt x="1319708" y="314461"/>
                    <a:pt x="1302414" y="331755"/>
                    <a:pt x="1281081" y="331755"/>
                  </a:cubicBezTo>
                  <a:lnTo>
                    <a:pt x="38626" y="331755"/>
                  </a:lnTo>
                  <a:cubicBezTo>
                    <a:pt x="17294" y="331755"/>
                    <a:pt x="0" y="314461"/>
                    <a:pt x="0" y="293129"/>
                  </a:cubicBezTo>
                  <a:lnTo>
                    <a:pt x="0" y="38626"/>
                  </a:lnTo>
                  <a:cubicBezTo>
                    <a:pt x="0" y="17294"/>
                    <a:pt x="17294" y="0"/>
                    <a:pt x="38626" y="0"/>
                  </a:cubicBezTo>
                  <a:close/>
                </a:path>
              </a:pathLst>
            </a:custGeom>
            <a:solidFill>
              <a:srgbClr val="DFE3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B197C8A-0759-087E-ACC6-F1D30D8E556A}"/>
                </a:ext>
              </a:extLst>
            </p:cNvPr>
            <p:cNvSpPr txBox="1"/>
            <p:nvPr/>
          </p:nvSpPr>
          <p:spPr>
            <a:xfrm>
              <a:off x="0" y="-38100"/>
              <a:ext cx="1319708" cy="369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D31E7BF-AC23-62CE-4392-55F0BC68111F}"/>
              </a:ext>
            </a:extLst>
          </p:cNvPr>
          <p:cNvGrpSpPr/>
          <p:nvPr/>
        </p:nvGrpSpPr>
        <p:grpSpPr>
          <a:xfrm>
            <a:off x="8478616" y="4458258"/>
            <a:ext cx="5010765" cy="1259632"/>
            <a:chOff x="0" y="0"/>
            <a:chExt cx="1319708" cy="33175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A942B91-AEB7-9124-233F-268D70473EA9}"/>
                </a:ext>
              </a:extLst>
            </p:cNvPr>
            <p:cNvSpPr/>
            <p:nvPr/>
          </p:nvSpPr>
          <p:spPr>
            <a:xfrm>
              <a:off x="0" y="0"/>
              <a:ext cx="1319708" cy="331755"/>
            </a:xfrm>
            <a:custGeom>
              <a:avLst/>
              <a:gdLst/>
              <a:ahLst/>
              <a:cxnLst/>
              <a:rect l="l" t="t" r="r" b="b"/>
              <a:pathLst>
                <a:path w="1319708" h="331755">
                  <a:moveTo>
                    <a:pt x="38626" y="0"/>
                  </a:moveTo>
                  <a:lnTo>
                    <a:pt x="1281081" y="0"/>
                  </a:lnTo>
                  <a:cubicBezTo>
                    <a:pt x="1291326" y="0"/>
                    <a:pt x="1301150" y="4070"/>
                    <a:pt x="1308394" y="11313"/>
                  </a:cubicBezTo>
                  <a:cubicBezTo>
                    <a:pt x="1315638" y="18557"/>
                    <a:pt x="1319708" y="28382"/>
                    <a:pt x="1319708" y="38626"/>
                  </a:cubicBezTo>
                  <a:lnTo>
                    <a:pt x="1319708" y="293129"/>
                  </a:lnTo>
                  <a:cubicBezTo>
                    <a:pt x="1319708" y="314461"/>
                    <a:pt x="1302414" y="331755"/>
                    <a:pt x="1281081" y="331755"/>
                  </a:cubicBezTo>
                  <a:lnTo>
                    <a:pt x="38626" y="331755"/>
                  </a:lnTo>
                  <a:cubicBezTo>
                    <a:pt x="17294" y="331755"/>
                    <a:pt x="0" y="314461"/>
                    <a:pt x="0" y="293129"/>
                  </a:cubicBezTo>
                  <a:lnTo>
                    <a:pt x="0" y="38626"/>
                  </a:lnTo>
                  <a:cubicBezTo>
                    <a:pt x="0" y="17294"/>
                    <a:pt x="17294" y="0"/>
                    <a:pt x="38626" y="0"/>
                  </a:cubicBezTo>
                  <a:close/>
                </a:path>
              </a:pathLst>
            </a:custGeom>
            <a:solidFill>
              <a:srgbClr val="DFE3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A6B57DF-C1B1-EB2C-C5A8-DE09AB4D0D1D}"/>
                </a:ext>
              </a:extLst>
            </p:cNvPr>
            <p:cNvSpPr txBox="1"/>
            <p:nvPr/>
          </p:nvSpPr>
          <p:spPr>
            <a:xfrm>
              <a:off x="0" y="-38100"/>
              <a:ext cx="1319708" cy="369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F9A2749-DFA8-A469-2E07-F3214648F22F}"/>
              </a:ext>
            </a:extLst>
          </p:cNvPr>
          <p:cNvGrpSpPr/>
          <p:nvPr/>
        </p:nvGrpSpPr>
        <p:grpSpPr>
          <a:xfrm>
            <a:off x="10108690" y="2448414"/>
            <a:ext cx="5010765" cy="1259632"/>
            <a:chOff x="0" y="0"/>
            <a:chExt cx="1319708" cy="33175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7CF723E-D095-FAA4-B689-AA68D5552832}"/>
                </a:ext>
              </a:extLst>
            </p:cNvPr>
            <p:cNvSpPr/>
            <p:nvPr/>
          </p:nvSpPr>
          <p:spPr>
            <a:xfrm>
              <a:off x="0" y="0"/>
              <a:ext cx="1319708" cy="331755"/>
            </a:xfrm>
            <a:custGeom>
              <a:avLst/>
              <a:gdLst/>
              <a:ahLst/>
              <a:cxnLst/>
              <a:rect l="l" t="t" r="r" b="b"/>
              <a:pathLst>
                <a:path w="1319708" h="331755">
                  <a:moveTo>
                    <a:pt x="38626" y="0"/>
                  </a:moveTo>
                  <a:lnTo>
                    <a:pt x="1281081" y="0"/>
                  </a:lnTo>
                  <a:cubicBezTo>
                    <a:pt x="1291326" y="0"/>
                    <a:pt x="1301150" y="4070"/>
                    <a:pt x="1308394" y="11313"/>
                  </a:cubicBezTo>
                  <a:cubicBezTo>
                    <a:pt x="1315638" y="18557"/>
                    <a:pt x="1319708" y="28382"/>
                    <a:pt x="1319708" y="38626"/>
                  </a:cubicBezTo>
                  <a:lnTo>
                    <a:pt x="1319708" y="293129"/>
                  </a:lnTo>
                  <a:cubicBezTo>
                    <a:pt x="1319708" y="314461"/>
                    <a:pt x="1302414" y="331755"/>
                    <a:pt x="1281081" y="331755"/>
                  </a:cubicBezTo>
                  <a:lnTo>
                    <a:pt x="38626" y="331755"/>
                  </a:lnTo>
                  <a:cubicBezTo>
                    <a:pt x="17294" y="331755"/>
                    <a:pt x="0" y="314461"/>
                    <a:pt x="0" y="293129"/>
                  </a:cubicBezTo>
                  <a:lnTo>
                    <a:pt x="0" y="38626"/>
                  </a:lnTo>
                  <a:cubicBezTo>
                    <a:pt x="0" y="17294"/>
                    <a:pt x="17294" y="0"/>
                    <a:pt x="38626" y="0"/>
                  </a:cubicBezTo>
                  <a:close/>
                </a:path>
              </a:pathLst>
            </a:custGeom>
            <a:solidFill>
              <a:srgbClr val="DFE3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C7620BBE-C2D3-ED01-A951-BBEDF2A6C205}"/>
                </a:ext>
              </a:extLst>
            </p:cNvPr>
            <p:cNvSpPr txBox="1"/>
            <p:nvPr/>
          </p:nvSpPr>
          <p:spPr>
            <a:xfrm>
              <a:off x="0" y="-38100"/>
              <a:ext cx="1319708" cy="369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731272A-6A08-1161-CCC3-9BF4BE20D6AF}"/>
              </a:ext>
            </a:extLst>
          </p:cNvPr>
          <p:cNvGrpSpPr/>
          <p:nvPr/>
        </p:nvGrpSpPr>
        <p:grpSpPr>
          <a:xfrm>
            <a:off x="5746481" y="6269851"/>
            <a:ext cx="1660659" cy="1660659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9E6C575-362A-A469-1CCB-40C540A348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3098" y="0"/>
                  </a:moveTo>
                  <a:lnTo>
                    <a:pt x="579702" y="0"/>
                  </a:lnTo>
                  <a:cubicBezTo>
                    <a:pt x="708439" y="0"/>
                    <a:pt x="812800" y="104361"/>
                    <a:pt x="812800" y="233098"/>
                  </a:cubicBezTo>
                  <a:lnTo>
                    <a:pt x="812800" y="579702"/>
                  </a:lnTo>
                  <a:cubicBezTo>
                    <a:pt x="812800" y="708439"/>
                    <a:pt x="708439" y="812800"/>
                    <a:pt x="579702" y="812800"/>
                  </a:cubicBezTo>
                  <a:lnTo>
                    <a:pt x="233098" y="812800"/>
                  </a:lnTo>
                  <a:cubicBezTo>
                    <a:pt x="104361" y="812800"/>
                    <a:pt x="0" y="708439"/>
                    <a:pt x="0" y="579702"/>
                  </a:cubicBezTo>
                  <a:lnTo>
                    <a:pt x="0" y="233098"/>
                  </a:lnTo>
                  <a:cubicBezTo>
                    <a:pt x="0" y="104361"/>
                    <a:pt x="104361" y="0"/>
                    <a:pt x="233098" y="0"/>
                  </a:cubicBezTo>
                  <a:close/>
                </a:path>
              </a:pathLst>
            </a:custGeom>
            <a:solidFill>
              <a:srgbClr val="396D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7797D2F-559B-8A6D-6DBC-4F4E3F4EFC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645" tIns="62645" rIns="62645" bIns="626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059811F0-6D8A-595A-D438-4B36D164FC7B}"/>
              </a:ext>
            </a:extLst>
          </p:cNvPr>
          <p:cNvSpPr/>
          <p:nvPr/>
        </p:nvSpPr>
        <p:spPr>
          <a:xfrm>
            <a:off x="5883790" y="6515445"/>
            <a:ext cx="1386041" cy="1169472"/>
          </a:xfrm>
          <a:custGeom>
            <a:avLst/>
            <a:gdLst/>
            <a:ahLst/>
            <a:cxnLst/>
            <a:rect l="l" t="t" r="r" b="b"/>
            <a:pathLst>
              <a:path w="1386041" h="1169472">
                <a:moveTo>
                  <a:pt x="0" y="0"/>
                </a:moveTo>
                <a:lnTo>
                  <a:pt x="1386041" y="0"/>
                </a:lnTo>
                <a:lnTo>
                  <a:pt x="1386041" y="1169472"/>
                </a:lnTo>
                <a:lnTo>
                  <a:pt x="0" y="1169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4A003C9-A5B2-4224-2706-93368D1DC336}"/>
              </a:ext>
            </a:extLst>
          </p:cNvPr>
          <p:cNvGrpSpPr/>
          <p:nvPr/>
        </p:nvGrpSpPr>
        <p:grpSpPr>
          <a:xfrm>
            <a:off x="9067800" y="2247900"/>
            <a:ext cx="1660659" cy="1660659"/>
            <a:chOff x="0" y="0"/>
            <a:chExt cx="812800" cy="8128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7CD327A-35D8-61AB-FA9A-32BEB53FD9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3098" y="0"/>
                  </a:moveTo>
                  <a:lnTo>
                    <a:pt x="579702" y="0"/>
                  </a:lnTo>
                  <a:cubicBezTo>
                    <a:pt x="708439" y="0"/>
                    <a:pt x="812800" y="104361"/>
                    <a:pt x="812800" y="233098"/>
                  </a:cubicBezTo>
                  <a:lnTo>
                    <a:pt x="812800" y="579702"/>
                  </a:lnTo>
                  <a:cubicBezTo>
                    <a:pt x="812800" y="708439"/>
                    <a:pt x="708439" y="812800"/>
                    <a:pt x="579702" y="812800"/>
                  </a:cubicBezTo>
                  <a:lnTo>
                    <a:pt x="233098" y="812800"/>
                  </a:lnTo>
                  <a:cubicBezTo>
                    <a:pt x="104361" y="812800"/>
                    <a:pt x="0" y="708439"/>
                    <a:pt x="0" y="579702"/>
                  </a:cubicBezTo>
                  <a:lnTo>
                    <a:pt x="0" y="233098"/>
                  </a:lnTo>
                  <a:cubicBezTo>
                    <a:pt x="0" y="104361"/>
                    <a:pt x="104361" y="0"/>
                    <a:pt x="233098" y="0"/>
                  </a:cubicBezTo>
                  <a:close/>
                </a:path>
              </a:pathLst>
            </a:custGeom>
            <a:solidFill>
              <a:srgbClr val="B285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DA0F9982-20FF-50BB-BADD-45B0A661DA6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645" tIns="62645" rIns="62645" bIns="626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4A83B294-1058-8470-4232-6D4D5D7416A0}"/>
              </a:ext>
            </a:extLst>
          </p:cNvPr>
          <p:cNvSpPr/>
          <p:nvPr/>
        </p:nvSpPr>
        <p:spPr>
          <a:xfrm>
            <a:off x="9289527" y="2469627"/>
            <a:ext cx="1217205" cy="1217205"/>
          </a:xfrm>
          <a:custGeom>
            <a:avLst/>
            <a:gdLst/>
            <a:ahLst/>
            <a:cxnLst/>
            <a:rect l="l" t="t" r="r" b="b"/>
            <a:pathLst>
              <a:path w="1217205" h="1217205">
                <a:moveTo>
                  <a:pt x="0" y="0"/>
                </a:moveTo>
                <a:lnTo>
                  <a:pt x="1217205" y="0"/>
                </a:lnTo>
                <a:lnTo>
                  <a:pt x="1217205" y="1217205"/>
                </a:lnTo>
                <a:lnTo>
                  <a:pt x="0" y="1217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83EC4C-F8AC-82EB-ED28-9BB40FCEAC61}"/>
              </a:ext>
            </a:extLst>
          </p:cNvPr>
          <p:cNvGrpSpPr/>
          <p:nvPr/>
        </p:nvGrpSpPr>
        <p:grpSpPr>
          <a:xfrm>
            <a:off x="7407140" y="4258743"/>
            <a:ext cx="1660659" cy="1660659"/>
            <a:chOff x="0" y="0"/>
            <a:chExt cx="812800" cy="8128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11B2B14-FC0C-00DE-5A91-41D99C8FDB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3098" y="0"/>
                  </a:moveTo>
                  <a:lnTo>
                    <a:pt x="579702" y="0"/>
                  </a:lnTo>
                  <a:cubicBezTo>
                    <a:pt x="708439" y="0"/>
                    <a:pt x="812800" y="104361"/>
                    <a:pt x="812800" y="233098"/>
                  </a:cubicBezTo>
                  <a:lnTo>
                    <a:pt x="812800" y="579702"/>
                  </a:lnTo>
                  <a:cubicBezTo>
                    <a:pt x="812800" y="708439"/>
                    <a:pt x="708439" y="812800"/>
                    <a:pt x="579702" y="812800"/>
                  </a:cubicBezTo>
                  <a:lnTo>
                    <a:pt x="233098" y="812800"/>
                  </a:lnTo>
                  <a:cubicBezTo>
                    <a:pt x="104361" y="812800"/>
                    <a:pt x="0" y="708439"/>
                    <a:pt x="0" y="579702"/>
                  </a:cubicBezTo>
                  <a:lnTo>
                    <a:pt x="0" y="233098"/>
                  </a:lnTo>
                  <a:cubicBezTo>
                    <a:pt x="0" y="104361"/>
                    <a:pt x="104361" y="0"/>
                    <a:pt x="233098" y="0"/>
                  </a:cubicBez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2DD2126-5252-0778-8EF2-A4CBF3E490E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645" tIns="62645" rIns="62645" bIns="626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430836F-F036-DDA5-90F0-D5123C856024}"/>
              </a:ext>
            </a:extLst>
          </p:cNvPr>
          <p:cNvSpPr/>
          <p:nvPr/>
        </p:nvSpPr>
        <p:spPr>
          <a:xfrm>
            <a:off x="7599246" y="4649910"/>
            <a:ext cx="1276448" cy="877558"/>
          </a:xfrm>
          <a:custGeom>
            <a:avLst/>
            <a:gdLst/>
            <a:ahLst/>
            <a:cxnLst/>
            <a:rect l="l" t="t" r="r" b="b"/>
            <a:pathLst>
              <a:path w="1276448" h="877558">
                <a:moveTo>
                  <a:pt x="0" y="0"/>
                </a:moveTo>
                <a:lnTo>
                  <a:pt x="1276448" y="0"/>
                </a:lnTo>
                <a:lnTo>
                  <a:pt x="1276448" y="877558"/>
                </a:lnTo>
                <a:lnTo>
                  <a:pt x="0" y="8775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DCBCE908-DE53-E04B-CB6D-ACB352BC99B0}"/>
              </a:ext>
            </a:extLst>
          </p:cNvPr>
          <p:cNvSpPr txBox="1"/>
          <p:nvPr/>
        </p:nvSpPr>
        <p:spPr>
          <a:xfrm>
            <a:off x="1112337" y="2112568"/>
            <a:ext cx="4634144" cy="199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7"/>
              </a:lnSpc>
            </a:pPr>
            <a:r>
              <a:rPr lang="en-US" sz="7997" dirty="0">
                <a:solidFill>
                  <a:srgbClr val="FFFFFF"/>
                </a:solidFill>
                <a:latin typeface="Aeries Sans Ultra-Bold"/>
              </a:rPr>
              <a:t>Session </a:t>
            </a:r>
          </a:p>
          <a:p>
            <a:pPr>
              <a:lnSpc>
                <a:spcPts val="7677"/>
              </a:lnSpc>
            </a:pPr>
            <a:r>
              <a:rPr lang="en-US" sz="7997" dirty="0">
                <a:solidFill>
                  <a:srgbClr val="FFFFFF"/>
                </a:solidFill>
                <a:latin typeface="Aeries Sans Ultra-Bold"/>
              </a:rPr>
              <a:t>Format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D74E8AD2-6BF9-18F0-ADB7-0A2F804804D8}"/>
              </a:ext>
            </a:extLst>
          </p:cNvPr>
          <p:cNvSpPr txBox="1"/>
          <p:nvPr/>
        </p:nvSpPr>
        <p:spPr>
          <a:xfrm>
            <a:off x="7782770" y="6731070"/>
            <a:ext cx="379095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000" dirty="0">
                <a:solidFill>
                  <a:srgbClr val="0C1E41"/>
                </a:solidFill>
                <a:latin typeface="Aeries Sans Ultra-Bold"/>
              </a:rPr>
              <a:t>Lessons Learned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3846A6E9-E448-C054-69D8-A556FF94D89E}"/>
              </a:ext>
            </a:extLst>
          </p:cNvPr>
          <p:cNvSpPr txBox="1"/>
          <p:nvPr/>
        </p:nvSpPr>
        <p:spPr>
          <a:xfrm>
            <a:off x="9432483" y="4722492"/>
            <a:ext cx="379095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000" dirty="0">
                <a:solidFill>
                  <a:srgbClr val="0C1E41"/>
                </a:solidFill>
                <a:latin typeface="Aeries Sans Ultra-Bold"/>
              </a:rPr>
              <a:t>Best Practices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485BAFC9-7203-624D-E46B-DAE09BB16505}"/>
              </a:ext>
            </a:extLst>
          </p:cNvPr>
          <p:cNvSpPr txBox="1"/>
          <p:nvPr/>
        </p:nvSpPr>
        <p:spPr>
          <a:xfrm>
            <a:off x="11108130" y="2710385"/>
            <a:ext cx="379095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000" dirty="0">
                <a:solidFill>
                  <a:srgbClr val="0C1E41"/>
                </a:solidFill>
                <a:latin typeface="Aeries Sans Ultra-Bold"/>
              </a:rPr>
              <a:t>Share Ideas</a:t>
            </a: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787DFEEF-28DF-0F55-EF70-AEFA03652987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DBAA3-9670-04E2-6B4C-AC46E529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9A03AC-EE00-EF80-6A11-29ACACFF7C9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F04EE38-672D-D097-B9F2-525E10D00694}"/>
              </a:ext>
            </a:extLst>
          </p:cNvPr>
          <p:cNvSpPr txBox="1"/>
          <p:nvPr/>
        </p:nvSpPr>
        <p:spPr>
          <a:xfrm>
            <a:off x="1028700" y="1061490"/>
            <a:ext cx="16230600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Aeries Sans Ultra-Bold"/>
              </a:rPr>
              <a:t>Aeries Analytics Users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E17A7F-5986-C844-9A19-3EADDE4F5FAC}"/>
              </a:ext>
            </a:extLst>
          </p:cNvPr>
          <p:cNvSpPr txBox="1"/>
          <p:nvPr/>
        </p:nvSpPr>
        <p:spPr>
          <a:xfrm>
            <a:off x="798395" y="2552700"/>
            <a:ext cx="1492951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DFE3E9"/>
                </a:solidFill>
                <a:latin typeface="Nunito Sans Bold"/>
              </a:rPr>
              <a:t>How familiar are you with Aeries Analytics Functions?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1067277-EA0F-86BC-DE43-24B7AB76128E}"/>
              </a:ext>
            </a:extLst>
          </p:cNvPr>
          <p:cNvSpPr txBox="1"/>
          <p:nvPr/>
        </p:nvSpPr>
        <p:spPr>
          <a:xfrm>
            <a:off x="721694" y="3994711"/>
            <a:ext cx="1553961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DFE3E9"/>
                </a:solidFill>
                <a:latin typeface="Nunito Sans Bold"/>
              </a:rPr>
              <a:t>What key functions/dashboards to you use most often?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873F01D-C243-9EFB-A858-E438EB21E597}"/>
              </a:ext>
            </a:extLst>
          </p:cNvPr>
          <p:cNvSpPr txBox="1"/>
          <p:nvPr/>
        </p:nvSpPr>
        <p:spPr>
          <a:xfrm>
            <a:off x="798395" y="4894471"/>
            <a:ext cx="1534835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DFE3E9"/>
                </a:solidFill>
                <a:latin typeface="Nunito Sans Bold"/>
              </a:rPr>
              <a:t>What aspects of Aeries Analytics saves time and/or makes your life easier?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BA9B7A-EC85-ED29-B59C-509A687F036F}"/>
              </a:ext>
            </a:extLst>
          </p:cNvPr>
          <p:cNvSpPr txBox="1"/>
          <p:nvPr/>
        </p:nvSpPr>
        <p:spPr>
          <a:xfrm>
            <a:off x="798395" y="6547411"/>
            <a:ext cx="1718530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DFE3E9"/>
                </a:solidFill>
                <a:latin typeface="Nunito Sans Bold"/>
              </a:rPr>
              <a:t>What data is difficult to locate/visualize in Aeries Analytics?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B080829-AD66-52C9-9BD7-38F92392E5D8}"/>
              </a:ext>
            </a:extLst>
          </p:cNvPr>
          <p:cNvSpPr txBox="1"/>
          <p:nvPr/>
        </p:nvSpPr>
        <p:spPr>
          <a:xfrm>
            <a:off x="5386484" y="3425558"/>
            <a:ext cx="1189328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Nunito Sans"/>
              </a:rPr>
              <a:t>1 – beginner                                             4 – expert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41719CF-9F31-0194-DB29-1E3A6097C8D3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9587B409-2CE1-81B4-AFE7-AC144C73D177}"/>
              </a:ext>
            </a:extLst>
          </p:cNvPr>
          <p:cNvSpPr txBox="1"/>
          <p:nvPr/>
        </p:nvSpPr>
        <p:spPr>
          <a:xfrm>
            <a:off x="798395" y="7507830"/>
            <a:ext cx="1718530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DFE3E9"/>
                </a:solidFill>
                <a:latin typeface="Nunito Sans Bold"/>
              </a:rPr>
              <a:t>My Aeries Analytics “best practice” or idea I’d like to share is….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C271BCA3-40A5-2E7D-AEFD-4FA335F17507}"/>
              </a:ext>
            </a:extLst>
          </p:cNvPr>
          <p:cNvSpPr txBox="1"/>
          <p:nvPr/>
        </p:nvSpPr>
        <p:spPr>
          <a:xfrm>
            <a:off x="798395" y="8615511"/>
            <a:ext cx="1718530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DFE3E9"/>
                </a:solidFill>
                <a:latin typeface="Nunito Sans Bold"/>
              </a:rPr>
              <a:t>My burning question about Aeries Analytics is…</a:t>
            </a:r>
          </a:p>
        </p:txBody>
      </p:sp>
      <p:grpSp>
        <p:nvGrpSpPr>
          <p:cNvPr id="35" name="Group 30">
            <a:extLst>
              <a:ext uri="{FF2B5EF4-FFF2-40B4-BE49-F238E27FC236}">
                <a16:creationId xmlns:a16="http://schemas.microsoft.com/office/drawing/2014/main" id="{AF264742-BCB7-8B4A-E717-26790DB983E4}"/>
              </a:ext>
            </a:extLst>
          </p:cNvPr>
          <p:cNvGrpSpPr/>
          <p:nvPr/>
        </p:nvGrpSpPr>
        <p:grpSpPr>
          <a:xfrm>
            <a:off x="6975907" y="3527991"/>
            <a:ext cx="2574488" cy="183926"/>
            <a:chOff x="0" y="0"/>
            <a:chExt cx="678055" cy="48441"/>
          </a:xfrm>
        </p:grpSpPr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DC6BD82-88B4-B5A9-ADD1-3C37707FAFC8}"/>
                </a:ext>
              </a:extLst>
            </p:cNvPr>
            <p:cNvSpPr/>
            <p:nvPr/>
          </p:nvSpPr>
          <p:spPr>
            <a:xfrm>
              <a:off x="0" y="0"/>
              <a:ext cx="678055" cy="48441"/>
            </a:xfrm>
            <a:custGeom>
              <a:avLst/>
              <a:gdLst/>
              <a:ahLst/>
              <a:cxnLst/>
              <a:rect l="l" t="t" r="r" b="b"/>
              <a:pathLst>
                <a:path w="678055" h="48441">
                  <a:moveTo>
                    <a:pt x="0" y="0"/>
                  </a:moveTo>
                  <a:lnTo>
                    <a:pt x="678055" y="0"/>
                  </a:lnTo>
                  <a:lnTo>
                    <a:pt x="678055" y="48441"/>
                  </a:lnTo>
                  <a:lnTo>
                    <a:pt x="0" y="48441"/>
                  </a:lnTo>
                  <a:close/>
                </a:path>
              </a:pathLst>
            </a:custGeom>
            <a:solidFill>
              <a:srgbClr val="B285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9ECA3DF5-F279-7988-8861-514E12321AEE}"/>
                </a:ext>
              </a:extLst>
            </p:cNvPr>
            <p:cNvSpPr txBox="1"/>
            <p:nvPr/>
          </p:nvSpPr>
          <p:spPr>
            <a:xfrm>
              <a:off x="0" y="-38100"/>
              <a:ext cx="678055" cy="86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932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A89B-6BDA-9C07-4766-E38268EDF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FEDBE1-CFA9-FE8D-DE80-972A120D79D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77CF42E-3A1C-D2CC-1D2D-E83802BCC519}"/>
              </a:ext>
            </a:extLst>
          </p:cNvPr>
          <p:cNvGrpSpPr/>
          <p:nvPr/>
        </p:nvGrpSpPr>
        <p:grpSpPr>
          <a:xfrm>
            <a:off x="3877283" y="5002006"/>
            <a:ext cx="4781315" cy="51224"/>
            <a:chOff x="0" y="0"/>
            <a:chExt cx="4717447" cy="505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C579B7-F1A8-87AA-CFCE-39E72F7B4020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9FCA81F-8DD0-7EF2-BBF6-8ECC99C50E23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37EFBE2-CEAD-09C9-7DB5-84ABC022C129}"/>
              </a:ext>
            </a:extLst>
          </p:cNvPr>
          <p:cNvGrpSpPr/>
          <p:nvPr/>
        </p:nvGrpSpPr>
        <p:grpSpPr>
          <a:xfrm>
            <a:off x="2831157" y="4229425"/>
            <a:ext cx="1118516" cy="823804"/>
            <a:chOff x="0" y="0"/>
            <a:chExt cx="1103575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93820AE-4C3D-03C9-E31D-CFF05A0D671D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21E1909-56D0-8010-A1E6-97971455CB5E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C0CA9B8-B35E-C1F2-4C02-58807FF29E45}"/>
              </a:ext>
            </a:extLst>
          </p:cNvPr>
          <p:cNvGrpSpPr/>
          <p:nvPr/>
        </p:nvGrpSpPr>
        <p:grpSpPr>
          <a:xfrm>
            <a:off x="3877283" y="5902010"/>
            <a:ext cx="4781315" cy="51224"/>
            <a:chOff x="0" y="0"/>
            <a:chExt cx="4717447" cy="5054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477DD24-AB1E-031C-1771-BE581F9F927C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D30AC33-736E-04CA-FB5F-BC4A17337F1F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4D7751A-AFE2-8A4C-2A06-D0544F28AA36}"/>
              </a:ext>
            </a:extLst>
          </p:cNvPr>
          <p:cNvGrpSpPr/>
          <p:nvPr/>
        </p:nvGrpSpPr>
        <p:grpSpPr>
          <a:xfrm>
            <a:off x="3877283" y="6802014"/>
            <a:ext cx="4781315" cy="51224"/>
            <a:chOff x="0" y="0"/>
            <a:chExt cx="4717447" cy="5054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F603ED2-1A7C-052C-88E8-2A15BEA24440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EB82E97-8D06-D495-EEBF-F3CC1FC8F89C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3F7339F-B258-7349-EDC3-80EC420E663C}"/>
              </a:ext>
            </a:extLst>
          </p:cNvPr>
          <p:cNvGrpSpPr/>
          <p:nvPr/>
        </p:nvGrpSpPr>
        <p:grpSpPr>
          <a:xfrm>
            <a:off x="3877283" y="7740118"/>
            <a:ext cx="4781315" cy="51224"/>
            <a:chOff x="0" y="0"/>
            <a:chExt cx="4717447" cy="5054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D8CF4D5-1FF3-D53B-D83C-E35858ED11EF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CDCC28A-03D3-C507-55DA-8D0CB1F64046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DA70ABD-799E-F59B-BEAF-9A3E3528AE82}"/>
              </a:ext>
            </a:extLst>
          </p:cNvPr>
          <p:cNvGrpSpPr/>
          <p:nvPr/>
        </p:nvGrpSpPr>
        <p:grpSpPr>
          <a:xfrm>
            <a:off x="10856818" y="5014494"/>
            <a:ext cx="4781315" cy="51224"/>
            <a:chOff x="0" y="0"/>
            <a:chExt cx="4717447" cy="5054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7E7144D-2609-E10B-EE3D-5859DEB1BE63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2CA24D6-C490-DD4D-334E-00E34587A72F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B1CFBC2-DD24-EDF4-69DF-04F526E8C22A}"/>
              </a:ext>
            </a:extLst>
          </p:cNvPr>
          <p:cNvGrpSpPr/>
          <p:nvPr/>
        </p:nvGrpSpPr>
        <p:grpSpPr>
          <a:xfrm>
            <a:off x="10856818" y="5914498"/>
            <a:ext cx="4781315" cy="51224"/>
            <a:chOff x="0" y="0"/>
            <a:chExt cx="4717447" cy="5054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619E9AD-4C94-138C-33BC-65A136534676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4DA4551-23E6-47A2-EA88-6E33B054FF6E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93296FD-A07C-F2B0-E89A-44CF5E5DDEC0}"/>
              </a:ext>
            </a:extLst>
          </p:cNvPr>
          <p:cNvGrpSpPr/>
          <p:nvPr/>
        </p:nvGrpSpPr>
        <p:grpSpPr>
          <a:xfrm>
            <a:off x="10856818" y="6814502"/>
            <a:ext cx="4781315" cy="51224"/>
            <a:chOff x="0" y="0"/>
            <a:chExt cx="4717447" cy="5054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431A5B9-AEB2-4EA9-E73C-6043F5E74F31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DD63E34-D377-5849-5E91-BAEB0A5DAD61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87647C3-4548-1316-DA0B-51A777E71862}"/>
              </a:ext>
            </a:extLst>
          </p:cNvPr>
          <p:cNvGrpSpPr/>
          <p:nvPr/>
        </p:nvGrpSpPr>
        <p:grpSpPr>
          <a:xfrm>
            <a:off x="10856818" y="7714506"/>
            <a:ext cx="4781315" cy="51224"/>
            <a:chOff x="0" y="0"/>
            <a:chExt cx="4717447" cy="5054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0BEFA67-7DD4-8210-4907-34214319E232}"/>
                </a:ext>
              </a:extLst>
            </p:cNvPr>
            <p:cNvSpPr/>
            <p:nvPr/>
          </p:nvSpPr>
          <p:spPr>
            <a:xfrm>
              <a:off x="0" y="0"/>
              <a:ext cx="4717447" cy="50540"/>
            </a:xfrm>
            <a:custGeom>
              <a:avLst/>
              <a:gdLst/>
              <a:ahLst/>
              <a:cxnLst/>
              <a:rect l="l" t="t" r="r" b="b"/>
              <a:pathLst>
                <a:path w="4717447" h="50540">
                  <a:moveTo>
                    <a:pt x="0" y="0"/>
                  </a:moveTo>
                  <a:lnTo>
                    <a:pt x="4717447" y="0"/>
                  </a:lnTo>
                  <a:lnTo>
                    <a:pt x="4717447" y="50540"/>
                  </a:lnTo>
                  <a:lnTo>
                    <a:pt x="0" y="50540"/>
                  </a:lnTo>
                  <a:close/>
                </a:path>
              </a:pathLst>
            </a:custGeom>
            <a:solidFill>
              <a:srgbClr val="8A63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E8007102-64D0-3641-6D92-7C7266E67742}"/>
                </a:ext>
              </a:extLst>
            </p:cNvPr>
            <p:cNvSpPr txBox="1"/>
            <p:nvPr/>
          </p:nvSpPr>
          <p:spPr>
            <a:xfrm>
              <a:off x="0" y="-38100"/>
              <a:ext cx="4717447" cy="8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3727EFF3-6786-86F0-A876-E1CE82032918}"/>
              </a:ext>
            </a:extLst>
          </p:cNvPr>
          <p:cNvGrpSpPr/>
          <p:nvPr/>
        </p:nvGrpSpPr>
        <p:grpSpPr>
          <a:xfrm>
            <a:off x="2831157" y="5129429"/>
            <a:ext cx="1118516" cy="823804"/>
            <a:chOff x="0" y="0"/>
            <a:chExt cx="1103575" cy="8128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10DEC11-BDBD-1088-0A94-E9D2CA8AFC3D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2DADF082-09FA-7951-A9B3-BDEDD7CE23FF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727B2E46-DD63-9448-66ED-81CB2F294F75}"/>
              </a:ext>
            </a:extLst>
          </p:cNvPr>
          <p:cNvGrpSpPr/>
          <p:nvPr/>
        </p:nvGrpSpPr>
        <p:grpSpPr>
          <a:xfrm>
            <a:off x="2831157" y="6029434"/>
            <a:ext cx="1118516" cy="823804"/>
            <a:chOff x="0" y="0"/>
            <a:chExt cx="1103575" cy="8128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C1633B9-C084-FEE8-1A90-B7D466DE80CA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CDECE672-76BC-2608-28D0-0866F735CAF2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A696F560-A4FD-5BBD-4590-B01325C75B11}"/>
              </a:ext>
            </a:extLst>
          </p:cNvPr>
          <p:cNvGrpSpPr/>
          <p:nvPr/>
        </p:nvGrpSpPr>
        <p:grpSpPr>
          <a:xfrm>
            <a:off x="2831157" y="6967538"/>
            <a:ext cx="1118516" cy="823804"/>
            <a:chOff x="0" y="0"/>
            <a:chExt cx="1103575" cy="81280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46AC3FB-461D-9539-BFF6-56E8DE633954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749D224C-9880-F512-B850-68F57BF47768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3DBB8D68-227F-823F-2DC1-23547DD195E5}"/>
              </a:ext>
            </a:extLst>
          </p:cNvPr>
          <p:cNvGrpSpPr/>
          <p:nvPr/>
        </p:nvGrpSpPr>
        <p:grpSpPr>
          <a:xfrm>
            <a:off x="9810692" y="4241913"/>
            <a:ext cx="1118516" cy="823804"/>
            <a:chOff x="0" y="0"/>
            <a:chExt cx="1103575" cy="81280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3BE30CE-842E-8184-F12B-FD9BC5396F53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CE0EAE7D-4F76-C917-12E9-026C6133809A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5A24D8B4-A30D-8DE5-8714-3044255513C0}"/>
              </a:ext>
            </a:extLst>
          </p:cNvPr>
          <p:cNvGrpSpPr/>
          <p:nvPr/>
        </p:nvGrpSpPr>
        <p:grpSpPr>
          <a:xfrm>
            <a:off x="9810692" y="5141917"/>
            <a:ext cx="1118516" cy="823804"/>
            <a:chOff x="0" y="0"/>
            <a:chExt cx="1103575" cy="812800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21B753FB-3C93-71C5-42D6-71C3D5A62194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93F9BFF5-3D0E-1777-AA4F-3AC546A239C3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43EF81CD-4577-9DC8-8F55-5DEBCB329C0F}"/>
              </a:ext>
            </a:extLst>
          </p:cNvPr>
          <p:cNvGrpSpPr/>
          <p:nvPr/>
        </p:nvGrpSpPr>
        <p:grpSpPr>
          <a:xfrm>
            <a:off x="9810692" y="6041922"/>
            <a:ext cx="1118516" cy="823804"/>
            <a:chOff x="0" y="0"/>
            <a:chExt cx="1103575" cy="81280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4415E86-C619-6BDE-1E72-886F25EC69CB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4FFE91FB-C4B0-CE50-B19E-5F80843ACCCA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27F31950-B3D8-A6AD-F681-25D8E19CED36}"/>
              </a:ext>
            </a:extLst>
          </p:cNvPr>
          <p:cNvGrpSpPr/>
          <p:nvPr/>
        </p:nvGrpSpPr>
        <p:grpSpPr>
          <a:xfrm>
            <a:off x="9810692" y="6941926"/>
            <a:ext cx="1118516" cy="823804"/>
            <a:chOff x="0" y="0"/>
            <a:chExt cx="1103575" cy="812800"/>
          </a:xfrm>
        </p:grpSpPr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5065ACB9-E2FB-D381-53C5-F550163E7037}"/>
                </a:ext>
              </a:extLst>
            </p:cNvPr>
            <p:cNvSpPr/>
            <p:nvPr/>
          </p:nvSpPr>
          <p:spPr>
            <a:xfrm>
              <a:off x="0" y="0"/>
              <a:ext cx="1103575" cy="812800"/>
            </a:xfrm>
            <a:custGeom>
              <a:avLst/>
              <a:gdLst/>
              <a:ahLst/>
              <a:cxnLst/>
              <a:rect l="l" t="t" r="r" b="b"/>
              <a:pathLst>
                <a:path w="1103575" h="812800">
                  <a:moveTo>
                    <a:pt x="0" y="0"/>
                  </a:moveTo>
                  <a:lnTo>
                    <a:pt x="1103575" y="0"/>
                  </a:lnTo>
                  <a:lnTo>
                    <a:pt x="11035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7D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26C1524C-4733-7E0B-5932-123E0857FD16}"/>
                </a:ext>
              </a:extLst>
            </p:cNvPr>
            <p:cNvSpPr txBox="1"/>
            <p:nvPr/>
          </p:nvSpPr>
          <p:spPr>
            <a:xfrm>
              <a:off x="0" y="-38100"/>
              <a:ext cx="11035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29AEBC3C-EA6F-9C38-855C-213EAC777578}"/>
              </a:ext>
            </a:extLst>
          </p:cNvPr>
          <p:cNvSpPr txBox="1"/>
          <p:nvPr/>
        </p:nvSpPr>
        <p:spPr>
          <a:xfrm>
            <a:off x="1537566" y="616850"/>
            <a:ext cx="15212868" cy="223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6500" dirty="0">
                <a:solidFill>
                  <a:srgbClr val="FFFFFF"/>
                </a:solidFill>
                <a:latin typeface="Aeries Sans Ultra-Bold"/>
              </a:rPr>
              <a:t>Suggested Discussion Topics</a:t>
            </a: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FA2F0543-72AE-CE6D-3B7F-19A8208C2892}"/>
              </a:ext>
            </a:extLst>
          </p:cNvPr>
          <p:cNvSpPr txBox="1"/>
          <p:nvPr/>
        </p:nvSpPr>
        <p:spPr>
          <a:xfrm>
            <a:off x="3915730" y="4360047"/>
            <a:ext cx="305804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AA Starter Kit</a:t>
            </a:r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65807AD4-9151-4681-02A9-4CE6FB47E07C}"/>
              </a:ext>
            </a:extLst>
          </p:cNvPr>
          <p:cNvSpPr txBox="1"/>
          <p:nvPr/>
        </p:nvSpPr>
        <p:spPr>
          <a:xfrm>
            <a:off x="2649867" y="4170580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Nunito Sans Heavy"/>
              </a:rPr>
              <a:t>01</a:t>
            </a: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08F77A35-B845-2EA7-B3C9-E62EDD88A882}"/>
              </a:ext>
            </a:extLst>
          </p:cNvPr>
          <p:cNvSpPr txBox="1"/>
          <p:nvPr/>
        </p:nvSpPr>
        <p:spPr>
          <a:xfrm>
            <a:off x="2649867" y="5061059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02</a:t>
            </a: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2D78E7E0-F74E-CB73-6231-CAF819B4661B}"/>
              </a:ext>
            </a:extLst>
          </p:cNvPr>
          <p:cNvSpPr txBox="1"/>
          <p:nvPr/>
        </p:nvSpPr>
        <p:spPr>
          <a:xfrm>
            <a:off x="2649867" y="5957148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03</a:t>
            </a: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1CB988A1-8295-CC17-F1EF-C05DBECF2D2E}"/>
              </a:ext>
            </a:extLst>
          </p:cNvPr>
          <p:cNvSpPr txBox="1"/>
          <p:nvPr/>
        </p:nvSpPr>
        <p:spPr>
          <a:xfrm>
            <a:off x="2649867" y="6895252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04</a:t>
            </a:r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D2272C58-3590-6E0A-B947-5AB25E1D5460}"/>
              </a:ext>
            </a:extLst>
          </p:cNvPr>
          <p:cNvSpPr txBox="1"/>
          <p:nvPr/>
        </p:nvSpPr>
        <p:spPr>
          <a:xfrm>
            <a:off x="9629402" y="4173543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05</a:t>
            </a:r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159C4D31-9D80-B208-95D2-4F8387B37038}"/>
              </a:ext>
            </a:extLst>
          </p:cNvPr>
          <p:cNvSpPr txBox="1"/>
          <p:nvPr/>
        </p:nvSpPr>
        <p:spPr>
          <a:xfrm>
            <a:off x="9629402" y="5073547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06</a:t>
            </a: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93ACF157-9731-6A9F-7282-EC0A3B81A3A2}"/>
              </a:ext>
            </a:extLst>
          </p:cNvPr>
          <p:cNvSpPr txBox="1"/>
          <p:nvPr/>
        </p:nvSpPr>
        <p:spPr>
          <a:xfrm>
            <a:off x="9629402" y="5969636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07</a:t>
            </a:r>
          </a:p>
        </p:txBody>
      </p:sp>
      <p:sp>
        <p:nvSpPr>
          <p:cNvPr id="60" name="TextBox 60">
            <a:extLst>
              <a:ext uri="{FF2B5EF4-FFF2-40B4-BE49-F238E27FC236}">
                <a16:creationId xmlns:a16="http://schemas.microsoft.com/office/drawing/2014/main" id="{A2579EA9-1332-C275-07A7-B3364DD6158D}"/>
              </a:ext>
            </a:extLst>
          </p:cNvPr>
          <p:cNvSpPr txBox="1"/>
          <p:nvPr/>
        </p:nvSpPr>
        <p:spPr>
          <a:xfrm>
            <a:off x="9629402" y="6877578"/>
            <a:ext cx="14810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 Sans Heavy"/>
              </a:rPr>
              <a:t>08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390025D7-762D-3198-DE44-AC4178FE41FB}"/>
              </a:ext>
            </a:extLst>
          </p:cNvPr>
          <p:cNvSpPr txBox="1"/>
          <p:nvPr/>
        </p:nvSpPr>
        <p:spPr>
          <a:xfrm>
            <a:off x="3560150" y="5229368"/>
            <a:ext cx="4781314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Sample Dashboards</a:t>
            </a: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8AB8C5A1-F5E3-335F-D87A-C213B556BC61}"/>
              </a:ext>
            </a:extLst>
          </p:cNvPr>
          <p:cNvSpPr txBox="1"/>
          <p:nvPr/>
        </p:nvSpPr>
        <p:spPr>
          <a:xfrm>
            <a:off x="3745334" y="6130555"/>
            <a:ext cx="4773525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LCAP Analytics Items</a:t>
            </a: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50715E49-C9A6-543A-2B03-80B5AB03F36C}"/>
              </a:ext>
            </a:extLst>
          </p:cNvPr>
          <p:cNvSpPr txBox="1"/>
          <p:nvPr/>
        </p:nvSpPr>
        <p:spPr>
          <a:xfrm>
            <a:off x="3972074" y="7055526"/>
            <a:ext cx="4591731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Customizing Starter Kit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084D8AF5-5EF6-07F7-7E6C-3EE542224B3A}"/>
              </a:ext>
            </a:extLst>
          </p:cNvPr>
          <p:cNvSpPr txBox="1"/>
          <p:nvPr/>
        </p:nvSpPr>
        <p:spPr>
          <a:xfrm>
            <a:off x="10492162" y="4325426"/>
            <a:ext cx="4781315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Newer Item Types</a:t>
            </a:r>
          </a:p>
        </p:txBody>
      </p:sp>
      <p:sp>
        <p:nvSpPr>
          <p:cNvPr id="65" name="TextBox 65">
            <a:extLst>
              <a:ext uri="{FF2B5EF4-FFF2-40B4-BE49-F238E27FC236}">
                <a16:creationId xmlns:a16="http://schemas.microsoft.com/office/drawing/2014/main" id="{7C1C593D-E119-BFC4-3CF3-93FF513C4838}"/>
              </a:ext>
            </a:extLst>
          </p:cNvPr>
          <p:cNvSpPr txBox="1"/>
          <p:nvPr/>
        </p:nvSpPr>
        <p:spPr>
          <a:xfrm>
            <a:off x="11070829" y="5273499"/>
            <a:ext cx="4781314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Dynamic Student Groups</a:t>
            </a:r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4B136CEF-A799-4318-E764-E5CB99C51903}"/>
              </a:ext>
            </a:extLst>
          </p:cNvPr>
          <p:cNvSpPr txBox="1"/>
          <p:nvPr/>
        </p:nvSpPr>
        <p:spPr>
          <a:xfrm>
            <a:off x="10929208" y="6181649"/>
            <a:ext cx="4545708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ELPI Annual Progress</a:t>
            </a:r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id="{2C4B6DED-6216-1497-784E-DE9707C49926}"/>
              </a:ext>
            </a:extLst>
          </p:cNvPr>
          <p:cNvSpPr txBox="1"/>
          <p:nvPr/>
        </p:nvSpPr>
        <p:spPr>
          <a:xfrm>
            <a:off x="11353800" y="7055561"/>
            <a:ext cx="305804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unito Sans"/>
              </a:rPr>
              <a:t>Other</a:t>
            </a:r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2A72AF22-4CD3-820C-0131-8EBCD0A54402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DEDE7-0421-98C4-5867-466609BE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D87A29-CA68-DA29-BE46-72947D8A3A3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F4ACDF9-39F4-DBAC-8BBF-11E5999041CD}"/>
              </a:ext>
            </a:extLst>
          </p:cNvPr>
          <p:cNvSpPr txBox="1"/>
          <p:nvPr/>
        </p:nvSpPr>
        <p:spPr>
          <a:xfrm>
            <a:off x="844312" y="342900"/>
            <a:ext cx="16230600" cy="12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6500" dirty="0">
                <a:solidFill>
                  <a:srgbClr val="FFFFFF"/>
                </a:solidFill>
                <a:latin typeface="Aeries Sans Ultra-Bold"/>
              </a:rPr>
              <a:t>Related Conference Sessions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991C9D7-D03E-2ED5-A7BC-2AEBB9FFD4E6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6739E-DB75-3514-AA44-921A15FA134D}"/>
              </a:ext>
            </a:extLst>
          </p:cNvPr>
          <p:cNvSpPr txBox="1"/>
          <p:nvPr/>
        </p:nvSpPr>
        <p:spPr>
          <a:xfrm>
            <a:off x="4114800" y="2003459"/>
            <a:ext cx="9689624" cy="787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4425" lvl="1" indent="-428625">
              <a:buFont typeface="Wingdings" panose="05000000000000000000" pitchFamily="2" charset="2"/>
              <a:buChar char="§"/>
              <a:defRPr/>
            </a:pPr>
            <a:endParaRPr lang="en-US" sz="1350" dirty="0">
              <a:solidFill>
                <a:schemeClr val="bg1"/>
              </a:solidFill>
              <a:latin typeface="Nunito Sans" pitchFamily="2" charset="0"/>
              <a:ea typeface="Open Sans" panose="020B0606030504020204" pitchFamily="34" charset="0"/>
              <a:cs typeface="Lato"/>
            </a:endParaRPr>
          </a:p>
          <a:p>
            <a:pPr marL="514350" indent="-5143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Arial" panose="020B0604020202020204" pitchFamily="34" charset="0"/>
              </a:rPr>
              <a:t># 220 – AA Intro to Dashboards &amp; EWS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Overview of Analytics / Early Warning System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Processing / Displaying a wide-range of data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Designed for clients new to Aeries Analytics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4929188" algn="r"/>
              </a:tabLst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cs typeface="Arial" panose="020B0604020202020204" pitchFamily="34" charset="0"/>
              </a:rPr>
              <a:t> # 225 – AA Advanced Analysis of Data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Configuring data Items and Dashboards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How Analytics can highlight selective data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Designed for clients who are using Analytics</a:t>
            </a:r>
            <a:endParaRPr lang="en-US" sz="3000" b="1" dirty="0">
              <a:solidFill>
                <a:schemeClr val="bg1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4929188" algn="r"/>
              </a:tabLst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Arial" panose="020B0604020202020204" pitchFamily="34" charset="0"/>
              </a:rPr>
              <a:t> # 228 – AA Advanced Applications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Dynamic Student Groups based on AA data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Extended Field Query Configuration / Queries</a:t>
            </a:r>
          </a:p>
          <a:p>
            <a:pPr marL="1114425" lvl="1" indent="-428625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Example Case Study: ELPAC / ELPI monitoring</a:t>
            </a:r>
          </a:p>
          <a:p>
            <a:pPr lvl="1" defTabSz="1371600">
              <a:defRPr/>
            </a:pPr>
            <a:endParaRPr lang="en-US" sz="1350" dirty="0">
              <a:solidFill>
                <a:srgbClr val="E7E6E6">
                  <a:lumMod val="25000"/>
                </a:srgbClr>
              </a:solidFill>
              <a:latin typeface="Lato"/>
              <a:ea typeface="Open Sans" panose="020B0606030504020204" pitchFamily="34" charset="0"/>
              <a:cs typeface="Lato"/>
            </a:endParaRPr>
          </a:p>
          <a:p>
            <a:pPr lvl="1" defTabSz="1371600">
              <a:defRPr/>
            </a:pPr>
            <a:endParaRPr lang="en-US" sz="1350" dirty="0">
              <a:solidFill>
                <a:srgbClr val="E7E6E6">
                  <a:lumMod val="25000"/>
                </a:srgbClr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B8C9C6BC-997B-3F74-A855-5B6AAAFE788B}"/>
              </a:ext>
            </a:extLst>
          </p:cNvPr>
          <p:cNvSpPr/>
          <p:nvPr/>
        </p:nvSpPr>
        <p:spPr>
          <a:xfrm>
            <a:off x="15752789" y="342900"/>
            <a:ext cx="1338147" cy="1171745"/>
          </a:xfrm>
          <a:custGeom>
            <a:avLst/>
            <a:gdLst/>
            <a:ahLst/>
            <a:cxnLst/>
            <a:rect l="l" t="t" r="r" b="b"/>
            <a:pathLst>
              <a:path w="1338147" h="1171745">
                <a:moveTo>
                  <a:pt x="0" y="0"/>
                </a:moveTo>
                <a:lnTo>
                  <a:pt x="1338147" y="0"/>
                </a:lnTo>
                <a:lnTo>
                  <a:pt x="1338147" y="1171746"/>
                </a:lnTo>
                <a:lnTo>
                  <a:pt x="0" y="11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9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DBAC-DA8D-3770-2D00-66B6B124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26B806-1641-B73A-8BEB-6F776C3876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FA24EAF-1C41-62AB-FFE5-A5B704D0D102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16C3DDF7-CBCA-B9B8-C9A2-B160847C2084}"/>
              </a:ext>
            </a:extLst>
          </p:cNvPr>
          <p:cNvSpPr txBox="1"/>
          <p:nvPr/>
        </p:nvSpPr>
        <p:spPr>
          <a:xfrm>
            <a:off x="743923" y="653687"/>
            <a:ext cx="16515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700" spc="173" dirty="0">
                <a:solidFill>
                  <a:schemeClr val="bg1"/>
                </a:solidFill>
                <a:latin typeface="Nunito Sans Bold" charset="0"/>
                <a:cs typeface="Nunito Sans Bold" charset="0"/>
              </a:rPr>
              <a:t>Online Learning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1EB03-FB1F-9AE3-A995-5C5609AFF069}"/>
              </a:ext>
            </a:extLst>
          </p:cNvPr>
          <p:cNvSpPr txBox="1"/>
          <p:nvPr/>
        </p:nvSpPr>
        <p:spPr>
          <a:xfrm>
            <a:off x="1138839" y="2464619"/>
            <a:ext cx="1556974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Aeries Online Demo: </a:t>
            </a:r>
            <a:r>
              <a:rPr lang="en-US" sz="3600" b="1" dirty="0">
                <a:solidFill>
                  <a:srgbClr val="4870E2"/>
                </a:solidFill>
                <a:latin typeface="Nunito Sans" pitchFamily="2" charset="0"/>
                <a:ea typeface="Open Sans" panose="020B0606030504020204" pitchFamily="34" charset="0"/>
                <a:cs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https://www.aeries.com/products/online-demos</a:t>
            </a:r>
            <a:endParaRPr lang="en-US" sz="3600" b="1" dirty="0">
              <a:solidFill>
                <a:srgbClr val="4870E2"/>
              </a:solidFill>
              <a:latin typeface="Nunito Sans" pitchFamily="2" charset="0"/>
              <a:ea typeface="Open Sans" panose="020B0606030504020204" pitchFamily="34" charset="0"/>
              <a:cs typeface="Lato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Sign in automatically to view and practice with demo databases</a:t>
            </a:r>
          </a:p>
          <a:p>
            <a:pPr marL="1114425" lvl="1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“Admin” (Office Staff, including Counselors)</a:t>
            </a:r>
          </a:p>
          <a:p>
            <a:pPr marL="1200150" lvl="1" indent="-5143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Teacher – Elementary or Secondary</a:t>
            </a:r>
          </a:p>
          <a:p>
            <a:pPr marL="1200150" lvl="1" indent="-5143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Parent or Student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D0BAC-B75D-74C2-0047-4B2D853C1410}"/>
              </a:ext>
            </a:extLst>
          </p:cNvPr>
          <p:cNvSpPr txBox="1"/>
          <p:nvPr/>
        </p:nvSpPr>
        <p:spPr>
          <a:xfrm>
            <a:off x="943961" y="5555229"/>
            <a:ext cx="16115300" cy="4383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Aeries Academy: </a:t>
            </a:r>
            <a:r>
              <a:rPr lang="en-US" sz="4050" b="1" dirty="0">
                <a:solidFill>
                  <a:srgbClr val="4870E2"/>
                </a:solidFill>
                <a:latin typeface="Nunito Sans" pitchFamily="2" charset="0"/>
                <a:ea typeface="Open Sans" panose="020B0606030504020204" pitchFamily="34" charset="0"/>
                <a:cs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https://www.aeries.com/academy</a:t>
            </a:r>
            <a:endParaRPr lang="en-US" sz="4050" b="1" dirty="0">
              <a:solidFill>
                <a:srgbClr val="4870E2"/>
              </a:solidFill>
              <a:latin typeface="Nunito Sans" pitchFamily="2" charset="0"/>
              <a:ea typeface="Open Sans" panose="020B0606030504020204" pitchFamily="34" charset="0"/>
              <a:cs typeface="Lato"/>
            </a:endParaRPr>
          </a:p>
          <a:p>
            <a:pPr>
              <a:spcBef>
                <a:spcPts val="1350"/>
              </a:spcBef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Flexible, learn at your own pace</a:t>
            </a:r>
          </a:p>
          <a:p>
            <a:pPr>
              <a:spcBef>
                <a:spcPts val="1350"/>
              </a:spcBef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Individual Topics of Interest to Counselors include</a:t>
            </a:r>
          </a:p>
          <a:p>
            <a:pPr marL="1200150" lvl="1" indent="-5143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Fundamentals of Aeries (free)</a:t>
            </a:r>
          </a:p>
          <a:p>
            <a:pPr marL="1200150" lvl="1" indent="-5143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Scheduling (Currently free)</a:t>
            </a:r>
          </a:p>
          <a:p>
            <a:pPr marL="1200150" lvl="1" indent="-5143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Secondary Counseling Applications Course (Currently free)</a:t>
            </a:r>
          </a:p>
          <a:p>
            <a:pPr lvl="2"/>
            <a:r>
              <a:rPr lang="en-US" sz="3000" b="1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   Includes 6 individual modules.</a:t>
            </a:r>
          </a:p>
        </p:txBody>
      </p:sp>
    </p:spTree>
    <p:extLst>
      <p:ext uri="{BB962C8B-B14F-4D97-AF65-F5344CB8AC3E}">
        <p14:creationId xmlns:p14="http://schemas.microsoft.com/office/powerpoint/2010/main" val="188065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6F614-D395-B454-35DF-9CAB2619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B18F4F-0CAC-5903-6449-D08E79A92E8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B5B12F4-D47E-8FA6-7057-478E48672759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C203EEA5-C7EF-5054-C5BA-F6C587C748D6}"/>
              </a:ext>
            </a:extLst>
          </p:cNvPr>
          <p:cNvSpPr txBox="1"/>
          <p:nvPr/>
        </p:nvSpPr>
        <p:spPr>
          <a:xfrm>
            <a:off x="743923" y="653687"/>
            <a:ext cx="16515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700" spc="173" dirty="0">
                <a:solidFill>
                  <a:schemeClr val="bg1"/>
                </a:solidFill>
                <a:latin typeface="Nunito Sans Bold" charset="0"/>
                <a:cs typeface="Nunito Sans Bold" charset="0"/>
              </a:rPr>
              <a:t>Aeries Ideas: Help Us to Improve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11AC9-572F-1026-1E04-54240371F408}"/>
              </a:ext>
            </a:extLst>
          </p:cNvPr>
          <p:cNvSpPr txBox="1"/>
          <p:nvPr/>
        </p:nvSpPr>
        <p:spPr>
          <a:xfrm>
            <a:off x="760983" y="3002529"/>
            <a:ext cx="8094411" cy="428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5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Go to: </a:t>
            </a:r>
            <a:r>
              <a:rPr lang="en-US" sz="4050" b="1" dirty="0">
                <a:solidFill>
                  <a:srgbClr val="4870E2"/>
                </a:solidFill>
                <a:latin typeface="Nunito Sans" pitchFamily="2" charset="0"/>
                <a:ea typeface="Open Sans" panose="020B0606030504020204" pitchFamily="34" charset="0"/>
                <a:cs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https://ideas.aeries.com/</a:t>
            </a:r>
            <a:endParaRPr lang="en-US" sz="4050" b="1" dirty="0">
              <a:solidFill>
                <a:srgbClr val="4870E2"/>
              </a:solidFill>
              <a:latin typeface="Nunito Sans" pitchFamily="2" charset="0"/>
              <a:ea typeface="Open Sans" panose="020B0606030504020204" pitchFamily="34" charset="0"/>
              <a:cs typeface="Lato"/>
            </a:endParaRPr>
          </a:p>
          <a:p>
            <a:pPr marL="12001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</a:rPr>
              <a:t>Create an account</a:t>
            </a:r>
          </a:p>
          <a:p>
            <a:pPr marL="12001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Use your work email address</a:t>
            </a:r>
          </a:p>
          <a:p>
            <a:pPr marL="12001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Search ideas, add your ideas, or vote on other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B6E6E-5900-CF49-BEA5-460600818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004" y="3299295"/>
            <a:ext cx="7724426" cy="53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6F03-1D89-DE09-1BDF-609507E5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98339A-6960-F6AD-A421-BB15B49396E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66075B4-4229-2A56-0380-0BA07A9641CE}"/>
              </a:ext>
            </a:extLst>
          </p:cNvPr>
          <p:cNvSpPr/>
          <p:nvPr/>
        </p:nvSpPr>
        <p:spPr>
          <a:xfrm>
            <a:off x="16421863" y="896176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1E7C86A-CC1F-DB50-F99A-EA9A07C428E2}"/>
              </a:ext>
            </a:extLst>
          </p:cNvPr>
          <p:cNvSpPr txBox="1"/>
          <p:nvPr/>
        </p:nvSpPr>
        <p:spPr>
          <a:xfrm>
            <a:off x="743923" y="653687"/>
            <a:ext cx="16515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700" spc="173" dirty="0">
                <a:solidFill>
                  <a:schemeClr val="bg1"/>
                </a:solidFill>
                <a:latin typeface="Nunito Sans Bold" charset="0"/>
                <a:cs typeface="Nunito Sans Bold" charset="0"/>
              </a:rPr>
              <a:t>Online Support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148FA-C056-90F1-089C-1E8C2DD3E114}"/>
              </a:ext>
            </a:extLst>
          </p:cNvPr>
          <p:cNvSpPr txBox="1"/>
          <p:nvPr/>
        </p:nvSpPr>
        <p:spPr>
          <a:xfrm>
            <a:off x="1283159" y="2464621"/>
            <a:ext cx="8094411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Aeries Support Online (</a:t>
            </a:r>
            <a:r>
              <a:rPr lang="en-US" sz="4050" dirty="0" err="1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FreshDesk</a:t>
            </a:r>
            <a:r>
              <a:rPr lang="en-US" sz="405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) </a:t>
            </a:r>
            <a:r>
              <a:rPr lang="en-US" sz="4050" b="1" dirty="0">
                <a:solidFill>
                  <a:srgbClr val="4870E2"/>
                </a:solidFill>
                <a:latin typeface="Nunito Sans" pitchFamily="2" charset="0"/>
                <a:ea typeface="Open Sans" panose="020B0606030504020204" pitchFamily="34" charset="0"/>
                <a:cs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https://www.aeries.com/support/</a:t>
            </a:r>
            <a:r>
              <a:rPr lang="en-US" sz="4050" b="1" dirty="0">
                <a:solidFill>
                  <a:srgbClr val="4870E2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Search for </a:t>
            </a:r>
          </a:p>
          <a:p>
            <a:pPr marL="1200150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Articles – view and print</a:t>
            </a:r>
          </a:p>
          <a:p>
            <a:pPr marL="1200150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Video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Also available directly from within Aeries</a:t>
            </a:r>
          </a:p>
          <a:p>
            <a:pPr marL="1200150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Nunito Sans" pitchFamily="2" charset="0"/>
                <a:ea typeface="Open Sans" panose="020B0606030504020204" pitchFamily="34" charset="0"/>
                <a:cs typeface="Lato"/>
              </a:rPr>
              <a:t>Resource Hub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9794B0C-EF93-FCFF-3795-C2E64C567492}"/>
              </a:ext>
            </a:extLst>
          </p:cNvPr>
          <p:cNvSpPr/>
          <p:nvPr/>
        </p:nvSpPr>
        <p:spPr>
          <a:xfrm>
            <a:off x="10515600" y="2672524"/>
            <a:ext cx="5181600" cy="5518976"/>
          </a:xfrm>
          <a:custGeom>
            <a:avLst/>
            <a:gdLst/>
            <a:ahLst/>
            <a:cxnLst/>
            <a:rect l="l" t="t" r="r" b="b"/>
            <a:pathLst>
              <a:path w="6961877" h="8229600">
                <a:moveTo>
                  <a:pt x="0" y="0"/>
                </a:moveTo>
                <a:lnTo>
                  <a:pt x="6961876" y="0"/>
                </a:lnTo>
                <a:lnTo>
                  <a:pt x="69618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67" r="-67058"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567</Words>
  <Application>Microsoft Office PowerPoint</Application>
  <PresentationFormat>Custom</PresentationFormat>
  <Paragraphs>104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Nunito Sans Heavy</vt:lpstr>
      <vt:lpstr>Lexend Ultra-Bold</vt:lpstr>
      <vt:lpstr>Calibri</vt:lpstr>
      <vt:lpstr>Nunito Sans Bold</vt:lpstr>
      <vt:lpstr>Aptos</vt:lpstr>
      <vt:lpstr>Nunito Sans</vt:lpstr>
      <vt:lpstr>Aeries Sans Ultra-Bold</vt:lpstr>
      <vt:lpstr>Nunito Sans Italics</vt:lpstr>
      <vt:lpstr>Wingdings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AeriesCon Spring 2024 Presentation Deck-FINAL</dc:title>
  <cp:lastModifiedBy>Ron Anderson</cp:lastModifiedBy>
  <cp:revision>16</cp:revision>
  <cp:lastPrinted>2024-02-29T18:15:11Z</cp:lastPrinted>
  <dcterms:created xsi:type="dcterms:W3CDTF">2006-08-16T00:00:00Z</dcterms:created>
  <dcterms:modified xsi:type="dcterms:W3CDTF">2024-03-06T05:45:22Z</dcterms:modified>
  <dc:identifier>DAF6LhOm7I8</dc:identifier>
</cp:coreProperties>
</file>