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70" r:id="rId3"/>
    <p:sldId id="260" r:id="rId4"/>
    <p:sldId id="292" r:id="rId5"/>
    <p:sldId id="309" r:id="rId6"/>
    <p:sldId id="312" r:id="rId7"/>
    <p:sldId id="310" r:id="rId8"/>
    <p:sldId id="299" r:id="rId9"/>
    <p:sldId id="313" r:id="rId10"/>
    <p:sldId id="316" r:id="rId11"/>
    <p:sldId id="330" r:id="rId12"/>
    <p:sldId id="318" r:id="rId13"/>
    <p:sldId id="315" r:id="rId14"/>
    <p:sldId id="304" r:id="rId15"/>
    <p:sldId id="317" r:id="rId16"/>
    <p:sldId id="329" r:id="rId17"/>
    <p:sldId id="319" r:id="rId18"/>
    <p:sldId id="321" r:id="rId19"/>
    <p:sldId id="322" r:id="rId20"/>
    <p:sldId id="323" r:id="rId21"/>
    <p:sldId id="324" r:id="rId22"/>
    <p:sldId id="325" r:id="rId23"/>
    <p:sldId id="326" r:id="rId24"/>
    <p:sldId id="327" r:id="rId25"/>
    <p:sldId id="320" r:id="rId26"/>
    <p:sldId id="331" r:id="rId27"/>
    <p:sldId id="332" r:id="rId28"/>
    <p:sldId id="333" r:id="rId29"/>
    <p:sldId id="334" r:id="rId30"/>
    <p:sldId id="307" r:id="rId31"/>
  </p:sldIdLst>
  <p:sldSz cx="18288000" cy="10287000"/>
  <p:notesSz cx="6858000" cy="9144000"/>
  <p:embeddedFontLst>
    <p:embeddedFont>
      <p:font typeface="Aeries Sans" pitchFamily="50" charset="0"/>
      <p:regular r:id="rId33"/>
    </p:embeddedFont>
    <p:embeddedFont>
      <p:font typeface="Aeries Sans Bold" panose="020B0604020202020204" charset="0"/>
      <p:regular r:id="rId34"/>
    </p:embeddedFont>
    <p:embeddedFont>
      <p:font typeface="Aeries Sans Ultra-Bold" panose="020B0604020202020204" charset="0"/>
      <p:regular r:id="rId35"/>
    </p:embeddedFont>
    <p:embeddedFont>
      <p:font typeface="Nunito Sans" panose="00000500000000000000" pitchFamily="2" charset="0"/>
      <p:regular r:id="rId36"/>
      <p:bold r:id="rId37"/>
      <p:italic r:id="rId38"/>
      <p:boldItalic r:id="rId39"/>
    </p:embeddedFont>
    <p:embeddedFont>
      <p:font typeface="Nunito Sans Bold" panose="00000800000000000000" pitchFamily="2" charset="0"/>
      <p:regular r:id="rId40"/>
      <p:bold r:id="rId41"/>
    </p:embeddedFont>
    <p:embeddedFont>
      <p:font typeface="Nunito Sans Heavy" panose="020B0604020202020204" charset="0"/>
      <p:regular r:id="rId42"/>
    </p:embeddedFont>
    <p:embeddedFont>
      <p:font typeface="Nunito Sans Italics" panose="020B0604020202020204" charset="0"/>
      <p:regular r:id="rId43"/>
    </p:embeddedFont>
    <p:embeddedFont>
      <p:font typeface="Nunito Sans Light" panose="00000400000000000000" pitchFamily="2" charset="0"/>
      <p:regular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56" userDrawn="1">
          <p15:clr>
            <a:srgbClr val="A4A3A4"/>
          </p15:clr>
        </p15:guide>
        <p15:guide id="2" pos="57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7FC1"/>
    <a:srgbClr val="616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242C5-4455-42FE-980E-7F7D76D0FD6D}" v="4" dt="2024-02-28T20:58:53.7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5256"/>
        <p:guide pos="57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Usher" userId="71ded564-9903-4d16-b026-5f6d53ce015c" providerId="ADAL" clId="{CB3242C5-4455-42FE-980E-7F7D76D0FD6D}"/>
    <pc:docChg chg="undo custSel addSld delSld modSld">
      <pc:chgData name="Brandon Usher" userId="71ded564-9903-4d16-b026-5f6d53ce015c" providerId="ADAL" clId="{CB3242C5-4455-42FE-980E-7F7D76D0FD6D}" dt="2024-02-28T20:58:56.066" v="52" actId="47"/>
      <pc:docMkLst>
        <pc:docMk/>
      </pc:docMkLst>
      <pc:sldChg chg="addSp delSp modSp mod">
        <pc:chgData name="Brandon Usher" userId="71ded564-9903-4d16-b026-5f6d53ce015c" providerId="ADAL" clId="{CB3242C5-4455-42FE-980E-7F7D76D0FD6D}" dt="2024-02-28T20:56:24.743" v="50" actId="20577"/>
        <pc:sldMkLst>
          <pc:docMk/>
          <pc:sldMk cId="0" sldId="256"/>
        </pc:sldMkLst>
        <pc:spChg chg="add mod">
          <ac:chgData name="Brandon Usher" userId="71ded564-9903-4d16-b026-5f6d53ce015c" providerId="ADAL" clId="{CB3242C5-4455-42FE-980E-7F7D76D0FD6D}" dt="2024-02-28T20:54:59.883" v="3" actId="1076"/>
          <ac:spMkLst>
            <pc:docMk/>
            <pc:sldMk cId="0" sldId="256"/>
            <ac:spMk id="3" creationId="{463E3E0A-B4DE-9AE4-9BEF-B18120B23A31}"/>
          </ac:spMkLst>
        </pc:spChg>
        <pc:spChg chg="mod">
          <ac:chgData name="Brandon Usher" userId="71ded564-9903-4d16-b026-5f6d53ce015c" providerId="ADAL" clId="{CB3242C5-4455-42FE-980E-7F7D76D0FD6D}" dt="2024-02-28T20:55:49.093" v="41" actId="20577"/>
          <ac:spMkLst>
            <pc:docMk/>
            <pc:sldMk cId="0" sldId="256"/>
            <ac:spMk id="7" creationId="{00000000-0000-0000-0000-000000000000}"/>
          </ac:spMkLst>
        </pc:spChg>
        <pc:spChg chg="mod">
          <ac:chgData name="Brandon Usher" userId="71ded564-9903-4d16-b026-5f6d53ce015c" providerId="ADAL" clId="{CB3242C5-4455-42FE-980E-7F7D76D0FD6D}" dt="2024-02-28T20:56:24.743" v="50" actId="20577"/>
          <ac:spMkLst>
            <pc:docMk/>
            <pc:sldMk cId="0" sldId="256"/>
            <ac:spMk id="8" creationId="{00000000-0000-0000-0000-000000000000}"/>
          </ac:spMkLst>
        </pc:spChg>
        <pc:spChg chg="add del mod">
          <ac:chgData name="Brandon Usher" userId="71ded564-9903-4d16-b026-5f6d53ce015c" providerId="ADAL" clId="{CB3242C5-4455-42FE-980E-7F7D76D0FD6D}" dt="2024-02-28T20:55:17.880" v="5" actId="14826"/>
          <ac:spMkLst>
            <pc:docMk/>
            <pc:sldMk cId="0" sldId="256"/>
            <ac:spMk id="12" creationId="{00000000-0000-0000-0000-000000000000}"/>
          </ac:spMkLst>
        </pc:spChg>
        <pc:spChg chg="mod">
          <ac:chgData name="Brandon Usher" userId="71ded564-9903-4d16-b026-5f6d53ce015c" providerId="ADAL" clId="{CB3242C5-4455-42FE-980E-7F7D76D0FD6D}" dt="2024-02-28T20:55:34.158" v="6" actId="14826"/>
          <ac:spMkLst>
            <pc:docMk/>
            <pc:sldMk cId="0" sldId="256"/>
            <ac:spMk id="17" creationId="{3F763447-D17D-9C85-AA9E-3E5874B9BA48}"/>
          </ac:spMkLst>
        </pc:spChg>
      </pc:sldChg>
      <pc:sldChg chg="del">
        <pc:chgData name="Brandon Usher" userId="71ded564-9903-4d16-b026-5f6d53ce015c" providerId="ADAL" clId="{CB3242C5-4455-42FE-980E-7F7D76D0FD6D}" dt="2024-02-28T20:58:56.066" v="52" actId="47"/>
        <pc:sldMkLst>
          <pc:docMk/>
          <pc:sldMk cId="0" sldId="305"/>
        </pc:sldMkLst>
      </pc:sldChg>
      <pc:sldChg chg="del">
        <pc:chgData name="Brandon Usher" userId="71ded564-9903-4d16-b026-5f6d53ce015c" providerId="ADAL" clId="{CB3242C5-4455-42FE-980E-7F7D76D0FD6D}" dt="2024-02-28T20:58:56.066" v="52" actId="47"/>
        <pc:sldMkLst>
          <pc:docMk/>
          <pc:sldMk cId="0" sldId="306"/>
        </pc:sldMkLst>
      </pc:sldChg>
      <pc:sldChg chg="add">
        <pc:chgData name="Brandon Usher" userId="71ded564-9903-4d16-b026-5f6d53ce015c" providerId="ADAL" clId="{CB3242C5-4455-42FE-980E-7F7D76D0FD6D}" dt="2024-02-28T20:58:53.788" v="51"/>
        <pc:sldMkLst>
          <pc:docMk/>
          <pc:sldMk cId="0" sldId="307"/>
        </pc:sldMkLst>
      </pc:sldChg>
      <pc:sldChg chg="add">
        <pc:chgData name="Brandon Usher" userId="71ded564-9903-4d16-b026-5f6d53ce015c" providerId="ADAL" clId="{CB3242C5-4455-42FE-980E-7F7D76D0FD6D}" dt="2024-02-28T20:58:53.788" v="51"/>
        <pc:sldMkLst>
          <pc:docMk/>
          <pc:sldMk cId="0" sldId="3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1A4F2C-DF08-40E8-8FF3-1DB7B3D1D1F5}" type="datetimeFigureOut">
              <a:rPr lang="en-US" smtClean="0"/>
              <a:t>2024-02-28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A360D-864A-4193-8CA1-2B77226E0CF5}" type="slidenum">
              <a:rPr lang="en-US" smtClean="0"/>
              <a:t>‹#›</a:t>
            </a:fld>
            <a:endParaRPr lang="en-US"/>
          </a:p>
        </p:txBody>
      </p:sp>
    </p:spTree>
    <p:extLst>
      <p:ext uri="{BB962C8B-B14F-4D97-AF65-F5344CB8AC3E}">
        <p14:creationId xmlns:p14="http://schemas.microsoft.com/office/powerpoint/2010/main" val="1791579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a:t>
            </a:r>
            <a:br>
              <a:rPr lang="en-US" dirty="0"/>
            </a:br>
            <a:r>
              <a:rPr lang="en-US" dirty="0"/>
              <a:t>12 years in January</a:t>
            </a:r>
          </a:p>
        </p:txBody>
      </p:sp>
      <p:sp>
        <p:nvSpPr>
          <p:cNvPr id="4" name="Slide Number Placeholder 3"/>
          <p:cNvSpPr>
            <a:spLocks noGrp="1"/>
          </p:cNvSpPr>
          <p:nvPr>
            <p:ph type="sldNum" sz="quarter" idx="5"/>
          </p:nvPr>
        </p:nvSpPr>
        <p:spPr/>
        <p:txBody>
          <a:bodyPr/>
          <a:lstStyle/>
          <a:p>
            <a:fld id="{D9DA360D-864A-4193-8CA1-2B77226E0CF5}" type="slidenum">
              <a:rPr lang="en-US" smtClean="0"/>
              <a:t>1</a:t>
            </a:fld>
            <a:endParaRPr lang="en-US"/>
          </a:p>
        </p:txBody>
      </p:sp>
    </p:spTree>
    <p:extLst>
      <p:ext uri="{BB962C8B-B14F-4D97-AF65-F5344CB8AC3E}">
        <p14:creationId xmlns:p14="http://schemas.microsoft.com/office/powerpoint/2010/main" val="347218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360D-864A-4193-8CA1-2B77226E0CF5}" type="slidenum">
              <a:rPr lang="en-US" smtClean="0"/>
              <a:t>2</a:t>
            </a:fld>
            <a:endParaRPr lang="en-US"/>
          </a:p>
        </p:txBody>
      </p:sp>
    </p:spTree>
    <p:extLst>
      <p:ext uri="{BB962C8B-B14F-4D97-AF65-F5344CB8AC3E}">
        <p14:creationId xmlns:p14="http://schemas.microsoft.com/office/powerpoint/2010/main" val="393457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360D-864A-4193-8CA1-2B77226E0CF5}" type="slidenum">
              <a:rPr lang="en-US" smtClean="0"/>
              <a:t>4</a:t>
            </a:fld>
            <a:endParaRPr lang="en-US"/>
          </a:p>
        </p:txBody>
      </p:sp>
    </p:spTree>
    <p:extLst>
      <p:ext uri="{BB962C8B-B14F-4D97-AF65-F5344CB8AC3E}">
        <p14:creationId xmlns:p14="http://schemas.microsoft.com/office/powerpoint/2010/main" val="395850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Leads to RPO/RTO discussion</a:t>
            </a:r>
          </a:p>
        </p:txBody>
      </p:sp>
      <p:sp>
        <p:nvSpPr>
          <p:cNvPr id="4" name="Slide Number Placeholder 3"/>
          <p:cNvSpPr>
            <a:spLocks noGrp="1"/>
          </p:cNvSpPr>
          <p:nvPr>
            <p:ph type="sldNum" sz="quarter" idx="5"/>
          </p:nvPr>
        </p:nvSpPr>
        <p:spPr/>
        <p:txBody>
          <a:bodyPr/>
          <a:lstStyle/>
          <a:p>
            <a:fld id="{D9DA360D-864A-4193-8CA1-2B77226E0CF5}" type="slidenum">
              <a:rPr lang="en-US" smtClean="0"/>
              <a:t>8</a:t>
            </a:fld>
            <a:endParaRPr lang="en-US"/>
          </a:p>
        </p:txBody>
      </p:sp>
    </p:spTree>
    <p:extLst>
      <p:ext uri="{BB962C8B-B14F-4D97-AF65-F5344CB8AC3E}">
        <p14:creationId xmlns:p14="http://schemas.microsoft.com/office/powerpoint/2010/main" val="1760373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DA360D-864A-4193-8CA1-2B77226E0CF5}" type="slidenum">
              <a:rPr lang="en-US" smtClean="0"/>
              <a:t>9</a:t>
            </a:fld>
            <a:endParaRPr lang="en-US"/>
          </a:p>
        </p:txBody>
      </p:sp>
    </p:spTree>
    <p:extLst>
      <p:ext uri="{BB962C8B-B14F-4D97-AF65-F5344CB8AC3E}">
        <p14:creationId xmlns:p14="http://schemas.microsoft.com/office/powerpoint/2010/main" val="2461807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on disaster </a:t>
            </a:r>
            <a:r>
              <a:rPr lang="en-US" u="sng" dirty="0"/>
              <a:t>planning</a:t>
            </a:r>
            <a:endParaRPr lang="en-US" dirty="0"/>
          </a:p>
        </p:txBody>
      </p:sp>
      <p:sp>
        <p:nvSpPr>
          <p:cNvPr id="4" name="Slide Number Placeholder 3"/>
          <p:cNvSpPr>
            <a:spLocks noGrp="1"/>
          </p:cNvSpPr>
          <p:nvPr>
            <p:ph type="sldNum" sz="quarter" idx="5"/>
          </p:nvPr>
        </p:nvSpPr>
        <p:spPr/>
        <p:txBody>
          <a:bodyPr/>
          <a:lstStyle/>
          <a:p>
            <a:fld id="{D9DA360D-864A-4193-8CA1-2B77226E0CF5}" type="slidenum">
              <a:rPr lang="en-US" smtClean="0"/>
              <a:t>10</a:t>
            </a:fld>
            <a:endParaRPr lang="en-US"/>
          </a:p>
        </p:txBody>
      </p:sp>
    </p:spTree>
    <p:extLst>
      <p:ext uri="{BB962C8B-B14F-4D97-AF65-F5344CB8AC3E}">
        <p14:creationId xmlns:p14="http://schemas.microsoft.com/office/powerpoint/2010/main" val="105410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Leads to Disaster Recovery discussion</a:t>
            </a:r>
          </a:p>
        </p:txBody>
      </p:sp>
      <p:sp>
        <p:nvSpPr>
          <p:cNvPr id="4" name="Slide Number Placeholder 3"/>
          <p:cNvSpPr>
            <a:spLocks noGrp="1"/>
          </p:cNvSpPr>
          <p:nvPr>
            <p:ph type="sldNum" sz="quarter" idx="5"/>
          </p:nvPr>
        </p:nvSpPr>
        <p:spPr/>
        <p:txBody>
          <a:bodyPr/>
          <a:lstStyle/>
          <a:p>
            <a:fld id="{D9DA360D-864A-4193-8CA1-2B77226E0CF5}" type="slidenum">
              <a:rPr lang="en-US" smtClean="0"/>
              <a:t>12</a:t>
            </a:fld>
            <a:endParaRPr lang="en-US"/>
          </a:p>
        </p:txBody>
      </p:sp>
    </p:spTree>
    <p:extLst>
      <p:ext uri="{BB962C8B-B14F-4D97-AF65-F5344CB8AC3E}">
        <p14:creationId xmlns:p14="http://schemas.microsoft.com/office/powerpoint/2010/main" val="1603348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944FCA-D3F4-4ECE-B09E-B3BA70EFDF17}" type="slidenum">
              <a:rPr lang="en-US" smtClean="0"/>
              <a:t>18</a:t>
            </a:fld>
            <a:endParaRPr lang="en-US"/>
          </a:p>
        </p:txBody>
      </p:sp>
    </p:spTree>
    <p:extLst>
      <p:ext uri="{BB962C8B-B14F-4D97-AF65-F5344CB8AC3E}">
        <p14:creationId xmlns:p14="http://schemas.microsoft.com/office/powerpoint/2010/main" val="67987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Task Options:</a:t>
            </a:r>
          </a:p>
          <a:p>
            <a:pPr marL="742950" lvl="1" indent="-285750">
              <a:buFont typeface="Arial" panose="020B0604020202020204" pitchFamily="34" charset="0"/>
              <a:buChar char="•"/>
            </a:pPr>
            <a:r>
              <a:rPr lang="en-US" b="1" i="1" dirty="0"/>
              <a:t>Databases</a:t>
            </a:r>
            <a:r>
              <a:rPr lang="en-US" i="1" dirty="0"/>
              <a:t>: </a:t>
            </a:r>
            <a:r>
              <a:rPr lang="en-US" sz="1600" i="1" dirty="0"/>
              <a:t>Select the databases you want to run the task against.</a:t>
            </a:r>
          </a:p>
          <a:p>
            <a:pPr marL="742950" lvl="1" indent="-285750">
              <a:buFont typeface="Arial" panose="020B0604020202020204" pitchFamily="34" charset="0"/>
              <a:buChar char="•"/>
            </a:pPr>
            <a:r>
              <a:rPr lang="en-US" b="1" i="1" dirty="0"/>
              <a:t>Sort results in </a:t>
            </a:r>
            <a:r>
              <a:rPr lang="en-US" b="1" i="1" dirty="0" err="1"/>
              <a:t>tempdb</a:t>
            </a:r>
            <a:r>
              <a:rPr lang="en-US" i="1" dirty="0"/>
              <a:t>: </a:t>
            </a:r>
            <a:r>
              <a:rPr lang="en-US" sz="1600" i="1" dirty="0"/>
              <a:t>Can improve performance if adequate disk space is available. SQL will ignore if data can be sorted in memory.</a:t>
            </a:r>
          </a:p>
          <a:p>
            <a:pPr marL="742950" lvl="1" indent="-285750">
              <a:buFont typeface="Arial" panose="020B0604020202020204" pitchFamily="34" charset="0"/>
              <a:buChar char="•"/>
            </a:pPr>
            <a:r>
              <a:rPr lang="en-US" b="1" i="1" dirty="0"/>
              <a:t>Keep index online</a:t>
            </a:r>
            <a:r>
              <a:rPr lang="en-US" i="1" dirty="0"/>
              <a:t>: </a:t>
            </a:r>
            <a:r>
              <a:rPr lang="en-US" sz="1600" i="1" dirty="0"/>
              <a:t>Prevents indexes from being unavailable during operation.</a:t>
            </a:r>
            <a:endParaRPr lang="en-US" i="1" dirty="0"/>
          </a:p>
          <a:p>
            <a:pPr marL="742950" lvl="1" indent="-285750">
              <a:buFont typeface="Arial" panose="020B0604020202020204" pitchFamily="34" charset="0"/>
              <a:buChar char="•"/>
            </a:pPr>
            <a:r>
              <a:rPr lang="en-US" b="1" i="1" dirty="0"/>
              <a:t>MAXDOP</a:t>
            </a:r>
            <a:r>
              <a:rPr lang="en-US" i="1" dirty="0"/>
              <a:t>: Number of processors to use in execution</a:t>
            </a:r>
          </a:p>
          <a:p>
            <a:pPr marL="742950" lvl="1" indent="-285750">
              <a:buFont typeface="Arial" panose="020B0604020202020204" pitchFamily="34" charset="0"/>
              <a:buChar char="•"/>
            </a:pPr>
            <a:r>
              <a:rPr lang="en-US" b="1" i="1" dirty="0"/>
              <a:t>“Offline rebuild option”</a:t>
            </a:r>
            <a:r>
              <a:rPr lang="en-US" i="1" dirty="0"/>
              <a:t>: If index doesn’t support online rebuilds, ignore or rebuild.</a:t>
            </a:r>
          </a:p>
          <a:p>
            <a:pPr marL="742950" lvl="1" indent="-285750">
              <a:buFont typeface="Arial" panose="020B0604020202020204" pitchFamily="34" charset="0"/>
              <a:buChar char="•"/>
            </a:pPr>
            <a:r>
              <a:rPr lang="en-US" b="1" i="1" dirty="0"/>
              <a:t>Scan type</a:t>
            </a:r>
            <a:r>
              <a:rPr lang="en-US" b="0" i="1" dirty="0"/>
              <a:t>: Fast, Sampled, Detailed</a:t>
            </a:r>
            <a:endParaRPr lang="en-US" b="1" i="1" dirty="0"/>
          </a:p>
          <a:p>
            <a:pPr marL="742950" lvl="1" indent="-285750">
              <a:buFont typeface="Arial" panose="020B0604020202020204" pitchFamily="34" charset="0"/>
              <a:buChar char="•"/>
            </a:pPr>
            <a:r>
              <a:rPr lang="en-US" b="1" i="1" dirty="0"/>
              <a:t>Fragmentation</a:t>
            </a:r>
            <a:r>
              <a:rPr lang="en-US" b="0" i="1" dirty="0"/>
              <a:t>: Fragmentation threshold</a:t>
            </a:r>
            <a:endParaRPr lang="en-US" b="1" i="1" dirty="0"/>
          </a:p>
          <a:p>
            <a:pPr marL="742950" lvl="1" indent="-285750">
              <a:buFont typeface="Arial" panose="020B0604020202020204" pitchFamily="34" charset="0"/>
              <a:buChar char="•"/>
            </a:pPr>
            <a:r>
              <a:rPr lang="en-US" b="1" i="1" dirty="0"/>
              <a:t>Page Count</a:t>
            </a:r>
            <a:r>
              <a:rPr lang="en-US" b="0" i="1" dirty="0"/>
              <a:t>: Only rebuild indexes over a certain number of pages</a:t>
            </a:r>
          </a:p>
          <a:p>
            <a:pPr marL="742950" lvl="1" indent="-285750">
              <a:buFont typeface="Arial" panose="020B0604020202020204" pitchFamily="34" charset="0"/>
              <a:buChar char="•"/>
            </a:pPr>
            <a:r>
              <a:rPr lang="en-US" b="1" i="1" dirty="0"/>
              <a:t>Used in last: </a:t>
            </a:r>
            <a:r>
              <a:rPr lang="en-US" b="0" i="1" dirty="0"/>
              <a:t>X days since the index was used (If you run index maintenance every week and the index hasn’t been used in a week, skip it)</a:t>
            </a:r>
            <a:endParaRPr lang="en-US" b="1" i="1" dirty="0"/>
          </a:p>
          <a:p>
            <a:endParaRPr lang="en-US" dirty="0"/>
          </a:p>
        </p:txBody>
      </p:sp>
      <p:sp>
        <p:nvSpPr>
          <p:cNvPr id="4" name="Slide Number Placeholder 3"/>
          <p:cNvSpPr>
            <a:spLocks noGrp="1"/>
          </p:cNvSpPr>
          <p:nvPr>
            <p:ph type="sldNum" sz="quarter" idx="5"/>
          </p:nvPr>
        </p:nvSpPr>
        <p:spPr/>
        <p:txBody>
          <a:bodyPr/>
          <a:lstStyle/>
          <a:p>
            <a:fld id="{BE944FCA-D3F4-4ECE-B09E-B3BA70EFDF17}" type="slidenum">
              <a:rPr lang="en-US" smtClean="0"/>
              <a:t>19</a:t>
            </a:fld>
            <a:endParaRPr lang="en-US"/>
          </a:p>
        </p:txBody>
      </p:sp>
    </p:spTree>
    <p:extLst>
      <p:ext uri="{BB962C8B-B14F-4D97-AF65-F5344CB8AC3E}">
        <p14:creationId xmlns:p14="http://schemas.microsoft.com/office/powerpoint/2010/main" val="111664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2024-02-28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2024-02-28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hyperlink" Target="https://www.ready.gov/business/emergency-plans/recovery-plan" TargetMode="External"/><Relationship Id="rId4" Type="http://schemas.openxmlformats.org/officeDocument/2006/relationships/image" Target="../media/image27.pn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learn.microsoft.com/en-us/sql/relational-databases/maintenance-plans/check-database-integrity-task-maintenance-plan?view=sql-server-ver1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s://learn.microsoft.com/en-us/sql/relational-databases/maintenance-plans/rebuild-index-task-maintenance-plan?view=sql-server-ver1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s://learn.microsoft.com/en-us/sql/relational-databases/maintenance-plans/reorganize-index-task-maintenance-plan?view=sql-server-ver16"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hyperlink" Target="https://learn.microsoft.com/en-us/sql/relational-databases/maintenance-plans/update-statistics-task-maintenance-plan?view=sql-server-ver16"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hyperlink" Target="https://learn.microsoft.com/en-us/sql/relational-databases/maintenance-plans/maintenance-cleanup-task-maintenance-plan?view=sql-server-ver16"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s://learn.microsoft.com/en-us/sql/relational-databases/maintenance-plans/history-cleanup-task-maintenance-plan?view=sql-server-ver16"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hyperlink" Target="https://learn.microsoft.com/en-us/sql/relational-databases/maintenance-plans/shrink-database-task-maintenance-plan?view=sql-server-ver16"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5216702" y="5634518"/>
            <a:ext cx="10556698" cy="582211"/>
          </a:xfrm>
          <a:prstGeom prst="rect">
            <a:avLst/>
          </a:prstGeom>
        </p:spPr>
        <p:txBody>
          <a:bodyPr wrap="square" lIns="0" tIns="0" rIns="0" bIns="0" rtlCol="0" anchor="t">
            <a:spAutoFit/>
          </a:bodyPr>
          <a:lstStyle/>
          <a:p>
            <a:pPr>
              <a:lnSpc>
                <a:spcPts val="4734"/>
              </a:lnSpc>
            </a:pPr>
            <a:r>
              <a:rPr lang="en-US" sz="3382" spc="520" dirty="0">
                <a:solidFill>
                  <a:srgbClr val="FFFFFF"/>
                </a:solidFill>
                <a:latin typeface="Nunito Sans Heavy"/>
              </a:rPr>
              <a:t>Brandon Usher |  Integration Engineer</a:t>
            </a:r>
          </a:p>
        </p:txBody>
      </p:sp>
      <p:sp>
        <p:nvSpPr>
          <p:cNvPr id="8" name="TextBox 8"/>
          <p:cNvSpPr txBox="1"/>
          <p:nvPr/>
        </p:nvSpPr>
        <p:spPr>
          <a:xfrm>
            <a:off x="5216703" y="6294146"/>
            <a:ext cx="6082986" cy="582108"/>
          </a:xfrm>
          <a:prstGeom prst="rect">
            <a:avLst/>
          </a:prstGeom>
        </p:spPr>
        <p:txBody>
          <a:bodyPr lIns="0" tIns="0" rIns="0" bIns="0" rtlCol="0" anchor="t">
            <a:spAutoFit/>
          </a:bodyPr>
          <a:lstStyle/>
          <a:p>
            <a:pPr>
              <a:lnSpc>
                <a:spcPts val="4734"/>
              </a:lnSpc>
            </a:pPr>
            <a:r>
              <a:rPr lang="en-US" sz="3382" spc="520" dirty="0">
                <a:solidFill>
                  <a:srgbClr val="FFFFFF"/>
                </a:solidFill>
                <a:latin typeface="Nunito Sans Bold"/>
              </a:rPr>
              <a:t>March 7, 2024</a:t>
            </a:r>
          </a:p>
        </p:txBody>
      </p:sp>
      <p:sp>
        <p:nvSpPr>
          <p:cNvPr id="9" name="TextBox 9"/>
          <p:cNvSpPr txBox="1"/>
          <p:nvPr/>
        </p:nvSpPr>
        <p:spPr>
          <a:xfrm>
            <a:off x="2304773" y="2057799"/>
            <a:ext cx="13678455" cy="2153218"/>
          </a:xfrm>
          <a:prstGeom prst="rect">
            <a:avLst/>
          </a:prstGeom>
        </p:spPr>
        <p:txBody>
          <a:bodyPr lIns="0" tIns="0" rIns="0" bIns="0" rtlCol="0" anchor="t">
            <a:spAutoFit/>
          </a:bodyPr>
          <a:lstStyle/>
          <a:p>
            <a:pPr algn="ctr">
              <a:lnSpc>
                <a:spcPts val="19600"/>
              </a:lnSpc>
            </a:pPr>
            <a:r>
              <a:rPr lang="en-US" sz="8000" dirty="0">
                <a:solidFill>
                  <a:srgbClr val="FEFEFE"/>
                </a:solidFill>
                <a:latin typeface="Aeries Sans Ultra-Bold"/>
              </a:rPr>
              <a:t>SQL Server Administration</a:t>
            </a:r>
          </a:p>
        </p:txBody>
      </p:sp>
      <p:sp>
        <p:nvSpPr>
          <p:cNvPr id="10" name="TextBox 10"/>
          <p:cNvSpPr txBox="1"/>
          <p:nvPr/>
        </p:nvSpPr>
        <p:spPr>
          <a:xfrm>
            <a:off x="2304773" y="4546600"/>
            <a:ext cx="13678455" cy="605935"/>
          </a:xfrm>
          <a:prstGeom prst="rect">
            <a:avLst/>
          </a:prstGeom>
        </p:spPr>
        <p:txBody>
          <a:bodyPr lIns="0" tIns="0" rIns="0" bIns="0" rtlCol="0" anchor="t">
            <a:spAutoFit/>
          </a:bodyPr>
          <a:lstStyle/>
          <a:p>
            <a:pPr algn="ctr">
              <a:lnSpc>
                <a:spcPts val="4900"/>
              </a:lnSpc>
            </a:pPr>
            <a:r>
              <a:rPr lang="en-US" sz="3500" spc="539" dirty="0">
                <a:solidFill>
                  <a:srgbClr val="D4EAF8"/>
                </a:solidFill>
                <a:latin typeface="Nunito Sans Italics"/>
              </a:rPr>
              <a:t>Session 930</a:t>
            </a:r>
          </a:p>
        </p:txBody>
      </p:sp>
      <p:sp>
        <p:nvSpPr>
          <p:cNvPr id="11" name="TextBox 11"/>
          <p:cNvSpPr txBox="1"/>
          <p:nvPr/>
        </p:nvSpPr>
        <p:spPr>
          <a:xfrm>
            <a:off x="885365" y="8566150"/>
            <a:ext cx="16517269" cy="692150"/>
          </a:xfrm>
          <a:prstGeom prst="rect">
            <a:avLst/>
          </a:prstGeom>
        </p:spPr>
        <p:txBody>
          <a:bodyPr lIns="0" tIns="0" rIns="0" bIns="0" rtlCol="0" anchor="t">
            <a:spAutoFit/>
          </a:bodyPr>
          <a:lstStyle/>
          <a:p>
            <a:pPr algn="ctr">
              <a:lnSpc>
                <a:spcPts val="2800"/>
              </a:lnSpc>
            </a:pPr>
            <a:r>
              <a:rPr lang="en-US" sz="2000" spc="308">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
        <p:nvSpPr>
          <p:cNvPr id="12" name="Freeform 12"/>
          <p:cNvSpPr/>
          <p:nvPr/>
        </p:nvSpPr>
        <p:spPr>
          <a:xfrm>
            <a:off x="6023127" y="750314"/>
            <a:ext cx="6241746" cy="1438479"/>
          </a:xfrm>
          <a:custGeom>
            <a:avLst/>
            <a:gdLst/>
            <a:ahLst/>
            <a:cxnLst/>
            <a:rect l="l" t="t" r="r" b="b"/>
            <a:pathLst>
              <a:path w="6241746" h="1438479">
                <a:moveTo>
                  <a:pt x="0" y="0"/>
                </a:moveTo>
                <a:lnTo>
                  <a:pt x="6241746" y="0"/>
                </a:lnTo>
                <a:lnTo>
                  <a:pt x="6241746" y="1438479"/>
                </a:lnTo>
                <a:lnTo>
                  <a:pt x="0" y="1438479"/>
                </a:lnTo>
                <a:lnTo>
                  <a:pt x="0" y="0"/>
                </a:lnTo>
                <a:close/>
              </a:path>
            </a:pathLst>
          </a:cu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3061546" y="4723202"/>
            <a:ext cx="3960161" cy="4145799"/>
          </a:xfrm>
          <a:prstGeom prst="rect">
            <a:avLst/>
          </a:prstGeom>
        </p:spPr>
        <p:txBody>
          <a:bodyPr lIns="50800" tIns="50800" rIns="50800" bIns="50800" rtlCol="0" anchor="ctr"/>
          <a:lstStyle/>
          <a:p>
            <a:pPr algn="ctr">
              <a:lnSpc>
                <a:spcPts val="2659"/>
              </a:lnSpc>
            </a:pPr>
            <a:endParaRPr/>
          </a:p>
        </p:txBody>
      </p:sp>
      <p:sp>
        <p:nvSpPr>
          <p:cNvPr id="16" name="Freeform 7">
            <a:extLst>
              <a:ext uri="{FF2B5EF4-FFF2-40B4-BE49-F238E27FC236}">
                <a16:creationId xmlns:a16="http://schemas.microsoft.com/office/drawing/2014/main" id="{1DBD1B85-8EF7-1EF7-6024-DB81C7D022C2}"/>
              </a:ext>
            </a:extLst>
          </p:cNvPr>
          <p:cNvSpPr/>
          <p:nvPr/>
        </p:nvSpPr>
        <p:spPr>
          <a:xfrm>
            <a:off x="3061546" y="5449445"/>
            <a:ext cx="1739054" cy="1739054"/>
          </a:xfrm>
          <a:custGeom>
            <a:avLst/>
            <a:gdLst/>
            <a:ahLst/>
            <a:cxnLst/>
            <a:rect l="l" t="t" r="r" b="b"/>
            <a:pathLst>
              <a:path w="812800" h="812800">
                <a:moveTo>
                  <a:pt x="143725" y="0"/>
                </a:moveTo>
                <a:lnTo>
                  <a:pt x="669075" y="0"/>
                </a:lnTo>
                <a:cubicBezTo>
                  <a:pt x="748452" y="0"/>
                  <a:pt x="812800" y="64348"/>
                  <a:pt x="812800" y="143725"/>
                </a:cubicBezTo>
                <a:lnTo>
                  <a:pt x="812800" y="669075"/>
                </a:lnTo>
                <a:cubicBezTo>
                  <a:pt x="812800" y="748452"/>
                  <a:pt x="748452" y="812800"/>
                  <a:pt x="669075" y="812800"/>
                </a:cubicBezTo>
                <a:lnTo>
                  <a:pt x="143725" y="812800"/>
                </a:lnTo>
                <a:cubicBezTo>
                  <a:pt x="64348" y="812800"/>
                  <a:pt x="0" y="748452"/>
                  <a:pt x="0" y="669075"/>
                </a:cubicBezTo>
                <a:lnTo>
                  <a:pt x="0" y="143725"/>
                </a:lnTo>
                <a:cubicBezTo>
                  <a:pt x="0" y="64348"/>
                  <a:pt x="64348" y="0"/>
                  <a:pt x="143725" y="0"/>
                </a:cubicBezTo>
                <a:close/>
              </a:path>
            </a:pathLst>
          </a:custGeom>
          <a:solidFill>
            <a:srgbClr val="467FC1"/>
          </a:solidFill>
        </p:spPr>
        <p:txBody>
          <a:bodyPr/>
          <a:lstStyle/>
          <a:p>
            <a:endParaRPr lang="en-US"/>
          </a:p>
        </p:txBody>
      </p:sp>
      <p:sp>
        <p:nvSpPr>
          <p:cNvPr id="17" name="Freeform 7">
            <a:extLst>
              <a:ext uri="{FF2B5EF4-FFF2-40B4-BE49-F238E27FC236}">
                <a16:creationId xmlns:a16="http://schemas.microsoft.com/office/drawing/2014/main" id="{3F763447-D17D-9C85-AA9E-3E5874B9BA48}"/>
              </a:ext>
            </a:extLst>
          </p:cNvPr>
          <p:cNvSpPr/>
          <p:nvPr/>
        </p:nvSpPr>
        <p:spPr>
          <a:xfrm>
            <a:off x="2971800" y="5372100"/>
            <a:ext cx="1739054" cy="1739054"/>
          </a:xfrm>
          <a:custGeom>
            <a:avLst/>
            <a:gdLst/>
            <a:ahLst/>
            <a:cxnLst/>
            <a:rect l="l" t="t" r="r" b="b"/>
            <a:pathLst>
              <a:path w="812800" h="812800">
                <a:moveTo>
                  <a:pt x="143725" y="0"/>
                </a:moveTo>
                <a:lnTo>
                  <a:pt x="669075" y="0"/>
                </a:lnTo>
                <a:cubicBezTo>
                  <a:pt x="748452" y="0"/>
                  <a:pt x="812800" y="64348"/>
                  <a:pt x="812800" y="143725"/>
                </a:cubicBezTo>
                <a:lnTo>
                  <a:pt x="812800" y="669075"/>
                </a:lnTo>
                <a:cubicBezTo>
                  <a:pt x="812800" y="748452"/>
                  <a:pt x="748452" y="812800"/>
                  <a:pt x="669075" y="812800"/>
                </a:cubicBezTo>
                <a:lnTo>
                  <a:pt x="143725" y="812800"/>
                </a:lnTo>
                <a:cubicBezTo>
                  <a:pt x="64348" y="812800"/>
                  <a:pt x="0" y="748452"/>
                  <a:pt x="0" y="669075"/>
                </a:cubicBezTo>
                <a:lnTo>
                  <a:pt x="0" y="143725"/>
                </a:lnTo>
                <a:cubicBezTo>
                  <a:pt x="0" y="64348"/>
                  <a:pt x="64348" y="0"/>
                  <a:pt x="143725" y="0"/>
                </a:cubicBezTo>
                <a:close/>
              </a:path>
            </a:pathLst>
          </a:custGeom>
          <a:blipFill>
            <a:blip r:embed="rId6">
              <a:extLst>
                <a:ext uri="{28A0092B-C50C-407E-A947-70E740481C1C}">
                  <a14:useLocalDpi xmlns:a14="http://schemas.microsoft.com/office/drawing/2010/main" val="0"/>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dirty="0"/>
          </a:p>
        </p:txBody>
      </p:sp>
      <p:grpSp>
        <p:nvGrpSpPr>
          <p:cNvPr id="3" name="Group 3"/>
          <p:cNvGrpSpPr/>
          <p:nvPr/>
        </p:nvGrpSpPr>
        <p:grpSpPr>
          <a:xfrm>
            <a:off x="2457137" y="1942623"/>
            <a:ext cx="6459021" cy="6199735"/>
            <a:chOff x="0" y="0"/>
            <a:chExt cx="1701141" cy="1632852"/>
          </a:xfrm>
        </p:grpSpPr>
        <p:sp>
          <p:nvSpPr>
            <p:cNvPr id="4" name="Freeform 4"/>
            <p:cNvSpPr/>
            <p:nvPr/>
          </p:nvSpPr>
          <p:spPr>
            <a:xfrm>
              <a:off x="0" y="0"/>
              <a:ext cx="1701141" cy="1632852"/>
            </a:xfrm>
            <a:custGeom>
              <a:avLst/>
              <a:gdLst/>
              <a:ahLst/>
              <a:cxnLst/>
              <a:rect l="l" t="t" r="r" b="b"/>
              <a:pathLst>
                <a:path w="1701141" h="1632852">
                  <a:moveTo>
                    <a:pt x="17979" y="0"/>
                  </a:moveTo>
                  <a:lnTo>
                    <a:pt x="1683162" y="0"/>
                  </a:lnTo>
                  <a:cubicBezTo>
                    <a:pt x="1687930" y="0"/>
                    <a:pt x="1692503" y="1894"/>
                    <a:pt x="1695875" y="5266"/>
                  </a:cubicBezTo>
                  <a:cubicBezTo>
                    <a:pt x="1699247" y="8638"/>
                    <a:pt x="1701141" y="13211"/>
                    <a:pt x="1701141" y="17979"/>
                  </a:cubicBezTo>
                  <a:lnTo>
                    <a:pt x="1701141" y="1614873"/>
                  </a:lnTo>
                  <a:cubicBezTo>
                    <a:pt x="1701141" y="1624802"/>
                    <a:pt x="1693092" y="1632852"/>
                    <a:pt x="1683162" y="1632852"/>
                  </a:cubicBezTo>
                  <a:lnTo>
                    <a:pt x="17979" y="1632852"/>
                  </a:lnTo>
                  <a:cubicBezTo>
                    <a:pt x="8050" y="1632852"/>
                    <a:pt x="0" y="1624802"/>
                    <a:pt x="0" y="1614873"/>
                  </a:cubicBezTo>
                  <a:lnTo>
                    <a:pt x="0" y="17979"/>
                  </a:lnTo>
                  <a:cubicBezTo>
                    <a:pt x="0" y="8050"/>
                    <a:pt x="8050" y="0"/>
                    <a:pt x="17979" y="0"/>
                  </a:cubicBezTo>
                  <a:close/>
                </a:path>
              </a:pathLst>
            </a:custGeom>
            <a:solidFill>
              <a:srgbClr val="000000">
                <a:alpha val="0"/>
              </a:srgbClr>
            </a:solidFill>
            <a:ln w="38100" cap="sq">
              <a:solidFill>
                <a:srgbClr val="997D46"/>
              </a:solidFill>
              <a:prstDash val="solid"/>
              <a:miter/>
            </a:ln>
          </p:spPr>
          <p:txBody>
            <a:bodyPr/>
            <a:lstStyle/>
            <a:p>
              <a:endParaRPr lang="en-US"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422347" y="1942623"/>
            <a:ext cx="6459021" cy="6199735"/>
            <a:chOff x="0" y="0"/>
            <a:chExt cx="1701141" cy="1632852"/>
          </a:xfrm>
        </p:grpSpPr>
        <p:sp>
          <p:nvSpPr>
            <p:cNvPr id="7" name="Freeform 7"/>
            <p:cNvSpPr/>
            <p:nvPr/>
          </p:nvSpPr>
          <p:spPr>
            <a:xfrm>
              <a:off x="0" y="0"/>
              <a:ext cx="1701141" cy="1632852"/>
            </a:xfrm>
            <a:custGeom>
              <a:avLst/>
              <a:gdLst/>
              <a:ahLst/>
              <a:cxnLst/>
              <a:rect l="l" t="t" r="r" b="b"/>
              <a:pathLst>
                <a:path w="1701141" h="1632852">
                  <a:moveTo>
                    <a:pt x="17979" y="0"/>
                  </a:moveTo>
                  <a:lnTo>
                    <a:pt x="1683162" y="0"/>
                  </a:lnTo>
                  <a:cubicBezTo>
                    <a:pt x="1687930" y="0"/>
                    <a:pt x="1692503" y="1894"/>
                    <a:pt x="1695875" y="5266"/>
                  </a:cubicBezTo>
                  <a:cubicBezTo>
                    <a:pt x="1699247" y="8638"/>
                    <a:pt x="1701141" y="13211"/>
                    <a:pt x="1701141" y="17979"/>
                  </a:cubicBezTo>
                  <a:lnTo>
                    <a:pt x="1701141" y="1614873"/>
                  </a:lnTo>
                  <a:cubicBezTo>
                    <a:pt x="1701141" y="1624802"/>
                    <a:pt x="1693092" y="1632852"/>
                    <a:pt x="1683162" y="1632852"/>
                  </a:cubicBezTo>
                  <a:lnTo>
                    <a:pt x="17979" y="1632852"/>
                  </a:lnTo>
                  <a:cubicBezTo>
                    <a:pt x="8050" y="1632852"/>
                    <a:pt x="0" y="1624802"/>
                    <a:pt x="0" y="1614873"/>
                  </a:cubicBezTo>
                  <a:lnTo>
                    <a:pt x="0" y="17979"/>
                  </a:lnTo>
                  <a:cubicBezTo>
                    <a:pt x="0" y="8050"/>
                    <a:pt x="8050" y="0"/>
                    <a:pt x="17979" y="0"/>
                  </a:cubicBezTo>
                  <a:close/>
                </a:path>
              </a:pathLst>
            </a:custGeom>
            <a:solidFill>
              <a:srgbClr val="000000">
                <a:alpha val="0"/>
              </a:srgbClr>
            </a:solidFill>
            <a:ln w="38100" cap="sq">
              <a:solidFill>
                <a:srgbClr val="997D46"/>
              </a:solidFill>
              <a:prstDash val="solid"/>
              <a:miter/>
            </a:ln>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2457137" y="3755840"/>
            <a:ext cx="6459021" cy="4107"/>
          </a:xfrm>
          <a:prstGeom prst="line">
            <a:avLst/>
          </a:prstGeom>
          <a:ln w="38100" cap="flat">
            <a:solidFill>
              <a:srgbClr val="997D46"/>
            </a:solidFill>
            <a:prstDash val="solid"/>
            <a:headEnd type="none" w="sm" len="sm"/>
            <a:tailEnd type="none" w="sm" len="sm"/>
          </a:ln>
        </p:spPr>
        <p:txBody>
          <a:bodyPr/>
          <a:lstStyle/>
          <a:p>
            <a:endParaRPr lang="en-US"/>
          </a:p>
        </p:txBody>
      </p:sp>
      <p:sp>
        <p:nvSpPr>
          <p:cNvPr id="10" name="AutoShape 10"/>
          <p:cNvSpPr/>
          <p:nvPr/>
        </p:nvSpPr>
        <p:spPr>
          <a:xfrm flipV="1">
            <a:off x="9422335" y="3755840"/>
            <a:ext cx="6459021" cy="4107"/>
          </a:xfrm>
          <a:prstGeom prst="line">
            <a:avLst/>
          </a:prstGeom>
          <a:ln w="38100" cap="flat">
            <a:solidFill>
              <a:srgbClr val="997D46"/>
            </a:solidFill>
            <a:prstDash val="solid"/>
            <a:headEnd type="none" w="sm" len="sm"/>
            <a:tailEnd type="none" w="sm" len="sm"/>
          </a:ln>
        </p:spPr>
        <p:txBody>
          <a:bodyPr/>
          <a:lstStyle/>
          <a:p>
            <a:endParaRPr lang="en-US"/>
          </a:p>
        </p:txBody>
      </p:sp>
      <p:sp>
        <p:nvSpPr>
          <p:cNvPr id="11" name="TextBox 11"/>
          <p:cNvSpPr txBox="1"/>
          <p:nvPr/>
        </p:nvSpPr>
        <p:spPr>
          <a:xfrm>
            <a:off x="3379145" y="4419541"/>
            <a:ext cx="4615005" cy="2228174"/>
          </a:xfrm>
          <a:prstGeom prst="rect">
            <a:avLst/>
          </a:prstGeom>
        </p:spPr>
        <p:txBody>
          <a:bodyPr lIns="0" tIns="0" rIns="0" bIns="0" rtlCol="0" anchor="t">
            <a:spAutoFit/>
          </a:bodyPr>
          <a:lstStyle/>
          <a:p>
            <a:pPr>
              <a:lnSpc>
                <a:spcPts val="3499"/>
              </a:lnSpc>
            </a:pPr>
            <a:r>
              <a:rPr lang="en-US" sz="2499" dirty="0">
                <a:solidFill>
                  <a:srgbClr val="FFFFFF"/>
                </a:solidFill>
                <a:latin typeface="Nunito Sans"/>
              </a:rPr>
              <a:t>The maximum acceptable amount of data loss, measured in time. This will directly impact the frequency and type of your backups.</a:t>
            </a:r>
          </a:p>
        </p:txBody>
      </p:sp>
      <p:sp>
        <p:nvSpPr>
          <p:cNvPr id="12" name="TextBox 12"/>
          <p:cNvSpPr txBox="1"/>
          <p:nvPr/>
        </p:nvSpPr>
        <p:spPr>
          <a:xfrm>
            <a:off x="10344355" y="4419541"/>
            <a:ext cx="4615005" cy="3574697"/>
          </a:xfrm>
          <a:prstGeom prst="rect">
            <a:avLst/>
          </a:prstGeom>
        </p:spPr>
        <p:txBody>
          <a:bodyPr lIns="0" tIns="0" rIns="0" bIns="0" rtlCol="0" anchor="t">
            <a:spAutoFit/>
          </a:bodyPr>
          <a:lstStyle/>
          <a:p>
            <a:pPr>
              <a:lnSpc>
                <a:spcPts val="3499"/>
              </a:lnSpc>
            </a:pPr>
            <a:r>
              <a:rPr lang="en-US" sz="2499" dirty="0">
                <a:solidFill>
                  <a:srgbClr val="FFFFFF"/>
                </a:solidFill>
                <a:latin typeface="Nunito Sans"/>
              </a:rPr>
              <a:t>The duration of time within which systems must be restored after a disaster. This includes the restoration of all services that make up the full operation of a service (database, environment, infrastructure, etc.).</a:t>
            </a:r>
          </a:p>
        </p:txBody>
      </p:sp>
      <p:sp>
        <p:nvSpPr>
          <p:cNvPr id="13" name="TextBox 13"/>
          <p:cNvSpPr txBox="1"/>
          <p:nvPr/>
        </p:nvSpPr>
        <p:spPr>
          <a:xfrm>
            <a:off x="2638525" y="2405700"/>
            <a:ext cx="6096245" cy="936625"/>
          </a:xfrm>
          <a:prstGeom prst="rect">
            <a:avLst/>
          </a:prstGeom>
        </p:spPr>
        <p:txBody>
          <a:bodyPr lIns="0" tIns="0" rIns="0" bIns="0" rtlCol="0" anchor="t">
            <a:spAutoFit/>
          </a:bodyPr>
          <a:lstStyle/>
          <a:p>
            <a:pPr algn="ctr">
              <a:lnSpc>
                <a:spcPts val="7699"/>
              </a:lnSpc>
            </a:pPr>
            <a:r>
              <a:rPr lang="en-US" sz="5499" dirty="0">
                <a:solidFill>
                  <a:srgbClr val="FFFFFF"/>
                </a:solidFill>
                <a:latin typeface="Aeries Sans Ultra-Bold"/>
              </a:rPr>
              <a:t>RPO</a:t>
            </a:r>
          </a:p>
        </p:txBody>
      </p:sp>
      <p:sp>
        <p:nvSpPr>
          <p:cNvPr id="14" name="TextBox 14"/>
          <p:cNvSpPr txBox="1"/>
          <p:nvPr/>
        </p:nvSpPr>
        <p:spPr>
          <a:xfrm>
            <a:off x="9603735" y="2405700"/>
            <a:ext cx="6096245" cy="936625"/>
          </a:xfrm>
          <a:prstGeom prst="rect">
            <a:avLst/>
          </a:prstGeom>
        </p:spPr>
        <p:txBody>
          <a:bodyPr lIns="0" tIns="0" rIns="0" bIns="0" rtlCol="0" anchor="t">
            <a:spAutoFit/>
          </a:bodyPr>
          <a:lstStyle/>
          <a:p>
            <a:pPr algn="ctr">
              <a:lnSpc>
                <a:spcPts val="7699"/>
              </a:lnSpc>
            </a:pPr>
            <a:r>
              <a:rPr lang="en-US" sz="5499" dirty="0">
                <a:solidFill>
                  <a:srgbClr val="FFFFFF"/>
                </a:solidFill>
                <a:latin typeface="Aeries Sans Ultra-Bold"/>
              </a:rPr>
              <a:t>RTO</a:t>
            </a:r>
          </a:p>
        </p:txBody>
      </p:sp>
      <p:sp>
        <p:nvSpPr>
          <p:cNvPr id="15" name="Freeform 15"/>
          <p:cNvSpPr>
            <a:spLocks noGrp="1" noRot="1" noMove="1" noResize="1" noEditPoints="1" noAdjustHandles="1" noChangeArrowheads="1" noChangeShapeType="1"/>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
        <p:nvSpPr>
          <p:cNvPr id="16" name="TextBox 15">
            <a:extLst>
              <a:ext uri="{FF2B5EF4-FFF2-40B4-BE49-F238E27FC236}">
                <a16:creationId xmlns:a16="http://schemas.microsoft.com/office/drawing/2014/main" id="{0EBE17EC-207B-D136-D65A-E93F1E1BE8C9}"/>
              </a:ext>
            </a:extLst>
          </p:cNvPr>
          <p:cNvSpPr txBox="1"/>
          <p:nvPr/>
        </p:nvSpPr>
        <p:spPr>
          <a:xfrm>
            <a:off x="4301492" y="3241377"/>
            <a:ext cx="2770310" cy="369332"/>
          </a:xfrm>
          <a:prstGeom prst="rect">
            <a:avLst/>
          </a:prstGeom>
          <a:noFill/>
        </p:spPr>
        <p:txBody>
          <a:bodyPr wrap="none" rtlCol="0">
            <a:spAutoFit/>
          </a:bodyPr>
          <a:lstStyle/>
          <a:p>
            <a:r>
              <a:rPr lang="en-US" dirty="0">
                <a:solidFill>
                  <a:schemeClr val="bg1"/>
                </a:solidFill>
                <a:latin typeface="Nunito Sans Italics" panose="020B0604020202020204" charset="0"/>
              </a:rPr>
              <a:t>Recovery Point Objective</a:t>
            </a:r>
          </a:p>
        </p:txBody>
      </p:sp>
      <p:sp>
        <p:nvSpPr>
          <p:cNvPr id="17" name="TextBox 16">
            <a:extLst>
              <a:ext uri="{FF2B5EF4-FFF2-40B4-BE49-F238E27FC236}">
                <a16:creationId xmlns:a16="http://schemas.microsoft.com/office/drawing/2014/main" id="{F5A85DFD-3AED-E0BB-1CEF-682F08E034AB}"/>
              </a:ext>
            </a:extLst>
          </p:cNvPr>
          <p:cNvSpPr txBox="1"/>
          <p:nvPr/>
        </p:nvSpPr>
        <p:spPr>
          <a:xfrm>
            <a:off x="11279514" y="3228676"/>
            <a:ext cx="2744662" cy="369332"/>
          </a:xfrm>
          <a:prstGeom prst="rect">
            <a:avLst/>
          </a:prstGeom>
          <a:noFill/>
        </p:spPr>
        <p:txBody>
          <a:bodyPr wrap="none" rtlCol="0">
            <a:spAutoFit/>
          </a:bodyPr>
          <a:lstStyle/>
          <a:p>
            <a:r>
              <a:rPr lang="en-US" dirty="0">
                <a:solidFill>
                  <a:schemeClr val="bg1"/>
                </a:solidFill>
                <a:latin typeface="Nunito Sans Italics" panose="020B0604020202020204" charset="0"/>
              </a:rPr>
              <a:t>Recovery Time Objective</a:t>
            </a:r>
          </a:p>
        </p:txBody>
      </p:sp>
      <p:pic>
        <p:nvPicPr>
          <p:cNvPr id="20" name="Picture 19" descr="A person holding a clock&#10;&#10;Description automatically generated">
            <a:extLst>
              <a:ext uri="{FF2B5EF4-FFF2-40B4-BE49-F238E27FC236}">
                <a16:creationId xmlns:a16="http://schemas.microsoft.com/office/drawing/2014/main" id="{E1BDA756-DB0B-BC6D-0952-BE28138987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1304" y="668981"/>
            <a:ext cx="4301492" cy="3903426"/>
          </a:xfrm>
          <a:prstGeom prst="rect">
            <a:avLst/>
          </a:prstGeom>
        </p:spPr>
      </p:pic>
    </p:spTree>
    <p:extLst>
      <p:ext uri="{BB962C8B-B14F-4D97-AF65-F5344CB8AC3E}">
        <p14:creationId xmlns:p14="http://schemas.microsoft.com/office/powerpoint/2010/main" val="282919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4" name="Freeform 4"/>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3" name="Freeform 2">
            <a:extLst>
              <a:ext uri="{FF2B5EF4-FFF2-40B4-BE49-F238E27FC236}">
                <a16:creationId xmlns:a16="http://schemas.microsoft.com/office/drawing/2014/main" id="{98A7BC94-A781-5A70-541B-346CA7EC8E67}"/>
              </a:ext>
            </a:extLst>
          </p:cNvPr>
          <p:cNvSpPr/>
          <p:nvPr/>
        </p:nvSpPr>
        <p:spPr>
          <a:xfrm>
            <a:off x="2638513" y="1657350"/>
            <a:ext cx="12725400" cy="69723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dpi="0" rotWithShape="1">
            <a:blip r:embed="rId4"/>
            <a:srcRect/>
            <a:stretch>
              <a:fillRect/>
            </a:stretch>
          </a:blipFill>
        </p:spPr>
        <p:txBody>
          <a:bodyPr anchor="ctr"/>
          <a:lstStyle/>
          <a:p>
            <a:pPr algn="ctr"/>
            <a:r>
              <a:rPr lang="en-US" sz="7200" dirty="0">
                <a:solidFill>
                  <a:schemeClr val="bg1"/>
                </a:solidFill>
                <a:latin typeface="Aeries Sans Bold" panose="020B0604020202020204" charset="0"/>
              </a:rPr>
              <a:t>While districts can define different RPO/RTO strategies, the only “wrong” way to plan, is to not plan at all.</a:t>
            </a:r>
            <a:endParaRPr lang="en-US" dirty="0">
              <a:solidFill>
                <a:schemeClr val="bg1"/>
              </a:solidFill>
              <a:latin typeface="Aeries Sans Bold" panose="020B0604020202020204" charset="0"/>
            </a:endParaRPr>
          </a:p>
        </p:txBody>
      </p:sp>
      <p:pic>
        <p:nvPicPr>
          <p:cNvPr id="5" name="Picture 4" descr="A person holding a clock&#10;&#10;Description automatically generated">
            <a:extLst>
              <a:ext uri="{FF2B5EF4-FFF2-40B4-BE49-F238E27FC236}">
                <a16:creationId xmlns:a16="http://schemas.microsoft.com/office/drawing/2014/main" id="{8E34B4D9-4B16-DDFB-20C3-3B3DCC5F8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21304" y="668981"/>
            <a:ext cx="4301492" cy="3903426"/>
          </a:xfrm>
          <a:prstGeom prst="rect">
            <a:avLst/>
          </a:prstGeom>
        </p:spPr>
      </p:pic>
    </p:spTree>
    <p:extLst>
      <p:ext uri="{BB962C8B-B14F-4D97-AF65-F5344CB8AC3E}">
        <p14:creationId xmlns:p14="http://schemas.microsoft.com/office/powerpoint/2010/main" val="406487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447800" y="1485900"/>
            <a:ext cx="6653664" cy="840808"/>
          </a:xfrm>
          <a:prstGeom prst="rect">
            <a:avLst/>
          </a:prstGeom>
        </p:spPr>
        <p:txBody>
          <a:bodyPr lIns="0" tIns="0" rIns="0" bIns="0" rtlCol="0" anchor="t">
            <a:spAutoFit/>
          </a:bodyPr>
          <a:lstStyle/>
          <a:p>
            <a:pPr>
              <a:lnSpc>
                <a:spcPts val="7000"/>
              </a:lnSpc>
            </a:pPr>
            <a:r>
              <a:rPr lang="en-US" sz="5000" dirty="0">
                <a:solidFill>
                  <a:srgbClr val="FFFFFF"/>
                </a:solidFill>
                <a:latin typeface="Aeries Sans Ultra-Bold"/>
              </a:rPr>
              <a:t>Other considerations</a:t>
            </a:r>
          </a:p>
        </p:txBody>
      </p:sp>
      <p:sp>
        <p:nvSpPr>
          <p:cNvPr id="5" name="TextBox 5"/>
          <p:cNvSpPr txBox="1"/>
          <p:nvPr/>
        </p:nvSpPr>
        <p:spPr>
          <a:xfrm>
            <a:off x="1139587" y="3081843"/>
            <a:ext cx="6961877" cy="519373"/>
          </a:xfrm>
          <a:prstGeom prst="rect">
            <a:avLst/>
          </a:prstGeom>
        </p:spPr>
        <p:txBody>
          <a:bodyPr wrap="square" lIns="0" tIns="0" rIns="0" bIns="0" rtlCol="0" anchor="t">
            <a:spAutoFit/>
          </a:bodyPr>
          <a:lstStyle/>
          <a:p>
            <a:pPr marL="647700" lvl="1" indent="-323850">
              <a:lnSpc>
                <a:spcPts val="4200"/>
              </a:lnSpc>
              <a:buFont typeface="Arial"/>
              <a:buChar char="•"/>
            </a:pPr>
            <a:r>
              <a:rPr lang="en-US" sz="3000" dirty="0">
                <a:solidFill>
                  <a:srgbClr val="FFFFFF"/>
                </a:solidFill>
                <a:latin typeface="Nunito Sans"/>
              </a:rPr>
              <a:t>Keep service dependencies in mind</a:t>
            </a:r>
          </a:p>
        </p:txBody>
      </p:sp>
      <p:sp>
        <p:nvSpPr>
          <p:cNvPr id="6" name="TextBox 6"/>
          <p:cNvSpPr txBox="1"/>
          <p:nvPr/>
        </p:nvSpPr>
        <p:spPr>
          <a:xfrm>
            <a:off x="1139586" y="3929251"/>
            <a:ext cx="6961877" cy="1057982"/>
          </a:xfrm>
          <a:prstGeom prst="rect">
            <a:avLst/>
          </a:prstGeom>
        </p:spPr>
        <p:txBody>
          <a:bodyPr wrap="square" lIns="0" tIns="0" rIns="0" bIns="0" rtlCol="0" anchor="t">
            <a:spAutoFit/>
          </a:bodyPr>
          <a:lstStyle/>
          <a:p>
            <a:pPr marL="647700" lvl="1" indent="-323850">
              <a:lnSpc>
                <a:spcPts val="4200"/>
              </a:lnSpc>
              <a:buFont typeface="Arial"/>
              <a:buChar char="•"/>
            </a:pPr>
            <a:r>
              <a:rPr lang="en-US" sz="3000" dirty="0">
                <a:solidFill>
                  <a:srgbClr val="FFFFFF"/>
                </a:solidFill>
                <a:latin typeface="Nunito Sans"/>
              </a:rPr>
              <a:t>Conduct “fire drills” with varied types of disasters</a:t>
            </a:r>
          </a:p>
        </p:txBody>
      </p:sp>
      <p:sp>
        <p:nvSpPr>
          <p:cNvPr id="7" name="TextBox 7"/>
          <p:cNvSpPr txBox="1"/>
          <p:nvPr/>
        </p:nvSpPr>
        <p:spPr>
          <a:xfrm>
            <a:off x="1139585" y="5315268"/>
            <a:ext cx="6961877" cy="1596591"/>
          </a:xfrm>
          <a:prstGeom prst="rect">
            <a:avLst/>
          </a:prstGeom>
        </p:spPr>
        <p:txBody>
          <a:bodyPr wrap="square" lIns="0" tIns="0" rIns="0" bIns="0" rtlCol="0" anchor="t">
            <a:spAutoFit/>
          </a:bodyPr>
          <a:lstStyle/>
          <a:p>
            <a:pPr marL="647700" lvl="1" indent="-323850">
              <a:lnSpc>
                <a:spcPts val="4200"/>
              </a:lnSpc>
              <a:buFont typeface="Arial"/>
              <a:buChar char="•"/>
            </a:pPr>
            <a:r>
              <a:rPr lang="en-US" sz="3000" dirty="0">
                <a:solidFill>
                  <a:srgbClr val="FFFFFF"/>
                </a:solidFill>
                <a:latin typeface="Nunito Sans"/>
              </a:rPr>
              <a:t>Have </a:t>
            </a:r>
            <a:r>
              <a:rPr lang="en-US" sz="3000" u="sng" dirty="0">
                <a:solidFill>
                  <a:srgbClr val="FFFFFF"/>
                </a:solidFill>
                <a:latin typeface="Nunito Sans"/>
              </a:rPr>
              <a:t>detailed</a:t>
            </a:r>
            <a:r>
              <a:rPr lang="en-US" sz="3000" dirty="0">
                <a:solidFill>
                  <a:srgbClr val="FFFFFF"/>
                </a:solidFill>
                <a:latin typeface="Nunito Sans"/>
              </a:rPr>
              <a:t> plans that are accessible </a:t>
            </a:r>
            <a:r>
              <a:rPr lang="en-US" sz="3000" b="1" dirty="0">
                <a:solidFill>
                  <a:srgbClr val="FFFFFF"/>
                </a:solidFill>
                <a:latin typeface="Nunito Sans"/>
              </a:rPr>
              <a:t>regardless of the disaster type.</a:t>
            </a:r>
            <a:endParaRPr lang="en-US" sz="3000" dirty="0">
              <a:solidFill>
                <a:srgbClr val="FFFFFF"/>
              </a:solidFill>
              <a:latin typeface="Nunito Sans"/>
            </a:endParaRPr>
          </a:p>
        </p:txBody>
      </p:sp>
      <p:sp>
        <p:nvSpPr>
          <p:cNvPr id="8" name="TextBox 8"/>
          <p:cNvSpPr txBox="1"/>
          <p:nvPr/>
        </p:nvSpPr>
        <p:spPr>
          <a:xfrm>
            <a:off x="1139584" y="7239895"/>
            <a:ext cx="6961877" cy="514350"/>
          </a:xfrm>
          <a:prstGeom prst="rect">
            <a:avLst/>
          </a:prstGeom>
        </p:spPr>
        <p:txBody>
          <a:bodyPr wrap="square" lIns="0" tIns="0" rIns="0" bIns="0" rtlCol="0" anchor="t">
            <a:spAutoFit/>
          </a:bodyPr>
          <a:lstStyle/>
          <a:p>
            <a:pPr marL="647700" lvl="1" indent="-323850">
              <a:lnSpc>
                <a:spcPts val="4200"/>
              </a:lnSpc>
              <a:buFont typeface="Arial"/>
              <a:buChar char="•"/>
            </a:pPr>
            <a:r>
              <a:rPr lang="en-US" sz="3000" dirty="0">
                <a:solidFill>
                  <a:srgbClr val="FFFFFF"/>
                </a:solidFill>
                <a:latin typeface="Nunito Sans"/>
              </a:rPr>
              <a:t>Where possible, have contingencies</a:t>
            </a:r>
          </a:p>
        </p:txBody>
      </p:sp>
      <p:sp>
        <p:nvSpPr>
          <p:cNvPr id="9" name="Freeform 9"/>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pic>
        <p:nvPicPr>
          <p:cNvPr id="11" name="Picture 10" descr="A person pointing at a clipboard&#10;&#10;Description automatically generated">
            <a:extLst>
              <a:ext uri="{FF2B5EF4-FFF2-40B4-BE49-F238E27FC236}">
                <a16:creationId xmlns:a16="http://schemas.microsoft.com/office/drawing/2014/main" id="{BAAC9E26-5EA0-8197-B464-B0753514AC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2769" y="1537961"/>
            <a:ext cx="9053968" cy="6209524"/>
          </a:xfrm>
          <a:prstGeom prst="rect">
            <a:avLst/>
          </a:prstGeom>
        </p:spPr>
      </p:pic>
    </p:spTree>
    <p:extLst>
      <p:ext uri="{BB962C8B-B14F-4D97-AF65-F5344CB8AC3E}">
        <p14:creationId xmlns:p14="http://schemas.microsoft.com/office/powerpoint/2010/main" val="1947446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047708" y="2419996"/>
            <a:ext cx="9651298" cy="2556918"/>
          </a:xfrm>
          <a:prstGeom prst="rect">
            <a:avLst/>
          </a:prstGeom>
        </p:spPr>
        <p:txBody>
          <a:bodyPr lIns="0" tIns="0" rIns="0" bIns="0" rtlCol="0" anchor="t">
            <a:spAutoFit/>
          </a:bodyPr>
          <a:lstStyle/>
          <a:p>
            <a:pPr>
              <a:lnSpc>
                <a:spcPts val="9899"/>
              </a:lnSpc>
            </a:pPr>
            <a:r>
              <a:rPr lang="en-US" sz="9999" dirty="0">
                <a:solidFill>
                  <a:srgbClr val="FFFFFF"/>
                </a:solidFill>
                <a:latin typeface="Aeries Sans Ultra-Bold"/>
              </a:rPr>
              <a:t>Disaster Recovery</a:t>
            </a:r>
          </a:p>
        </p:txBody>
      </p:sp>
      <p:sp>
        <p:nvSpPr>
          <p:cNvPr id="4" name="TextBox 4"/>
          <p:cNvSpPr txBox="1"/>
          <p:nvPr/>
        </p:nvSpPr>
        <p:spPr>
          <a:xfrm>
            <a:off x="2588994" y="2546202"/>
            <a:ext cx="3049806" cy="2185535"/>
          </a:xfrm>
          <a:prstGeom prst="rect">
            <a:avLst/>
          </a:prstGeom>
        </p:spPr>
        <p:txBody>
          <a:bodyPr wrap="square" lIns="0" tIns="0" rIns="0" bIns="0" rtlCol="0" anchor="t">
            <a:spAutoFit/>
          </a:bodyPr>
          <a:lstStyle/>
          <a:p>
            <a:pPr>
              <a:lnSpc>
                <a:spcPts val="16830"/>
              </a:lnSpc>
            </a:pPr>
            <a:r>
              <a:rPr lang="en-US" sz="17000" dirty="0">
                <a:solidFill>
                  <a:srgbClr val="FFFFFF"/>
                </a:solidFill>
                <a:latin typeface="Aeries Sans Ultra-Bold"/>
              </a:rPr>
              <a:t>03.</a:t>
            </a:r>
          </a:p>
        </p:txBody>
      </p:sp>
      <p:sp>
        <p:nvSpPr>
          <p:cNvPr id="5" name="TextBox 5"/>
          <p:cNvSpPr txBox="1"/>
          <p:nvPr/>
        </p:nvSpPr>
        <p:spPr>
          <a:xfrm>
            <a:off x="6047708" y="5196533"/>
            <a:ext cx="9438363" cy="1596591"/>
          </a:xfrm>
          <a:prstGeom prst="rect">
            <a:avLst/>
          </a:prstGeom>
        </p:spPr>
        <p:txBody>
          <a:bodyPr lIns="0" tIns="0" rIns="0" bIns="0" rtlCol="0" anchor="t">
            <a:spAutoFit/>
          </a:bodyPr>
          <a:lstStyle/>
          <a:p>
            <a:pPr>
              <a:lnSpc>
                <a:spcPts val="4200"/>
              </a:lnSpc>
            </a:pPr>
            <a:r>
              <a:rPr lang="en-US" sz="3000" dirty="0">
                <a:solidFill>
                  <a:srgbClr val="FFFFFF"/>
                </a:solidFill>
                <a:latin typeface="Nunito Sans Italics"/>
              </a:rPr>
              <a:t>“Preparation through education is less costly than learning through tragedy.”</a:t>
            </a:r>
          </a:p>
          <a:p>
            <a:pPr algn="r">
              <a:lnSpc>
                <a:spcPts val="4200"/>
              </a:lnSpc>
            </a:pPr>
            <a:r>
              <a:rPr lang="en-US" sz="3000" dirty="0">
                <a:solidFill>
                  <a:srgbClr val="FFFFFF"/>
                </a:solidFill>
                <a:latin typeface="Nunito Sans Italics"/>
              </a:rPr>
              <a:t>-Max Mayfield</a:t>
            </a:r>
          </a:p>
        </p:txBody>
      </p:sp>
      <p:sp>
        <p:nvSpPr>
          <p:cNvPr id="6" name="Freeform 6"/>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512961" y="9157993"/>
            <a:ext cx="14405973" cy="755650"/>
          </a:xfrm>
          <a:prstGeom prst="rect">
            <a:avLst/>
          </a:prstGeom>
        </p:spPr>
        <p:txBody>
          <a:bodyPr lIns="0" tIns="0" rIns="0" bIns="0" rtlCol="0" anchor="t">
            <a:spAutoFit/>
          </a:bodyPr>
          <a:lstStyle/>
          <a:p>
            <a:pPr>
              <a:lnSpc>
                <a:spcPts val="2000"/>
              </a:lnSpc>
            </a:pPr>
            <a:r>
              <a:rPr lang="en-US" sz="2000" spc="308" dirty="0">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
        <p:nvSpPr>
          <p:cNvPr id="8" name="TextBox 5">
            <a:extLst>
              <a:ext uri="{FF2B5EF4-FFF2-40B4-BE49-F238E27FC236}">
                <a16:creationId xmlns:a16="http://schemas.microsoft.com/office/drawing/2014/main" id="{E43B816B-7443-3EED-A917-BA10BB466A61}"/>
              </a:ext>
            </a:extLst>
          </p:cNvPr>
          <p:cNvSpPr txBox="1"/>
          <p:nvPr/>
        </p:nvSpPr>
        <p:spPr>
          <a:xfrm>
            <a:off x="4038600" y="2324877"/>
            <a:ext cx="9438363" cy="1596591"/>
          </a:xfrm>
          <a:prstGeom prst="rect">
            <a:avLst/>
          </a:prstGeom>
        </p:spPr>
        <p:txBody>
          <a:bodyPr lIns="0" tIns="0" rIns="0" bIns="0" rtlCol="0" anchor="t">
            <a:spAutoFit/>
          </a:bodyPr>
          <a:lstStyle/>
          <a:p>
            <a:pPr>
              <a:lnSpc>
                <a:spcPts val="4200"/>
              </a:lnSpc>
            </a:pPr>
            <a:r>
              <a:rPr lang="en-US" sz="3000" dirty="0">
                <a:solidFill>
                  <a:srgbClr val="FFFFFF"/>
                </a:solidFill>
                <a:latin typeface="Nunito Sans Italics"/>
              </a:rPr>
              <a:t>“There’s nothing like a jolly good disaster to get people to start doing something.”</a:t>
            </a:r>
          </a:p>
          <a:p>
            <a:pPr algn="r">
              <a:lnSpc>
                <a:spcPts val="4200"/>
              </a:lnSpc>
            </a:pPr>
            <a:r>
              <a:rPr lang="en-US" sz="3000" dirty="0">
                <a:solidFill>
                  <a:srgbClr val="FFFFFF"/>
                </a:solidFill>
                <a:latin typeface="Nunito Sans Italics"/>
              </a:rPr>
              <a:t>-King Charles III</a:t>
            </a:r>
          </a:p>
        </p:txBody>
      </p:sp>
    </p:spTree>
    <p:extLst>
      <p:ext uri="{BB962C8B-B14F-4D97-AF65-F5344CB8AC3E}">
        <p14:creationId xmlns:p14="http://schemas.microsoft.com/office/powerpoint/2010/main" val="353251905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grpId="0"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6" dur="1000" fill="hold"/>
                                            <p:tgtEl>
                                              <p:spTgt spid="4"/>
                                            </p:tgtEl>
                                            <p:attrNameLst>
                                              <p:attrName>ppt_x</p:attrName>
                                              <p:attrName>ppt_y</p:attrName>
                                            </p:attrNameLst>
                                          </p:cBhvr>
                                        </p:animMotion>
                                      </p:childTnLst>
                                    </p:cTn>
                                  </p:par>
                                  <p:par>
                                    <p:cTn id="7" presetID="41" presetClass="path" presetSubtype="0" accel="50000" decel="50000" fill="hold" grpId="0" nodeType="with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8" dur="1000" fill="hold"/>
                                            <p:tgtEl>
                                              <p:spTgt spid="3"/>
                                            </p:tgtEl>
                                            <p:attrNameLst>
                                              <p:attrName>ppt_x</p:attrName>
                                              <p:attrName>ppt_y</p:attrName>
                                            </p:attrNameLst>
                                          </p:cBhvr>
                                        </p:animMotion>
                                      </p:childTnLst>
                                    </p:cTn>
                                  </p:par>
                                  <p:par>
                                    <p:cTn id="9" presetID="41" presetClass="path" presetSubtype="0" accel="50000" decel="50000" fill="hold" grpId="0" nodeType="with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0" dur="1000" fill="hold"/>
                                            <p:tgtEl>
                                              <p:spTgt spid="5"/>
                                            </p:tgtEl>
                                            <p:attrNameLst>
                                              <p:attrName>ppt_x</p:attrName>
                                              <p:attrName>ppt_y</p:attrName>
                                            </p:attrNameLst>
                                          </p:cBhvr>
                                        </p:animMotion>
                                      </p:childTnLst>
                                    </p:cTn>
                                  </p:par>
                                  <p:par>
                                    <p:cTn id="11" presetID="2" presetClass="entr" presetSubtype="3" fill="hold" grpId="0" nodeType="withEffect" p14:presetBounceEnd="66000">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14:bounceEnd="66000">
                                          <p:cBhvr additive="base">
                                            <p:cTn id="13" dur="500" fill="hold"/>
                                            <p:tgtEl>
                                              <p:spTgt spid="8"/>
                                            </p:tgtEl>
                                            <p:attrNameLst>
                                              <p:attrName>ppt_x</p:attrName>
                                            </p:attrNameLst>
                                          </p:cBhvr>
                                          <p:tavLst>
                                            <p:tav tm="0">
                                              <p:val>
                                                <p:strVal val="1+#ppt_w/2"/>
                                              </p:val>
                                            </p:tav>
                                            <p:tav tm="100000">
                                              <p:val>
                                                <p:strVal val="#ppt_x"/>
                                              </p:val>
                                            </p:tav>
                                          </p:tavLst>
                                        </p:anim>
                                        <p:anim calcmode="lin" valueType="num" p14:bounceEnd="66000">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grpId="0"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6" dur="1000" fill="hold"/>
                                            <p:tgtEl>
                                              <p:spTgt spid="4"/>
                                            </p:tgtEl>
                                            <p:attrNameLst>
                                              <p:attrName>ppt_x</p:attrName>
                                              <p:attrName>ppt_y</p:attrName>
                                            </p:attrNameLst>
                                          </p:cBhvr>
                                        </p:animMotion>
                                      </p:childTnLst>
                                    </p:cTn>
                                  </p:par>
                                  <p:par>
                                    <p:cTn id="7" presetID="41" presetClass="path" presetSubtype="0" accel="50000" decel="50000" fill="hold" grpId="0" nodeType="with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8" dur="1000" fill="hold"/>
                                            <p:tgtEl>
                                              <p:spTgt spid="3"/>
                                            </p:tgtEl>
                                            <p:attrNameLst>
                                              <p:attrName>ppt_x</p:attrName>
                                              <p:attrName>ppt_y</p:attrName>
                                            </p:attrNameLst>
                                          </p:cBhvr>
                                        </p:animMotion>
                                      </p:childTnLst>
                                    </p:cTn>
                                  </p:par>
                                  <p:par>
                                    <p:cTn id="9" presetID="41" presetClass="path" presetSubtype="0" accel="50000" decel="50000" fill="hold" grpId="0" nodeType="with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0" dur="1000" fill="hold"/>
                                            <p:tgtEl>
                                              <p:spTgt spid="5"/>
                                            </p:tgtEl>
                                            <p:attrNameLst>
                                              <p:attrName>ppt_x</p:attrName>
                                              <p:attrName>ppt_y</p:attrName>
                                            </p:attrNameLst>
                                          </p:cBhvr>
                                        </p:animMotion>
                                      </p:childTnLst>
                                    </p:cTn>
                                  </p:par>
                                  <p:par>
                                    <p:cTn id="11" presetID="2" presetClass="entr" presetSubtype="3"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dirty="0"/>
          </a:p>
        </p:txBody>
      </p:sp>
      <p:grpSp>
        <p:nvGrpSpPr>
          <p:cNvPr id="3" name="Group 3"/>
          <p:cNvGrpSpPr/>
          <p:nvPr/>
        </p:nvGrpSpPr>
        <p:grpSpPr>
          <a:xfrm>
            <a:off x="7794025" y="7262273"/>
            <a:ext cx="5010765" cy="1259632"/>
            <a:chOff x="0" y="0"/>
            <a:chExt cx="1319708" cy="331755"/>
          </a:xfrm>
        </p:grpSpPr>
        <p:sp>
          <p:nvSpPr>
            <p:cNvPr id="4" name="Freeform 4"/>
            <p:cNvSpPr/>
            <p:nvPr/>
          </p:nvSpPr>
          <p:spPr>
            <a:xfrm>
              <a:off x="0" y="0"/>
              <a:ext cx="1319708" cy="331755"/>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443738" y="5251165"/>
            <a:ext cx="5010765" cy="1259632"/>
            <a:chOff x="0" y="0"/>
            <a:chExt cx="1319708" cy="331755"/>
          </a:xfrm>
        </p:grpSpPr>
        <p:sp>
          <p:nvSpPr>
            <p:cNvPr id="7" name="Freeform 7"/>
            <p:cNvSpPr/>
            <p:nvPr/>
          </p:nvSpPr>
          <p:spPr>
            <a:xfrm>
              <a:off x="0" y="0"/>
              <a:ext cx="1319708" cy="331755"/>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0995253" y="3239058"/>
            <a:ext cx="5010765" cy="1259632"/>
            <a:chOff x="0" y="0"/>
            <a:chExt cx="1319708" cy="331755"/>
          </a:xfrm>
        </p:grpSpPr>
        <p:sp>
          <p:nvSpPr>
            <p:cNvPr id="10" name="Freeform 10"/>
            <p:cNvSpPr/>
            <p:nvPr/>
          </p:nvSpPr>
          <p:spPr>
            <a:xfrm>
              <a:off x="0" y="0"/>
              <a:ext cx="1319708" cy="331755"/>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2625327" y="1229214"/>
            <a:ext cx="5010765" cy="1259632"/>
            <a:chOff x="0" y="0"/>
            <a:chExt cx="1319708" cy="331755"/>
          </a:xfrm>
        </p:grpSpPr>
        <p:sp>
          <p:nvSpPr>
            <p:cNvPr id="13" name="Freeform 13"/>
            <p:cNvSpPr/>
            <p:nvPr/>
          </p:nvSpPr>
          <p:spPr>
            <a:xfrm>
              <a:off x="0" y="0"/>
              <a:ext cx="1319708" cy="331755"/>
            </a:xfrm>
            <a:custGeom>
              <a:avLst/>
              <a:gdLst/>
              <a:ahLst/>
              <a:cxnLst/>
              <a:rect l="l" t="t" r="r" b="b"/>
              <a:pathLst>
                <a:path w="1319708" h="331755">
                  <a:moveTo>
                    <a:pt x="38626" y="0"/>
                  </a:moveTo>
                  <a:lnTo>
                    <a:pt x="1281081" y="0"/>
                  </a:lnTo>
                  <a:cubicBezTo>
                    <a:pt x="1291326" y="0"/>
                    <a:pt x="1301150" y="4070"/>
                    <a:pt x="1308394" y="11313"/>
                  </a:cubicBezTo>
                  <a:cubicBezTo>
                    <a:pt x="1315638" y="18557"/>
                    <a:pt x="1319708" y="28382"/>
                    <a:pt x="1319708" y="38626"/>
                  </a:cubicBezTo>
                  <a:lnTo>
                    <a:pt x="1319708" y="293129"/>
                  </a:lnTo>
                  <a:cubicBezTo>
                    <a:pt x="1319708" y="314461"/>
                    <a:pt x="1302414" y="331755"/>
                    <a:pt x="1281081" y="331755"/>
                  </a:cubicBezTo>
                  <a:lnTo>
                    <a:pt x="38626" y="331755"/>
                  </a:lnTo>
                  <a:cubicBezTo>
                    <a:pt x="17294" y="331755"/>
                    <a:pt x="0" y="314461"/>
                    <a:pt x="0" y="293129"/>
                  </a:cubicBezTo>
                  <a:lnTo>
                    <a:pt x="0" y="38626"/>
                  </a:lnTo>
                  <a:cubicBezTo>
                    <a:pt x="0" y="17294"/>
                    <a:pt x="17294" y="0"/>
                    <a:pt x="38626" y="0"/>
                  </a:cubicBezTo>
                  <a:close/>
                </a:path>
              </a:pathLst>
            </a:custGeom>
            <a:solidFill>
              <a:srgbClr val="DFE3E9"/>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602458" y="7061759"/>
            <a:ext cx="1660659" cy="1660659"/>
            <a:chOff x="0" y="0"/>
            <a:chExt cx="812800" cy="812800"/>
          </a:xfrm>
        </p:grpSpPr>
        <p:sp>
          <p:nvSpPr>
            <p:cNvPr id="16" name="Freeform 16"/>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1649A0"/>
            </a:solidFill>
          </p:spPr>
          <p:txBody>
            <a:bodyPr/>
            <a:lstStyle/>
            <a:p>
              <a:endParaRPr lang="en-US"/>
            </a:p>
          </p:txBody>
        </p:sp>
        <p:sp>
          <p:nvSpPr>
            <p:cNvPr id="17" name="TextBox 17"/>
            <p:cNvSpPr txBox="1"/>
            <p:nvPr/>
          </p:nvSpPr>
          <p:spPr>
            <a:xfrm>
              <a:off x="0" y="-38100"/>
              <a:ext cx="812800" cy="850900"/>
            </a:xfrm>
            <a:prstGeom prst="rect">
              <a:avLst/>
            </a:prstGeom>
          </p:spPr>
          <p:txBody>
            <a:bodyPr lIns="62645" tIns="62645" rIns="62645" bIns="62645" rtlCol="0" anchor="ctr"/>
            <a:lstStyle/>
            <a:p>
              <a:pPr algn="ctr">
                <a:lnSpc>
                  <a:spcPts val="2659"/>
                </a:lnSpc>
              </a:pPr>
              <a:endParaRPr/>
            </a:p>
          </p:txBody>
        </p:sp>
      </p:grpSp>
      <p:grpSp>
        <p:nvGrpSpPr>
          <p:cNvPr id="19" name="Group 19"/>
          <p:cNvGrpSpPr/>
          <p:nvPr/>
        </p:nvGrpSpPr>
        <p:grpSpPr>
          <a:xfrm>
            <a:off x="8263118" y="5050651"/>
            <a:ext cx="1660659" cy="1660659"/>
            <a:chOff x="0" y="0"/>
            <a:chExt cx="812800" cy="812800"/>
          </a:xfrm>
        </p:grpSpPr>
        <p:sp>
          <p:nvSpPr>
            <p:cNvPr id="20" name="Freeform 20"/>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396DB5"/>
            </a:solidFill>
          </p:spPr>
          <p:txBody>
            <a:bodyPr/>
            <a:lstStyle/>
            <a:p>
              <a:endParaRPr lang="en-US"/>
            </a:p>
          </p:txBody>
        </p:sp>
        <p:sp>
          <p:nvSpPr>
            <p:cNvPr id="21" name="TextBox 21"/>
            <p:cNvSpPr txBox="1"/>
            <p:nvPr/>
          </p:nvSpPr>
          <p:spPr>
            <a:xfrm>
              <a:off x="0" y="-38100"/>
              <a:ext cx="812800" cy="850900"/>
            </a:xfrm>
            <a:prstGeom prst="rect">
              <a:avLst/>
            </a:prstGeom>
          </p:spPr>
          <p:txBody>
            <a:bodyPr lIns="62645" tIns="62645" rIns="62645" bIns="62645" rtlCol="0" anchor="ctr"/>
            <a:lstStyle/>
            <a:p>
              <a:pPr algn="ctr">
                <a:lnSpc>
                  <a:spcPts val="2659"/>
                </a:lnSpc>
              </a:pPr>
              <a:endParaRPr/>
            </a:p>
          </p:txBody>
        </p:sp>
      </p:grpSp>
      <p:grpSp>
        <p:nvGrpSpPr>
          <p:cNvPr id="23" name="Group 23"/>
          <p:cNvGrpSpPr/>
          <p:nvPr/>
        </p:nvGrpSpPr>
        <p:grpSpPr>
          <a:xfrm>
            <a:off x="11584437" y="1028700"/>
            <a:ext cx="1660659" cy="1660659"/>
            <a:chOff x="0" y="0"/>
            <a:chExt cx="812800" cy="812800"/>
          </a:xfrm>
        </p:grpSpPr>
        <p:sp>
          <p:nvSpPr>
            <p:cNvPr id="24" name="Freeform 24"/>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B28539"/>
            </a:solidFill>
          </p:spPr>
          <p:txBody>
            <a:bodyPr/>
            <a:lstStyle/>
            <a:p>
              <a:endParaRPr lang="en-US"/>
            </a:p>
          </p:txBody>
        </p:sp>
        <p:sp>
          <p:nvSpPr>
            <p:cNvPr id="25" name="TextBox 25"/>
            <p:cNvSpPr txBox="1"/>
            <p:nvPr/>
          </p:nvSpPr>
          <p:spPr>
            <a:xfrm>
              <a:off x="0" y="-38100"/>
              <a:ext cx="812800" cy="850900"/>
            </a:xfrm>
            <a:prstGeom prst="rect">
              <a:avLst/>
            </a:prstGeom>
          </p:spPr>
          <p:txBody>
            <a:bodyPr lIns="62645" tIns="62645" rIns="62645" bIns="62645" rtlCol="0" anchor="ctr"/>
            <a:lstStyle/>
            <a:p>
              <a:pPr algn="ctr">
                <a:lnSpc>
                  <a:spcPts val="2659"/>
                </a:lnSpc>
              </a:pPr>
              <a:endParaRPr/>
            </a:p>
          </p:txBody>
        </p:sp>
      </p:grpSp>
      <p:grpSp>
        <p:nvGrpSpPr>
          <p:cNvPr id="27" name="Group 27"/>
          <p:cNvGrpSpPr/>
          <p:nvPr/>
        </p:nvGrpSpPr>
        <p:grpSpPr>
          <a:xfrm>
            <a:off x="9923777" y="3039543"/>
            <a:ext cx="1660659" cy="1660659"/>
            <a:chOff x="0" y="0"/>
            <a:chExt cx="812800" cy="812800"/>
          </a:xfrm>
        </p:grpSpPr>
        <p:sp>
          <p:nvSpPr>
            <p:cNvPr id="28" name="Freeform 28"/>
            <p:cNvSpPr/>
            <p:nvPr/>
          </p:nvSpPr>
          <p:spPr>
            <a:xfrm>
              <a:off x="0" y="0"/>
              <a:ext cx="812800" cy="812800"/>
            </a:xfrm>
            <a:custGeom>
              <a:avLst/>
              <a:gdLst/>
              <a:ahLst/>
              <a:cxnLst/>
              <a:rect l="l" t="t" r="r" b="b"/>
              <a:pathLst>
                <a:path w="812800" h="812800">
                  <a:moveTo>
                    <a:pt x="233098" y="0"/>
                  </a:moveTo>
                  <a:lnTo>
                    <a:pt x="579702" y="0"/>
                  </a:lnTo>
                  <a:cubicBezTo>
                    <a:pt x="708439" y="0"/>
                    <a:pt x="812800" y="104361"/>
                    <a:pt x="812800" y="233098"/>
                  </a:cubicBezTo>
                  <a:lnTo>
                    <a:pt x="812800" y="579702"/>
                  </a:lnTo>
                  <a:cubicBezTo>
                    <a:pt x="812800" y="708439"/>
                    <a:pt x="708439" y="812800"/>
                    <a:pt x="579702" y="812800"/>
                  </a:cubicBezTo>
                  <a:lnTo>
                    <a:pt x="233098" y="812800"/>
                  </a:lnTo>
                  <a:cubicBezTo>
                    <a:pt x="104361" y="812800"/>
                    <a:pt x="0" y="708439"/>
                    <a:pt x="0" y="579702"/>
                  </a:cubicBezTo>
                  <a:lnTo>
                    <a:pt x="0" y="233098"/>
                  </a:lnTo>
                  <a:cubicBezTo>
                    <a:pt x="0" y="104361"/>
                    <a:pt x="104361" y="0"/>
                    <a:pt x="233098" y="0"/>
                  </a:cubicBezTo>
                  <a:close/>
                </a:path>
              </a:pathLst>
            </a:custGeom>
            <a:solidFill>
              <a:srgbClr val="997D46"/>
            </a:solidFill>
          </p:spPr>
          <p:txBody>
            <a:bodyPr/>
            <a:lstStyle/>
            <a:p>
              <a:endParaRPr lang="en-US"/>
            </a:p>
          </p:txBody>
        </p:sp>
        <p:sp>
          <p:nvSpPr>
            <p:cNvPr id="29" name="TextBox 29"/>
            <p:cNvSpPr txBox="1"/>
            <p:nvPr/>
          </p:nvSpPr>
          <p:spPr>
            <a:xfrm>
              <a:off x="0" y="-38100"/>
              <a:ext cx="812800" cy="850900"/>
            </a:xfrm>
            <a:prstGeom prst="rect">
              <a:avLst/>
            </a:prstGeom>
          </p:spPr>
          <p:txBody>
            <a:bodyPr lIns="62645" tIns="62645" rIns="62645" bIns="62645" rtlCol="0" anchor="ctr"/>
            <a:lstStyle/>
            <a:p>
              <a:pPr algn="ctr">
                <a:lnSpc>
                  <a:spcPts val="2659"/>
                </a:lnSpc>
              </a:pPr>
              <a:endParaRPr/>
            </a:p>
          </p:txBody>
        </p:sp>
      </p:grpSp>
      <p:sp>
        <p:nvSpPr>
          <p:cNvPr id="31" name="TextBox 31"/>
          <p:cNvSpPr txBox="1"/>
          <p:nvPr/>
        </p:nvSpPr>
        <p:spPr>
          <a:xfrm>
            <a:off x="1112337" y="2112568"/>
            <a:ext cx="4929805" cy="3993529"/>
          </a:xfrm>
          <a:prstGeom prst="rect">
            <a:avLst/>
          </a:prstGeom>
        </p:spPr>
        <p:txBody>
          <a:bodyPr wrap="square" lIns="0" tIns="0" rIns="0" bIns="0" rtlCol="0" anchor="t">
            <a:spAutoFit/>
          </a:bodyPr>
          <a:lstStyle/>
          <a:p>
            <a:pPr>
              <a:lnSpc>
                <a:spcPts val="7677"/>
              </a:lnSpc>
            </a:pPr>
            <a:r>
              <a:rPr lang="en-US" sz="7997" dirty="0">
                <a:solidFill>
                  <a:srgbClr val="FFFFFF"/>
                </a:solidFill>
                <a:latin typeface="Aeries Sans" pitchFamily="50" charset="0"/>
              </a:rPr>
              <a:t>The 4 stages of Disaster Recovery</a:t>
            </a:r>
          </a:p>
        </p:txBody>
      </p:sp>
      <p:sp>
        <p:nvSpPr>
          <p:cNvPr id="32" name="TextBox 32"/>
          <p:cNvSpPr txBox="1"/>
          <p:nvPr/>
        </p:nvSpPr>
        <p:spPr>
          <a:xfrm>
            <a:off x="1112337" y="4475330"/>
            <a:ext cx="4876829" cy="519373"/>
          </a:xfrm>
          <a:prstGeom prst="rect">
            <a:avLst/>
          </a:prstGeom>
        </p:spPr>
        <p:txBody>
          <a:bodyPr lIns="0" tIns="0" rIns="0" bIns="0" rtlCol="0" anchor="t">
            <a:spAutoFit/>
          </a:bodyPr>
          <a:lstStyle/>
          <a:p>
            <a:pPr>
              <a:lnSpc>
                <a:spcPts val="4200"/>
              </a:lnSpc>
            </a:pPr>
            <a:endParaRPr lang="en-US" sz="3000" dirty="0">
              <a:solidFill>
                <a:srgbClr val="FFFFFF"/>
              </a:solidFill>
              <a:latin typeface="Nunito Sans"/>
            </a:endParaRPr>
          </a:p>
        </p:txBody>
      </p:sp>
      <p:sp>
        <p:nvSpPr>
          <p:cNvPr id="33" name="TextBox 33"/>
          <p:cNvSpPr txBox="1"/>
          <p:nvPr/>
        </p:nvSpPr>
        <p:spPr>
          <a:xfrm>
            <a:off x="8623807" y="7972910"/>
            <a:ext cx="4001520" cy="307777"/>
          </a:xfrm>
          <a:prstGeom prst="rect">
            <a:avLst/>
          </a:prstGeom>
        </p:spPr>
        <p:txBody>
          <a:bodyPr wrap="square" lIns="0" tIns="0" rIns="0" bIns="0" rtlCol="0" anchor="t">
            <a:spAutoFit/>
          </a:bodyPr>
          <a:lstStyle/>
          <a:p>
            <a:pPr>
              <a:lnSpc>
                <a:spcPts val="2380"/>
              </a:lnSpc>
            </a:pPr>
            <a:r>
              <a:rPr lang="en-US" sz="2000" dirty="0">
                <a:solidFill>
                  <a:srgbClr val="0C1E41"/>
                </a:solidFill>
                <a:latin typeface="Nunito Sans"/>
              </a:rPr>
              <a:t>Risk Assessment and Action</a:t>
            </a:r>
          </a:p>
        </p:txBody>
      </p:sp>
      <p:sp>
        <p:nvSpPr>
          <p:cNvPr id="34" name="TextBox 34"/>
          <p:cNvSpPr txBox="1"/>
          <p:nvPr/>
        </p:nvSpPr>
        <p:spPr>
          <a:xfrm>
            <a:off x="10299407" y="5961802"/>
            <a:ext cx="3892267" cy="307777"/>
          </a:xfrm>
          <a:prstGeom prst="rect">
            <a:avLst/>
          </a:prstGeom>
        </p:spPr>
        <p:txBody>
          <a:bodyPr wrap="square" lIns="0" tIns="0" rIns="0" bIns="0" rtlCol="0" anchor="t">
            <a:spAutoFit/>
          </a:bodyPr>
          <a:lstStyle/>
          <a:p>
            <a:pPr>
              <a:lnSpc>
                <a:spcPts val="2380"/>
              </a:lnSpc>
            </a:pPr>
            <a:r>
              <a:rPr lang="en-US" sz="2000" dirty="0">
                <a:solidFill>
                  <a:srgbClr val="0C1E41"/>
                </a:solidFill>
                <a:latin typeface="Nunito Sans"/>
              </a:rPr>
              <a:t>Test, Training, &amp; Exercises (TT&amp;E)</a:t>
            </a:r>
          </a:p>
        </p:txBody>
      </p:sp>
      <p:sp>
        <p:nvSpPr>
          <p:cNvPr id="35" name="TextBox 35"/>
          <p:cNvSpPr txBox="1"/>
          <p:nvPr/>
        </p:nvSpPr>
        <p:spPr>
          <a:xfrm>
            <a:off x="11949120" y="3953225"/>
            <a:ext cx="3790959" cy="307777"/>
          </a:xfrm>
          <a:prstGeom prst="rect">
            <a:avLst/>
          </a:prstGeom>
        </p:spPr>
        <p:txBody>
          <a:bodyPr lIns="0" tIns="0" rIns="0" bIns="0" rtlCol="0" anchor="t">
            <a:spAutoFit/>
          </a:bodyPr>
          <a:lstStyle/>
          <a:p>
            <a:pPr>
              <a:lnSpc>
                <a:spcPts val="2380"/>
              </a:lnSpc>
            </a:pPr>
            <a:r>
              <a:rPr lang="en-US" sz="2000" dirty="0">
                <a:solidFill>
                  <a:srgbClr val="0C1E41"/>
                </a:solidFill>
                <a:latin typeface="Nunito Sans"/>
              </a:rPr>
              <a:t>Restore Stability, Operation</a:t>
            </a:r>
          </a:p>
        </p:txBody>
      </p:sp>
      <p:sp>
        <p:nvSpPr>
          <p:cNvPr id="36" name="TextBox 36"/>
          <p:cNvSpPr txBox="1"/>
          <p:nvPr/>
        </p:nvSpPr>
        <p:spPr>
          <a:xfrm>
            <a:off x="13624767" y="1941118"/>
            <a:ext cx="3790959" cy="307777"/>
          </a:xfrm>
          <a:prstGeom prst="rect">
            <a:avLst/>
          </a:prstGeom>
        </p:spPr>
        <p:txBody>
          <a:bodyPr lIns="0" tIns="0" rIns="0" bIns="0" rtlCol="0" anchor="t">
            <a:spAutoFit/>
          </a:bodyPr>
          <a:lstStyle/>
          <a:p>
            <a:pPr>
              <a:lnSpc>
                <a:spcPts val="2380"/>
              </a:lnSpc>
            </a:pPr>
            <a:r>
              <a:rPr lang="en-US" sz="2000" dirty="0">
                <a:solidFill>
                  <a:srgbClr val="0C1E41"/>
                </a:solidFill>
                <a:latin typeface="Nunito Sans"/>
              </a:rPr>
              <a:t>Rebuild, Redeploy, Post-Mortem</a:t>
            </a:r>
          </a:p>
        </p:txBody>
      </p:sp>
      <p:sp>
        <p:nvSpPr>
          <p:cNvPr id="37" name="TextBox 37"/>
          <p:cNvSpPr txBox="1"/>
          <p:nvPr/>
        </p:nvSpPr>
        <p:spPr>
          <a:xfrm>
            <a:off x="8623807" y="7522978"/>
            <a:ext cx="3790959" cy="461665"/>
          </a:xfrm>
          <a:prstGeom prst="rect">
            <a:avLst/>
          </a:prstGeom>
        </p:spPr>
        <p:txBody>
          <a:bodyPr lIns="0" tIns="0" rIns="0" bIns="0" rtlCol="0" anchor="t">
            <a:spAutoFit/>
          </a:bodyPr>
          <a:lstStyle/>
          <a:p>
            <a:pPr>
              <a:lnSpc>
                <a:spcPts val="3569"/>
              </a:lnSpc>
            </a:pPr>
            <a:r>
              <a:rPr lang="en-US" sz="3000" dirty="0">
                <a:solidFill>
                  <a:srgbClr val="0C1E41"/>
                </a:solidFill>
                <a:latin typeface="Aeries Sans Ultra-Bold"/>
              </a:rPr>
              <a:t>Mitigation</a:t>
            </a:r>
          </a:p>
        </p:txBody>
      </p:sp>
      <p:sp>
        <p:nvSpPr>
          <p:cNvPr id="38" name="TextBox 38"/>
          <p:cNvSpPr txBox="1"/>
          <p:nvPr/>
        </p:nvSpPr>
        <p:spPr>
          <a:xfrm>
            <a:off x="10299407" y="5511870"/>
            <a:ext cx="3790959" cy="461665"/>
          </a:xfrm>
          <a:prstGeom prst="rect">
            <a:avLst/>
          </a:prstGeom>
        </p:spPr>
        <p:txBody>
          <a:bodyPr lIns="0" tIns="0" rIns="0" bIns="0" rtlCol="0" anchor="t">
            <a:spAutoFit/>
          </a:bodyPr>
          <a:lstStyle/>
          <a:p>
            <a:pPr>
              <a:lnSpc>
                <a:spcPts val="3569"/>
              </a:lnSpc>
            </a:pPr>
            <a:r>
              <a:rPr lang="en-US" sz="3000" dirty="0">
                <a:solidFill>
                  <a:srgbClr val="0C1E41"/>
                </a:solidFill>
                <a:latin typeface="Aeries Sans Ultra-Bold"/>
              </a:rPr>
              <a:t>Preparedness</a:t>
            </a:r>
          </a:p>
        </p:txBody>
      </p:sp>
      <p:sp>
        <p:nvSpPr>
          <p:cNvPr id="39" name="TextBox 39"/>
          <p:cNvSpPr txBox="1"/>
          <p:nvPr/>
        </p:nvSpPr>
        <p:spPr>
          <a:xfrm>
            <a:off x="11949120" y="3503292"/>
            <a:ext cx="3790959" cy="461665"/>
          </a:xfrm>
          <a:prstGeom prst="rect">
            <a:avLst/>
          </a:prstGeom>
        </p:spPr>
        <p:txBody>
          <a:bodyPr lIns="0" tIns="0" rIns="0" bIns="0" rtlCol="0" anchor="t">
            <a:spAutoFit/>
          </a:bodyPr>
          <a:lstStyle/>
          <a:p>
            <a:pPr>
              <a:lnSpc>
                <a:spcPts val="3569"/>
              </a:lnSpc>
            </a:pPr>
            <a:r>
              <a:rPr lang="en-US" sz="3000" dirty="0">
                <a:solidFill>
                  <a:srgbClr val="0C1E41"/>
                </a:solidFill>
                <a:latin typeface="Aeries Sans Ultra-Bold"/>
              </a:rPr>
              <a:t>Response</a:t>
            </a:r>
          </a:p>
        </p:txBody>
      </p:sp>
      <p:sp>
        <p:nvSpPr>
          <p:cNvPr id="40" name="TextBox 40"/>
          <p:cNvSpPr txBox="1"/>
          <p:nvPr/>
        </p:nvSpPr>
        <p:spPr>
          <a:xfrm>
            <a:off x="13624767" y="1491185"/>
            <a:ext cx="3790959" cy="461665"/>
          </a:xfrm>
          <a:prstGeom prst="rect">
            <a:avLst/>
          </a:prstGeom>
        </p:spPr>
        <p:txBody>
          <a:bodyPr lIns="0" tIns="0" rIns="0" bIns="0" rtlCol="0" anchor="t">
            <a:spAutoFit/>
          </a:bodyPr>
          <a:lstStyle/>
          <a:p>
            <a:pPr>
              <a:lnSpc>
                <a:spcPts val="3569"/>
              </a:lnSpc>
            </a:pPr>
            <a:r>
              <a:rPr lang="en-US" sz="3000" dirty="0">
                <a:solidFill>
                  <a:srgbClr val="0C1E41"/>
                </a:solidFill>
                <a:latin typeface="Aeries Sans Ultra-Bold"/>
              </a:rPr>
              <a:t>Recovery</a:t>
            </a:r>
          </a:p>
        </p:txBody>
      </p:sp>
      <p:sp>
        <p:nvSpPr>
          <p:cNvPr id="41" name="Freeform 41"/>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42" name="Freeform 25">
            <a:extLst>
              <a:ext uri="{FF2B5EF4-FFF2-40B4-BE49-F238E27FC236}">
                <a16:creationId xmlns:a16="http://schemas.microsoft.com/office/drawing/2014/main" id="{529EB23B-7B55-2C85-131D-882D39EF81E7}"/>
              </a:ext>
            </a:extLst>
          </p:cNvPr>
          <p:cNvSpPr/>
          <p:nvPr/>
        </p:nvSpPr>
        <p:spPr>
          <a:xfrm>
            <a:off x="8073542" y="1330301"/>
            <a:ext cx="1442863" cy="1058100"/>
          </a:xfrm>
          <a:custGeom>
            <a:avLst/>
            <a:gdLst/>
            <a:ahLst/>
            <a:cxnLst/>
            <a:rect l="l" t="t" r="r" b="b"/>
            <a:pathLst>
              <a:path w="1442863" h="1058100">
                <a:moveTo>
                  <a:pt x="0" y="0"/>
                </a:moveTo>
                <a:lnTo>
                  <a:pt x="1442863" y="0"/>
                </a:lnTo>
                <a:lnTo>
                  <a:pt x="1442863" y="1058100"/>
                </a:lnTo>
                <a:lnTo>
                  <a:pt x="0" y="1058100"/>
                </a:lnTo>
                <a:lnTo>
                  <a:pt x="0" y="0"/>
                </a:lnTo>
                <a:close/>
              </a:path>
            </a:pathLst>
          </a:custGeom>
          <a:blipFill>
            <a:blip r:embed="rId4"/>
            <a:stretch>
              <a:fillRect/>
            </a:stretch>
          </a:blipFill>
        </p:spPr>
        <p:txBody>
          <a:bodyPr/>
          <a:lstStyle/>
          <a:p>
            <a:endParaRPr lang="en-US"/>
          </a:p>
        </p:txBody>
      </p:sp>
      <p:sp>
        <p:nvSpPr>
          <p:cNvPr id="43" name="Freeform 23">
            <a:extLst>
              <a:ext uri="{FF2B5EF4-FFF2-40B4-BE49-F238E27FC236}">
                <a16:creationId xmlns:a16="http://schemas.microsoft.com/office/drawing/2014/main" id="{FDA81374-5BAA-9ED0-D3EF-32A9DDF5384D}"/>
              </a:ext>
            </a:extLst>
          </p:cNvPr>
          <p:cNvSpPr/>
          <p:nvPr/>
        </p:nvSpPr>
        <p:spPr>
          <a:xfrm>
            <a:off x="6867977" y="1569973"/>
            <a:ext cx="1058711" cy="1086571"/>
          </a:xfrm>
          <a:custGeom>
            <a:avLst/>
            <a:gdLst/>
            <a:ahLst/>
            <a:cxnLst/>
            <a:rect l="l" t="t" r="r" b="b"/>
            <a:pathLst>
              <a:path w="1058711" h="1086571">
                <a:moveTo>
                  <a:pt x="0" y="0"/>
                </a:moveTo>
                <a:lnTo>
                  <a:pt x="1058710" y="0"/>
                </a:lnTo>
                <a:lnTo>
                  <a:pt x="1058710" y="1086571"/>
                </a:lnTo>
                <a:lnTo>
                  <a:pt x="0" y="1086571"/>
                </a:lnTo>
                <a:lnTo>
                  <a:pt x="0" y="0"/>
                </a:lnTo>
                <a:close/>
              </a:path>
            </a:pathLst>
          </a:custGeom>
          <a:blipFill>
            <a:blip r:embed="rId5"/>
            <a:stretch>
              <a:fillRect/>
            </a:stretch>
          </a:blipFill>
        </p:spPr>
        <p:txBody>
          <a:bodyPr/>
          <a:lstStyle/>
          <a:p>
            <a:endParaRPr lang="en-US"/>
          </a:p>
        </p:txBody>
      </p:sp>
      <p:sp>
        <p:nvSpPr>
          <p:cNvPr id="44" name="Freeform 25">
            <a:extLst>
              <a:ext uri="{FF2B5EF4-FFF2-40B4-BE49-F238E27FC236}">
                <a16:creationId xmlns:a16="http://schemas.microsoft.com/office/drawing/2014/main" id="{F7210480-8FF5-8CB9-11DD-9F00DAEFBC65}"/>
              </a:ext>
            </a:extLst>
          </p:cNvPr>
          <p:cNvSpPr/>
          <p:nvPr/>
        </p:nvSpPr>
        <p:spPr>
          <a:xfrm rot="16200000">
            <a:off x="6594596" y="4942640"/>
            <a:ext cx="1442863" cy="1058100"/>
          </a:xfrm>
          <a:custGeom>
            <a:avLst/>
            <a:gdLst/>
            <a:ahLst/>
            <a:cxnLst/>
            <a:rect l="l" t="t" r="r" b="b"/>
            <a:pathLst>
              <a:path w="1442863" h="1058100">
                <a:moveTo>
                  <a:pt x="0" y="0"/>
                </a:moveTo>
                <a:lnTo>
                  <a:pt x="1442863" y="0"/>
                </a:lnTo>
                <a:lnTo>
                  <a:pt x="1442863" y="1058100"/>
                </a:lnTo>
                <a:lnTo>
                  <a:pt x="0" y="1058100"/>
                </a:lnTo>
                <a:lnTo>
                  <a:pt x="0" y="0"/>
                </a:lnTo>
                <a:close/>
              </a:path>
            </a:pathLst>
          </a:custGeom>
          <a:blipFill>
            <a:blip r:embed="rId4"/>
            <a:stretch>
              <a:fillRect/>
            </a:stretch>
          </a:blipFill>
        </p:spPr>
        <p:txBody>
          <a:bodyPr/>
          <a:lstStyle/>
          <a:p>
            <a:endParaRPr lang="en-US"/>
          </a:p>
        </p:txBody>
      </p:sp>
      <p:sp>
        <p:nvSpPr>
          <p:cNvPr id="45" name="Freeform 25">
            <a:extLst>
              <a:ext uri="{FF2B5EF4-FFF2-40B4-BE49-F238E27FC236}">
                <a16:creationId xmlns:a16="http://schemas.microsoft.com/office/drawing/2014/main" id="{A9E7E11B-8770-121A-D8F9-76DF680EFD32}"/>
              </a:ext>
            </a:extLst>
          </p:cNvPr>
          <p:cNvSpPr/>
          <p:nvPr/>
        </p:nvSpPr>
        <p:spPr>
          <a:xfrm rot="16200000">
            <a:off x="6625772" y="3080633"/>
            <a:ext cx="1442863" cy="1058100"/>
          </a:xfrm>
          <a:custGeom>
            <a:avLst/>
            <a:gdLst/>
            <a:ahLst/>
            <a:cxnLst/>
            <a:rect l="l" t="t" r="r" b="b"/>
            <a:pathLst>
              <a:path w="1442863" h="1058100">
                <a:moveTo>
                  <a:pt x="0" y="0"/>
                </a:moveTo>
                <a:lnTo>
                  <a:pt x="1442863" y="0"/>
                </a:lnTo>
                <a:lnTo>
                  <a:pt x="1442863" y="1058100"/>
                </a:lnTo>
                <a:lnTo>
                  <a:pt x="0" y="1058100"/>
                </a:lnTo>
                <a:lnTo>
                  <a:pt x="0" y="0"/>
                </a:lnTo>
                <a:close/>
              </a:path>
            </a:pathLst>
          </a:custGeom>
          <a:blipFill>
            <a:blip r:embed="rId4"/>
            <a:stretch>
              <a:fillRect/>
            </a:stretch>
          </a:blipFill>
        </p:spPr>
        <p:txBody>
          <a:bodyPr/>
          <a:lstStyle/>
          <a:p>
            <a:endParaRPr lang="en-US"/>
          </a:p>
        </p:txBody>
      </p:sp>
      <p:sp>
        <p:nvSpPr>
          <p:cNvPr id="46" name="Freeform 25">
            <a:extLst>
              <a:ext uri="{FF2B5EF4-FFF2-40B4-BE49-F238E27FC236}">
                <a16:creationId xmlns:a16="http://schemas.microsoft.com/office/drawing/2014/main" id="{CB09BA0E-8155-9365-9CA1-4179DD0A4169}"/>
              </a:ext>
            </a:extLst>
          </p:cNvPr>
          <p:cNvSpPr/>
          <p:nvPr/>
        </p:nvSpPr>
        <p:spPr>
          <a:xfrm>
            <a:off x="9653720" y="1329979"/>
            <a:ext cx="1442863" cy="1058100"/>
          </a:xfrm>
          <a:custGeom>
            <a:avLst/>
            <a:gdLst/>
            <a:ahLst/>
            <a:cxnLst/>
            <a:rect l="l" t="t" r="r" b="b"/>
            <a:pathLst>
              <a:path w="1442863" h="1058100">
                <a:moveTo>
                  <a:pt x="0" y="0"/>
                </a:moveTo>
                <a:lnTo>
                  <a:pt x="1442863" y="0"/>
                </a:lnTo>
                <a:lnTo>
                  <a:pt x="1442863" y="1058100"/>
                </a:lnTo>
                <a:lnTo>
                  <a:pt x="0" y="1058100"/>
                </a:lnTo>
                <a:lnTo>
                  <a:pt x="0" y="0"/>
                </a:lnTo>
                <a:close/>
              </a:path>
            </a:pathLst>
          </a:custGeom>
          <a:blipFill>
            <a:blip r:embed="rId4"/>
            <a:stretch>
              <a:fillRect/>
            </a:stretch>
          </a:blipFill>
        </p:spPr>
        <p:txBody>
          <a:bodyPr/>
          <a:lstStyle/>
          <a:p>
            <a:endParaRPr lang="en-US"/>
          </a:p>
        </p:txBody>
      </p:sp>
      <p:sp>
        <p:nvSpPr>
          <p:cNvPr id="47" name="Freeform 25">
            <a:extLst>
              <a:ext uri="{FF2B5EF4-FFF2-40B4-BE49-F238E27FC236}">
                <a16:creationId xmlns:a16="http://schemas.microsoft.com/office/drawing/2014/main" id="{410395C5-3789-7959-669B-21F1D2512C6C}"/>
              </a:ext>
            </a:extLst>
          </p:cNvPr>
          <p:cNvSpPr/>
          <p:nvPr/>
        </p:nvSpPr>
        <p:spPr>
          <a:xfrm rot="7961897">
            <a:off x="10960712" y="6685081"/>
            <a:ext cx="1442863" cy="1058100"/>
          </a:xfrm>
          <a:custGeom>
            <a:avLst/>
            <a:gdLst/>
            <a:ahLst/>
            <a:cxnLst/>
            <a:rect l="l" t="t" r="r" b="b"/>
            <a:pathLst>
              <a:path w="1442863" h="1058100">
                <a:moveTo>
                  <a:pt x="0" y="0"/>
                </a:moveTo>
                <a:lnTo>
                  <a:pt x="1442863" y="0"/>
                </a:lnTo>
                <a:lnTo>
                  <a:pt x="1442863" y="1058100"/>
                </a:lnTo>
                <a:lnTo>
                  <a:pt x="0" y="1058100"/>
                </a:lnTo>
                <a:lnTo>
                  <a:pt x="0" y="0"/>
                </a:lnTo>
                <a:close/>
              </a:path>
            </a:pathLst>
          </a:custGeom>
          <a:blipFill>
            <a:blip r:embed="rId4"/>
            <a:stretch>
              <a:fillRect/>
            </a:stretch>
          </a:blipFill>
        </p:spPr>
        <p:txBody>
          <a:bodyPr/>
          <a:lstStyle/>
          <a:p>
            <a:endParaRPr lang="en-US"/>
          </a:p>
        </p:txBody>
      </p:sp>
      <p:sp>
        <p:nvSpPr>
          <p:cNvPr id="48" name="Freeform 25">
            <a:extLst>
              <a:ext uri="{FF2B5EF4-FFF2-40B4-BE49-F238E27FC236}">
                <a16:creationId xmlns:a16="http://schemas.microsoft.com/office/drawing/2014/main" id="{3CF86384-17BC-BEF5-5A45-C26CE757FBDD}"/>
              </a:ext>
            </a:extLst>
          </p:cNvPr>
          <p:cNvSpPr/>
          <p:nvPr/>
        </p:nvSpPr>
        <p:spPr>
          <a:xfrm rot="7961897">
            <a:off x="12806886" y="4582004"/>
            <a:ext cx="1442863" cy="1058100"/>
          </a:xfrm>
          <a:custGeom>
            <a:avLst/>
            <a:gdLst/>
            <a:ahLst/>
            <a:cxnLst/>
            <a:rect l="l" t="t" r="r" b="b"/>
            <a:pathLst>
              <a:path w="1442863" h="1058100">
                <a:moveTo>
                  <a:pt x="0" y="0"/>
                </a:moveTo>
                <a:lnTo>
                  <a:pt x="1442863" y="0"/>
                </a:lnTo>
                <a:lnTo>
                  <a:pt x="1442863" y="1058100"/>
                </a:lnTo>
                <a:lnTo>
                  <a:pt x="0" y="1058100"/>
                </a:lnTo>
                <a:lnTo>
                  <a:pt x="0" y="0"/>
                </a:lnTo>
                <a:close/>
              </a:path>
            </a:pathLst>
          </a:custGeom>
          <a:blipFill>
            <a:blip r:embed="rId4"/>
            <a:stretch>
              <a:fillRect/>
            </a:stretch>
          </a:blipFill>
        </p:spPr>
        <p:txBody>
          <a:bodyPr/>
          <a:lstStyle/>
          <a:p>
            <a:endParaRPr lang="en-US"/>
          </a:p>
        </p:txBody>
      </p:sp>
      <p:sp>
        <p:nvSpPr>
          <p:cNvPr id="49" name="Freeform 25">
            <a:extLst>
              <a:ext uri="{FF2B5EF4-FFF2-40B4-BE49-F238E27FC236}">
                <a16:creationId xmlns:a16="http://schemas.microsoft.com/office/drawing/2014/main" id="{1CCF9BE4-FF83-F1F5-81DE-F841334A9DF6}"/>
              </a:ext>
            </a:extLst>
          </p:cNvPr>
          <p:cNvSpPr/>
          <p:nvPr/>
        </p:nvSpPr>
        <p:spPr>
          <a:xfrm rot="7961897">
            <a:off x="14348290" y="2601992"/>
            <a:ext cx="1442863" cy="1058100"/>
          </a:xfrm>
          <a:custGeom>
            <a:avLst/>
            <a:gdLst/>
            <a:ahLst/>
            <a:cxnLst/>
            <a:rect l="l" t="t" r="r" b="b"/>
            <a:pathLst>
              <a:path w="1442863" h="1058100">
                <a:moveTo>
                  <a:pt x="0" y="0"/>
                </a:moveTo>
                <a:lnTo>
                  <a:pt x="1442863" y="0"/>
                </a:lnTo>
                <a:lnTo>
                  <a:pt x="1442863" y="1058100"/>
                </a:lnTo>
                <a:lnTo>
                  <a:pt x="0" y="1058100"/>
                </a:lnTo>
                <a:lnTo>
                  <a:pt x="0" y="0"/>
                </a:lnTo>
                <a:close/>
              </a:path>
            </a:pathLst>
          </a:custGeom>
          <a:blipFill>
            <a:blip r:embed="rId4"/>
            <a:stretch>
              <a:fillRect/>
            </a:stretch>
          </a:blipFill>
        </p:spPr>
        <p:txBody>
          <a:bodyPr/>
          <a:lstStyle/>
          <a:p>
            <a:endParaRPr lang="en-US"/>
          </a:p>
        </p:txBody>
      </p:sp>
      <p:sp>
        <p:nvSpPr>
          <p:cNvPr id="50" name="Freeform 19">
            <a:extLst>
              <a:ext uri="{FF2B5EF4-FFF2-40B4-BE49-F238E27FC236}">
                <a16:creationId xmlns:a16="http://schemas.microsoft.com/office/drawing/2014/main" id="{92527723-9EFC-48FF-C927-98EB89480A10}"/>
              </a:ext>
            </a:extLst>
          </p:cNvPr>
          <p:cNvSpPr/>
          <p:nvPr/>
        </p:nvSpPr>
        <p:spPr>
          <a:xfrm>
            <a:off x="11720603" y="1219796"/>
            <a:ext cx="1218289" cy="1201514"/>
          </a:xfrm>
          <a:custGeom>
            <a:avLst/>
            <a:gdLst/>
            <a:ahLst/>
            <a:cxnLst/>
            <a:rect l="l" t="t" r="r" b="b"/>
            <a:pathLst>
              <a:path w="1218289" h="1201514">
                <a:moveTo>
                  <a:pt x="0" y="0"/>
                </a:moveTo>
                <a:lnTo>
                  <a:pt x="1218289" y="0"/>
                </a:lnTo>
                <a:lnTo>
                  <a:pt x="1218289" y="1201514"/>
                </a:lnTo>
                <a:lnTo>
                  <a:pt x="0" y="1201514"/>
                </a:lnTo>
                <a:lnTo>
                  <a:pt x="0" y="0"/>
                </a:lnTo>
                <a:close/>
              </a:path>
            </a:pathLst>
          </a:custGeom>
          <a:blipFill>
            <a:blip r:embed="rId6"/>
            <a:stretch>
              <a:fillRect/>
            </a:stretch>
          </a:blipFill>
        </p:spPr>
        <p:txBody>
          <a:bodyPr/>
          <a:lstStyle/>
          <a:p>
            <a:endParaRPr lang="en-US"/>
          </a:p>
        </p:txBody>
      </p:sp>
      <p:sp>
        <p:nvSpPr>
          <p:cNvPr id="51" name="Freeform 18">
            <a:extLst>
              <a:ext uri="{FF2B5EF4-FFF2-40B4-BE49-F238E27FC236}">
                <a16:creationId xmlns:a16="http://schemas.microsoft.com/office/drawing/2014/main" id="{4A11B318-8399-BC07-2FD2-B1202C49AF37}"/>
              </a:ext>
            </a:extLst>
          </p:cNvPr>
          <p:cNvSpPr/>
          <p:nvPr/>
        </p:nvSpPr>
        <p:spPr>
          <a:xfrm>
            <a:off x="6848927" y="7325356"/>
            <a:ext cx="1127753" cy="1133463"/>
          </a:xfrm>
          <a:custGeom>
            <a:avLst/>
            <a:gdLst/>
            <a:ahLst/>
            <a:cxnLst/>
            <a:rect l="l" t="t" r="r" b="b"/>
            <a:pathLst>
              <a:path w="1127753" h="1133463">
                <a:moveTo>
                  <a:pt x="0" y="0"/>
                </a:moveTo>
                <a:lnTo>
                  <a:pt x="1127753" y="0"/>
                </a:lnTo>
                <a:lnTo>
                  <a:pt x="1127753" y="1133463"/>
                </a:lnTo>
                <a:lnTo>
                  <a:pt x="0" y="1133463"/>
                </a:lnTo>
                <a:lnTo>
                  <a:pt x="0" y="0"/>
                </a:lnTo>
                <a:close/>
              </a:path>
            </a:pathLst>
          </a:custGeom>
          <a:blipFill>
            <a:blip r:embed="rId7"/>
            <a:stretch>
              <a:fillRect/>
            </a:stretch>
          </a:blipFill>
        </p:spPr>
        <p:txBody>
          <a:bodyPr/>
          <a:lstStyle/>
          <a:p>
            <a:endParaRPr lang="en-US"/>
          </a:p>
        </p:txBody>
      </p:sp>
      <p:sp>
        <p:nvSpPr>
          <p:cNvPr id="52" name="Freeform 19">
            <a:extLst>
              <a:ext uri="{FF2B5EF4-FFF2-40B4-BE49-F238E27FC236}">
                <a16:creationId xmlns:a16="http://schemas.microsoft.com/office/drawing/2014/main" id="{77C0FFCB-C038-E351-EDFA-C81A06EB624B}"/>
              </a:ext>
            </a:extLst>
          </p:cNvPr>
          <p:cNvSpPr/>
          <p:nvPr/>
        </p:nvSpPr>
        <p:spPr>
          <a:xfrm>
            <a:off x="8451551" y="5289322"/>
            <a:ext cx="1191760" cy="1170640"/>
          </a:xfrm>
          <a:custGeom>
            <a:avLst/>
            <a:gdLst/>
            <a:ahLst/>
            <a:cxnLst/>
            <a:rect l="l" t="t" r="r" b="b"/>
            <a:pathLst>
              <a:path w="1191760" h="1170640">
                <a:moveTo>
                  <a:pt x="0" y="0"/>
                </a:moveTo>
                <a:lnTo>
                  <a:pt x="1191761" y="0"/>
                </a:lnTo>
                <a:lnTo>
                  <a:pt x="1191761" y="1170640"/>
                </a:lnTo>
                <a:lnTo>
                  <a:pt x="0" y="1170640"/>
                </a:lnTo>
                <a:lnTo>
                  <a:pt x="0" y="0"/>
                </a:lnTo>
                <a:close/>
              </a:path>
            </a:pathLst>
          </a:custGeom>
          <a:blipFill>
            <a:blip r:embed="rId8"/>
            <a:stretch>
              <a:fillRect/>
            </a:stretch>
          </a:blipFill>
        </p:spPr>
        <p:txBody>
          <a:bodyPr/>
          <a:lstStyle/>
          <a:p>
            <a:endParaRPr lang="en-US"/>
          </a:p>
        </p:txBody>
      </p:sp>
      <p:sp>
        <p:nvSpPr>
          <p:cNvPr id="53" name="Freeform 22">
            <a:extLst>
              <a:ext uri="{FF2B5EF4-FFF2-40B4-BE49-F238E27FC236}">
                <a16:creationId xmlns:a16="http://schemas.microsoft.com/office/drawing/2014/main" id="{A516D696-B09D-8CE2-098A-F54BA998C059}"/>
              </a:ext>
            </a:extLst>
          </p:cNvPr>
          <p:cNvSpPr/>
          <p:nvPr/>
        </p:nvSpPr>
        <p:spPr>
          <a:xfrm>
            <a:off x="10145180" y="3275645"/>
            <a:ext cx="1248653" cy="1110611"/>
          </a:xfrm>
          <a:custGeom>
            <a:avLst/>
            <a:gdLst/>
            <a:ahLst/>
            <a:cxnLst/>
            <a:rect l="l" t="t" r="r" b="b"/>
            <a:pathLst>
              <a:path w="1248653" h="1110611">
                <a:moveTo>
                  <a:pt x="0" y="0"/>
                </a:moveTo>
                <a:lnTo>
                  <a:pt x="1248653" y="0"/>
                </a:lnTo>
                <a:lnTo>
                  <a:pt x="1248653" y="1110611"/>
                </a:lnTo>
                <a:lnTo>
                  <a:pt x="0" y="1110611"/>
                </a:lnTo>
                <a:lnTo>
                  <a:pt x="0" y="0"/>
                </a:lnTo>
                <a:close/>
              </a:path>
            </a:pathLst>
          </a:custGeom>
          <a:blipFill>
            <a:blip r:embed="rId9"/>
            <a:stretch>
              <a:fillRect/>
            </a:stretch>
          </a:blipFill>
        </p:spPr>
        <p:txBody>
          <a:bodyPr/>
          <a:lstStyle/>
          <a:p>
            <a:endParaRPr lang="en-US"/>
          </a:p>
        </p:txBody>
      </p:sp>
      <p:sp>
        <p:nvSpPr>
          <p:cNvPr id="56" name="TextBox 55">
            <a:extLst>
              <a:ext uri="{FF2B5EF4-FFF2-40B4-BE49-F238E27FC236}">
                <a16:creationId xmlns:a16="http://schemas.microsoft.com/office/drawing/2014/main" id="{A97E9879-4825-779B-04BB-417D2A07CCF9}"/>
              </a:ext>
            </a:extLst>
          </p:cNvPr>
          <p:cNvSpPr txBox="1"/>
          <p:nvPr/>
        </p:nvSpPr>
        <p:spPr>
          <a:xfrm>
            <a:off x="815415" y="9246022"/>
            <a:ext cx="11133705" cy="461665"/>
          </a:xfrm>
          <a:prstGeom prst="rect">
            <a:avLst/>
          </a:prstGeom>
          <a:noFill/>
        </p:spPr>
        <p:txBody>
          <a:bodyPr wrap="square" rtlCol="0">
            <a:spAutoFit/>
          </a:bodyPr>
          <a:lstStyle/>
          <a:p>
            <a:r>
              <a:rPr lang="en-US" sz="2400" dirty="0">
                <a:solidFill>
                  <a:schemeClr val="bg1"/>
                </a:solidFill>
                <a:latin typeface="Nunito Sans Italics" panose="020B0604020202020204" charset="0"/>
              </a:rPr>
              <a:t>Interested in a deep dive? Check out this </a:t>
            </a:r>
            <a:r>
              <a:rPr lang="en-US" sz="2400" dirty="0">
                <a:solidFill>
                  <a:srgbClr val="467FC1"/>
                </a:solidFill>
                <a:latin typeface="Nunito Sans Italics" panose="020B0604020202020204" charset="0"/>
                <a:hlinkClick r:id="rId10">
                  <a:extLst>
                    <a:ext uri="{A12FA001-AC4F-418D-AE19-62706E023703}">
                      <ahyp:hlinkClr xmlns:ahyp="http://schemas.microsoft.com/office/drawing/2018/hyperlinkcolor" val="tx"/>
                    </a:ext>
                  </a:extLst>
                </a:hlinkClick>
              </a:rPr>
              <a:t>resource</a:t>
            </a:r>
            <a:endParaRPr lang="en-US" sz="2400" dirty="0">
              <a:solidFill>
                <a:srgbClr val="467FC1"/>
              </a:solidFill>
              <a:latin typeface="Nunito Sans Italics"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40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0" nodeType="withEffect">
                                  <p:stCondLst>
                                    <p:cond delay="60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107918" y="1387907"/>
            <a:ext cx="5169686" cy="1867178"/>
          </a:xfrm>
          <a:prstGeom prst="rect">
            <a:avLst/>
          </a:prstGeom>
        </p:spPr>
        <p:txBody>
          <a:bodyPr lIns="0" tIns="0" rIns="0" bIns="0" rtlCol="0" anchor="t">
            <a:spAutoFit/>
          </a:bodyPr>
          <a:lstStyle/>
          <a:p>
            <a:pPr>
              <a:lnSpc>
                <a:spcPts val="7200"/>
              </a:lnSpc>
            </a:pPr>
            <a:r>
              <a:rPr lang="en-US" sz="7500" dirty="0">
                <a:solidFill>
                  <a:srgbClr val="FFFFFF"/>
                </a:solidFill>
                <a:latin typeface="Aeries Sans Ultra-Bold"/>
              </a:rPr>
              <a:t>Disaster Recovery</a:t>
            </a:r>
          </a:p>
        </p:txBody>
      </p:sp>
      <p:sp>
        <p:nvSpPr>
          <p:cNvPr id="5" name="TextBox 5"/>
          <p:cNvSpPr txBox="1"/>
          <p:nvPr/>
        </p:nvSpPr>
        <p:spPr>
          <a:xfrm>
            <a:off x="6857971" y="2187485"/>
            <a:ext cx="4876829" cy="2135200"/>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a:t>
            </a:r>
            <a:r>
              <a:rPr lang="en-US" sz="3000" dirty="0">
                <a:solidFill>
                  <a:srgbClr val="DFE3E9"/>
                </a:solidFill>
                <a:latin typeface="Nunito Sans"/>
              </a:rPr>
              <a:t> know where your backups are stored and how to access them in different situations.</a:t>
            </a:r>
          </a:p>
        </p:txBody>
      </p:sp>
      <p:sp>
        <p:nvSpPr>
          <p:cNvPr id="6" name="TextBox 6"/>
          <p:cNvSpPr txBox="1"/>
          <p:nvPr/>
        </p:nvSpPr>
        <p:spPr>
          <a:xfrm>
            <a:off x="12300597" y="5703442"/>
            <a:ext cx="4876829" cy="2135200"/>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a:t>
            </a:r>
            <a:r>
              <a:rPr lang="en-US" sz="3000" dirty="0">
                <a:solidFill>
                  <a:srgbClr val="DFE3E9"/>
                </a:solidFill>
                <a:latin typeface="Nunito Sans"/>
              </a:rPr>
              <a:t> focus on restoring systems in order of criticality and/or business need.</a:t>
            </a:r>
          </a:p>
        </p:txBody>
      </p:sp>
      <p:sp>
        <p:nvSpPr>
          <p:cNvPr id="8" name="TextBox 8"/>
          <p:cNvSpPr txBox="1"/>
          <p:nvPr/>
        </p:nvSpPr>
        <p:spPr>
          <a:xfrm>
            <a:off x="6851281" y="4652908"/>
            <a:ext cx="4876829" cy="2135200"/>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a:t>
            </a:r>
            <a:r>
              <a:rPr lang="en-US" sz="3000" dirty="0">
                <a:solidFill>
                  <a:srgbClr val="DFE3E9"/>
                </a:solidFill>
                <a:latin typeface="Nunito Sans"/>
              </a:rPr>
              <a:t> follow your plan! You can recover operations just as you have in your tests. </a:t>
            </a:r>
          </a:p>
        </p:txBody>
      </p:sp>
      <p:sp>
        <p:nvSpPr>
          <p:cNvPr id="9" name="Freeform 9"/>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10" name="TextBox 3">
            <a:extLst>
              <a:ext uri="{FF2B5EF4-FFF2-40B4-BE49-F238E27FC236}">
                <a16:creationId xmlns:a16="http://schemas.microsoft.com/office/drawing/2014/main" id="{2838F708-0075-FCC3-EC45-7748DA1936CE}"/>
              </a:ext>
            </a:extLst>
          </p:cNvPr>
          <p:cNvSpPr txBox="1"/>
          <p:nvPr/>
        </p:nvSpPr>
        <p:spPr>
          <a:xfrm>
            <a:off x="6558426" y="1086179"/>
            <a:ext cx="5169686" cy="943848"/>
          </a:xfrm>
          <a:prstGeom prst="rect">
            <a:avLst/>
          </a:prstGeom>
        </p:spPr>
        <p:txBody>
          <a:bodyPr lIns="0" tIns="0" rIns="0" bIns="0" rtlCol="0" anchor="t">
            <a:spAutoFit/>
          </a:bodyPr>
          <a:lstStyle/>
          <a:p>
            <a:pPr>
              <a:lnSpc>
                <a:spcPts val="7200"/>
              </a:lnSpc>
            </a:pPr>
            <a:r>
              <a:rPr lang="en-US" sz="7500" dirty="0">
                <a:solidFill>
                  <a:srgbClr val="FFFFFF"/>
                </a:solidFill>
                <a:latin typeface="Aeries Sans Ultra-Bold"/>
              </a:rPr>
              <a:t>What to do:</a:t>
            </a:r>
          </a:p>
        </p:txBody>
      </p:sp>
      <p:sp>
        <p:nvSpPr>
          <p:cNvPr id="14" name="TextBox 7">
            <a:extLst>
              <a:ext uri="{FF2B5EF4-FFF2-40B4-BE49-F238E27FC236}">
                <a16:creationId xmlns:a16="http://schemas.microsoft.com/office/drawing/2014/main" id="{F1F23C57-9AB7-CA09-4030-6BDFFC4FEAFF}"/>
              </a:ext>
            </a:extLst>
          </p:cNvPr>
          <p:cNvSpPr txBox="1"/>
          <p:nvPr/>
        </p:nvSpPr>
        <p:spPr>
          <a:xfrm>
            <a:off x="12300597" y="2187485"/>
            <a:ext cx="5169686" cy="3212418"/>
          </a:xfrm>
          <a:prstGeom prst="rect">
            <a:avLst/>
          </a:prstGeom>
        </p:spPr>
        <p:txBody>
          <a:bodyPr wrap="square"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a:t>
            </a:r>
            <a:r>
              <a:rPr lang="en-US" sz="3000" dirty="0">
                <a:solidFill>
                  <a:srgbClr val="DFE3E9"/>
                </a:solidFill>
                <a:latin typeface="Nunito Sans"/>
              </a:rPr>
              <a:t> notify the </a:t>
            </a:r>
            <a:r>
              <a:rPr lang="en-US" sz="3000" u="sng" dirty="0">
                <a:solidFill>
                  <a:srgbClr val="DFE3E9"/>
                </a:solidFill>
                <a:latin typeface="Nunito Sans"/>
              </a:rPr>
              <a:t>appropriate</a:t>
            </a:r>
            <a:r>
              <a:rPr lang="en-US" sz="3000" dirty="0">
                <a:solidFill>
                  <a:srgbClr val="DFE3E9"/>
                </a:solidFill>
                <a:latin typeface="Nunito Sans"/>
              </a:rPr>
              <a:t> parties.  Only involve those that need to be involved to prevent the spread of misinformation and/or fear.</a:t>
            </a:r>
          </a:p>
        </p:txBody>
      </p:sp>
      <p:sp>
        <p:nvSpPr>
          <p:cNvPr id="15" name="TextBox 8">
            <a:extLst>
              <a:ext uri="{FF2B5EF4-FFF2-40B4-BE49-F238E27FC236}">
                <a16:creationId xmlns:a16="http://schemas.microsoft.com/office/drawing/2014/main" id="{024D816E-9110-DB80-7F7B-F609DCB89265}"/>
              </a:ext>
            </a:extLst>
          </p:cNvPr>
          <p:cNvSpPr txBox="1"/>
          <p:nvPr/>
        </p:nvSpPr>
        <p:spPr>
          <a:xfrm>
            <a:off x="6851280" y="7031915"/>
            <a:ext cx="4876829" cy="1596591"/>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a:t>
            </a:r>
            <a:r>
              <a:rPr lang="en-US" sz="3000" dirty="0">
                <a:solidFill>
                  <a:srgbClr val="DFE3E9"/>
                </a:solidFill>
                <a:latin typeface="Nunito Sans"/>
              </a:rPr>
              <a:t> automate where possible to prevent human error.</a:t>
            </a:r>
          </a:p>
        </p:txBody>
      </p:sp>
      <p:pic>
        <p:nvPicPr>
          <p:cNvPr id="4" name="Picture 3" descr="A computer screen with people on it&#10;&#10;Description automatically generated">
            <a:extLst>
              <a:ext uri="{FF2B5EF4-FFF2-40B4-BE49-F238E27FC236}">
                <a16:creationId xmlns:a16="http://schemas.microsoft.com/office/drawing/2014/main" id="{8EB9A006-F306-924B-3B7B-3C39A579A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08" y="4322685"/>
            <a:ext cx="6440975" cy="4064391"/>
          </a:xfrm>
          <a:prstGeom prst="rect">
            <a:avLst/>
          </a:prstGeom>
        </p:spPr>
      </p:pic>
    </p:spTree>
    <p:extLst>
      <p:ext uri="{BB962C8B-B14F-4D97-AF65-F5344CB8AC3E}">
        <p14:creationId xmlns:p14="http://schemas.microsoft.com/office/powerpoint/2010/main" val="69297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107918" y="1387907"/>
            <a:ext cx="5169686" cy="1867178"/>
          </a:xfrm>
          <a:prstGeom prst="rect">
            <a:avLst/>
          </a:prstGeom>
        </p:spPr>
        <p:txBody>
          <a:bodyPr lIns="0" tIns="0" rIns="0" bIns="0" rtlCol="0" anchor="t">
            <a:spAutoFit/>
          </a:bodyPr>
          <a:lstStyle/>
          <a:p>
            <a:pPr>
              <a:lnSpc>
                <a:spcPts val="7200"/>
              </a:lnSpc>
            </a:pPr>
            <a:r>
              <a:rPr lang="en-US" sz="7500" dirty="0">
                <a:solidFill>
                  <a:srgbClr val="FFFFFF"/>
                </a:solidFill>
                <a:latin typeface="Aeries Sans Ultra-Bold"/>
              </a:rPr>
              <a:t>Disaster Recovery</a:t>
            </a:r>
          </a:p>
        </p:txBody>
      </p:sp>
      <p:sp>
        <p:nvSpPr>
          <p:cNvPr id="7" name="TextBox 7"/>
          <p:cNvSpPr txBox="1"/>
          <p:nvPr/>
        </p:nvSpPr>
        <p:spPr>
          <a:xfrm>
            <a:off x="12303253" y="2187485"/>
            <a:ext cx="4876829" cy="3212418"/>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Don’t</a:t>
            </a:r>
            <a:r>
              <a:rPr lang="en-US" sz="3000" dirty="0">
                <a:solidFill>
                  <a:srgbClr val="DFE3E9"/>
                </a:solidFill>
                <a:latin typeface="Nunito Sans"/>
              </a:rPr>
              <a:t> skip the post-mortem. Be sure to assess the cause of the disaster and implement changes to prevent reoccurrence.</a:t>
            </a:r>
            <a:endParaRPr lang="en-US" sz="3000" b="1" dirty="0">
              <a:solidFill>
                <a:srgbClr val="DFE3E9"/>
              </a:solidFill>
              <a:latin typeface="Nunito Sans"/>
            </a:endParaRPr>
          </a:p>
        </p:txBody>
      </p:sp>
      <p:sp>
        <p:nvSpPr>
          <p:cNvPr id="9" name="Freeform 9"/>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10" name="TextBox 3">
            <a:extLst>
              <a:ext uri="{FF2B5EF4-FFF2-40B4-BE49-F238E27FC236}">
                <a16:creationId xmlns:a16="http://schemas.microsoft.com/office/drawing/2014/main" id="{2838F708-0075-FCC3-EC45-7748DA1936CE}"/>
              </a:ext>
            </a:extLst>
          </p:cNvPr>
          <p:cNvSpPr txBox="1"/>
          <p:nvPr/>
        </p:nvSpPr>
        <p:spPr>
          <a:xfrm>
            <a:off x="6558426" y="1086179"/>
            <a:ext cx="7157574" cy="943848"/>
          </a:xfrm>
          <a:prstGeom prst="rect">
            <a:avLst/>
          </a:prstGeom>
        </p:spPr>
        <p:txBody>
          <a:bodyPr wrap="square" lIns="0" tIns="0" rIns="0" bIns="0" rtlCol="0" anchor="t">
            <a:spAutoFit/>
          </a:bodyPr>
          <a:lstStyle/>
          <a:p>
            <a:pPr>
              <a:lnSpc>
                <a:spcPts val="7200"/>
              </a:lnSpc>
            </a:pPr>
            <a:r>
              <a:rPr lang="en-US" sz="7500" dirty="0">
                <a:solidFill>
                  <a:srgbClr val="FFFFFF"/>
                </a:solidFill>
                <a:latin typeface="Aeries Sans Ultra-Bold"/>
              </a:rPr>
              <a:t>What NOT to do:</a:t>
            </a:r>
          </a:p>
        </p:txBody>
      </p:sp>
      <p:sp>
        <p:nvSpPr>
          <p:cNvPr id="4" name="TextBox 5">
            <a:extLst>
              <a:ext uri="{FF2B5EF4-FFF2-40B4-BE49-F238E27FC236}">
                <a16:creationId xmlns:a16="http://schemas.microsoft.com/office/drawing/2014/main" id="{67AB28BD-C6C6-973B-89AE-C5A1BDF8CEF2}"/>
              </a:ext>
            </a:extLst>
          </p:cNvPr>
          <p:cNvSpPr txBox="1"/>
          <p:nvPr/>
        </p:nvSpPr>
        <p:spPr>
          <a:xfrm>
            <a:off x="6851283" y="2187485"/>
            <a:ext cx="4876829" cy="2135200"/>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Don’t </a:t>
            </a:r>
            <a:r>
              <a:rPr lang="en-US" sz="3000" dirty="0">
                <a:solidFill>
                  <a:srgbClr val="DFE3E9"/>
                </a:solidFill>
                <a:latin typeface="Nunito Sans"/>
              </a:rPr>
              <a:t>panic! Your first reaction may be to declare that the sky is falling.  You have a plan!</a:t>
            </a:r>
          </a:p>
        </p:txBody>
      </p:sp>
      <p:sp>
        <p:nvSpPr>
          <p:cNvPr id="11" name="TextBox 8">
            <a:extLst>
              <a:ext uri="{FF2B5EF4-FFF2-40B4-BE49-F238E27FC236}">
                <a16:creationId xmlns:a16="http://schemas.microsoft.com/office/drawing/2014/main" id="{F358BE33-0DD4-28E7-49F5-8FEA5D3767EA}"/>
              </a:ext>
            </a:extLst>
          </p:cNvPr>
          <p:cNvSpPr txBox="1"/>
          <p:nvPr/>
        </p:nvSpPr>
        <p:spPr>
          <a:xfrm>
            <a:off x="6851283" y="4739189"/>
            <a:ext cx="4876829" cy="3751027"/>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Don’t</a:t>
            </a:r>
            <a:r>
              <a:rPr lang="en-US" sz="3000" dirty="0">
                <a:solidFill>
                  <a:srgbClr val="DFE3E9"/>
                </a:solidFill>
                <a:latin typeface="Nunito Sans"/>
              </a:rPr>
              <a:t> wait for a disaster to test your plan. Test different scenarios and ensure that the appropriate parties can address any type of disaster that may arise.</a:t>
            </a:r>
          </a:p>
        </p:txBody>
      </p:sp>
      <p:sp>
        <p:nvSpPr>
          <p:cNvPr id="12" name="TextBox 6">
            <a:extLst>
              <a:ext uri="{FF2B5EF4-FFF2-40B4-BE49-F238E27FC236}">
                <a16:creationId xmlns:a16="http://schemas.microsoft.com/office/drawing/2014/main" id="{110535AD-3BBB-9A89-7BF0-FABAB523150E}"/>
              </a:ext>
            </a:extLst>
          </p:cNvPr>
          <p:cNvSpPr txBox="1"/>
          <p:nvPr/>
        </p:nvSpPr>
        <p:spPr>
          <a:xfrm>
            <a:off x="12303253" y="5680326"/>
            <a:ext cx="4876829" cy="2135200"/>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Don’t</a:t>
            </a:r>
            <a:r>
              <a:rPr lang="en-US" sz="3000" dirty="0">
                <a:solidFill>
                  <a:srgbClr val="DFE3E9"/>
                </a:solidFill>
                <a:latin typeface="Nunito Sans"/>
              </a:rPr>
              <a:t> wait! If you don’t know if there’s a DR plan in place, make one now!</a:t>
            </a:r>
            <a:endParaRPr lang="en-US" sz="3000" b="1" dirty="0">
              <a:solidFill>
                <a:srgbClr val="DFE3E9"/>
              </a:solidFill>
              <a:latin typeface="Nunito Sans"/>
            </a:endParaRPr>
          </a:p>
        </p:txBody>
      </p:sp>
      <p:sp>
        <p:nvSpPr>
          <p:cNvPr id="14" name="TextBox 6">
            <a:extLst>
              <a:ext uri="{FF2B5EF4-FFF2-40B4-BE49-F238E27FC236}">
                <a16:creationId xmlns:a16="http://schemas.microsoft.com/office/drawing/2014/main" id="{366AC475-908A-7D89-F0F1-AAA5A252EBCB}"/>
              </a:ext>
            </a:extLst>
          </p:cNvPr>
          <p:cNvSpPr txBox="1"/>
          <p:nvPr/>
        </p:nvSpPr>
        <p:spPr>
          <a:xfrm>
            <a:off x="12268171" y="8151800"/>
            <a:ext cx="4876829" cy="1057982"/>
          </a:xfrm>
          <a:prstGeom prst="rect">
            <a:avLst/>
          </a:prstGeom>
        </p:spPr>
        <p:txBody>
          <a:bodyPr lIns="0" tIns="0" rIns="0" bIns="0" rtlCol="0" anchor="t">
            <a:spAutoFit/>
          </a:bodyPr>
          <a:lstStyle/>
          <a:p>
            <a:pPr marL="647700" lvl="1" indent="-323850">
              <a:lnSpc>
                <a:spcPts val="4200"/>
              </a:lnSpc>
              <a:buFont typeface="Arial"/>
              <a:buChar char="•"/>
            </a:pPr>
            <a:r>
              <a:rPr lang="en-US" sz="3000" b="1" dirty="0">
                <a:solidFill>
                  <a:srgbClr val="DFE3E9"/>
                </a:solidFill>
                <a:latin typeface="Nunito Sans"/>
              </a:rPr>
              <a:t>Don’t</a:t>
            </a:r>
            <a:r>
              <a:rPr lang="en-US" sz="3000" dirty="0">
                <a:solidFill>
                  <a:srgbClr val="DFE3E9"/>
                </a:solidFill>
                <a:latin typeface="Nunito Sans"/>
              </a:rPr>
              <a:t> assume someone else will do it.</a:t>
            </a:r>
            <a:endParaRPr lang="en-US" sz="3000" b="1" dirty="0">
              <a:solidFill>
                <a:srgbClr val="DFE3E9"/>
              </a:solidFill>
              <a:latin typeface="Nunito Sans"/>
            </a:endParaRPr>
          </a:p>
        </p:txBody>
      </p:sp>
      <p:pic>
        <p:nvPicPr>
          <p:cNvPr id="6" name="Picture 5" descr="A computer screen with people on it&#10;&#10;Description automatically generated">
            <a:extLst>
              <a:ext uri="{FF2B5EF4-FFF2-40B4-BE49-F238E27FC236}">
                <a16:creationId xmlns:a16="http://schemas.microsoft.com/office/drawing/2014/main" id="{233F018A-0712-4A5A-E9F7-CC70E5331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308" y="4322685"/>
            <a:ext cx="6440975" cy="4064391"/>
          </a:xfrm>
          <a:prstGeom prst="rect">
            <a:avLst/>
          </a:prstGeom>
        </p:spPr>
      </p:pic>
    </p:spTree>
    <p:extLst>
      <p:ext uri="{BB962C8B-B14F-4D97-AF65-F5344CB8AC3E}">
        <p14:creationId xmlns:p14="http://schemas.microsoft.com/office/powerpoint/2010/main" val="3389173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047708" y="2419996"/>
            <a:ext cx="9651298" cy="2556918"/>
          </a:xfrm>
          <a:prstGeom prst="rect">
            <a:avLst/>
          </a:prstGeom>
        </p:spPr>
        <p:txBody>
          <a:bodyPr lIns="0" tIns="0" rIns="0" bIns="0" rtlCol="0" anchor="t">
            <a:spAutoFit/>
          </a:bodyPr>
          <a:lstStyle/>
          <a:p>
            <a:pPr>
              <a:lnSpc>
                <a:spcPts val="9899"/>
              </a:lnSpc>
            </a:pPr>
            <a:r>
              <a:rPr lang="en-US" sz="9999" dirty="0">
                <a:solidFill>
                  <a:srgbClr val="FFFFFF"/>
                </a:solidFill>
                <a:latin typeface="Aeries Sans Ultra-Bold"/>
              </a:rPr>
              <a:t>Maintenance</a:t>
            </a:r>
          </a:p>
          <a:p>
            <a:pPr>
              <a:lnSpc>
                <a:spcPts val="9899"/>
              </a:lnSpc>
            </a:pPr>
            <a:r>
              <a:rPr lang="en-US" sz="9999" dirty="0">
                <a:solidFill>
                  <a:srgbClr val="FFFFFF"/>
                </a:solidFill>
                <a:latin typeface="Aeries Sans Ultra-Bold"/>
              </a:rPr>
              <a:t>Plans</a:t>
            </a:r>
          </a:p>
        </p:txBody>
      </p:sp>
      <p:sp>
        <p:nvSpPr>
          <p:cNvPr id="4" name="TextBox 4"/>
          <p:cNvSpPr txBox="1"/>
          <p:nvPr/>
        </p:nvSpPr>
        <p:spPr>
          <a:xfrm>
            <a:off x="2588994" y="2546202"/>
            <a:ext cx="3202206" cy="2185535"/>
          </a:xfrm>
          <a:prstGeom prst="rect">
            <a:avLst/>
          </a:prstGeom>
        </p:spPr>
        <p:txBody>
          <a:bodyPr wrap="square" lIns="0" tIns="0" rIns="0" bIns="0" rtlCol="0" anchor="t">
            <a:spAutoFit/>
          </a:bodyPr>
          <a:lstStyle/>
          <a:p>
            <a:pPr>
              <a:lnSpc>
                <a:spcPts val="16830"/>
              </a:lnSpc>
            </a:pPr>
            <a:r>
              <a:rPr lang="en-US" sz="17000" dirty="0">
                <a:solidFill>
                  <a:srgbClr val="FFFFFF"/>
                </a:solidFill>
                <a:latin typeface="Aeries Sans Ultra-Bold"/>
              </a:rPr>
              <a:t>04.</a:t>
            </a:r>
          </a:p>
        </p:txBody>
      </p:sp>
      <p:sp>
        <p:nvSpPr>
          <p:cNvPr id="5" name="TextBox 5"/>
          <p:cNvSpPr txBox="1"/>
          <p:nvPr/>
        </p:nvSpPr>
        <p:spPr>
          <a:xfrm>
            <a:off x="6047708" y="5196533"/>
            <a:ext cx="9438363" cy="1596591"/>
          </a:xfrm>
          <a:prstGeom prst="rect">
            <a:avLst/>
          </a:prstGeom>
        </p:spPr>
        <p:txBody>
          <a:bodyPr lIns="0" tIns="0" rIns="0" bIns="0" rtlCol="0" anchor="t">
            <a:spAutoFit/>
          </a:bodyPr>
          <a:lstStyle/>
          <a:p>
            <a:pPr>
              <a:lnSpc>
                <a:spcPts val="4200"/>
              </a:lnSpc>
            </a:pPr>
            <a:r>
              <a:rPr lang="en-US" sz="3000" dirty="0">
                <a:solidFill>
                  <a:srgbClr val="FFFFFF"/>
                </a:solidFill>
                <a:latin typeface="Nunito Sans Italics"/>
              </a:rPr>
              <a:t>“Missing SQL Maintenance plans? Don’t worry, it’s not like your data is important or anything.”</a:t>
            </a:r>
          </a:p>
          <a:p>
            <a:pPr algn="r">
              <a:lnSpc>
                <a:spcPts val="4200"/>
              </a:lnSpc>
            </a:pPr>
            <a:r>
              <a:rPr lang="en-US" sz="3000" dirty="0">
                <a:solidFill>
                  <a:srgbClr val="FFFFFF"/>
                </a:solidFill>
                <a:latin typeface="Nunito Sans Italics"/>
              </a:rPr>
              <a:t>-Bing</a:t>
            </a:r>
          </a:p>
        </p:txBody>
      </p:sp>
      <p:sp>
        <p:nvSpPr>
          <p:cNvPr id="6" name="Freeform 6"/>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512961" y="9157993"/>
            <a:ext cx="14405973" cy="755650"/>
          </a:xfrm>
          <a:prstGeom prst="rect">
            <a:avLst/>
          </a:prstGeom>
        </p:spPr>
        <p:txBody>
          <a:bodyPr lIns="0" tIns="0" rIns="0" bIns="0" rtlCol="0" anchor="t">
            <a:spAutoFit/>
          </a:bodyPr>
          <a:lstStyle/>
          <a:p>
            <a:pPr>
              <a:lnSpc>
                <a:spcPts val="2000"/>
              </a:lnSpc>
            </a:pPr>
            <a:r>
              <a:rPr lang="en-US" sz="2000" spc="308" dirty="0">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Tree>
    <p:extLst>
      <p:ext uri="{BB962C8B-B14F-4D97-AF65-F5344CB8AC3E}">
        <p14:creationId xmlns:p14="http://schemas.microsoft.com/office/powerpoint/2010/main" val="3949049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F867AED5-296B-FE88-8F9C-6A6CEB27726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8" name="TextBox 7">
            <a:extLst>
              <a:ext uri="{FF2B5EF4-FFF2-40B4-BE49-F238E27FC236}">
                <a16:creationId xmlns:a16="http://schemas.microsoft.com/office/drawing/2014/main" id="{5C8789D2-0ABF-0430-D7FA-D2E7D56E13FC}"/>
              </a:ext>
            </a:extLst>
          </p:cNvPr>
          <p:cNvSpPr txBox="1"/>
          <p:nvPr/>
        </p:nvSpPr>
        <p:spPr>
          <a:xfrm>
            <a:off x="8687560" y="1485900"/>
            <a:ext cx="7657340" cy="7402026"/>
          </a:xfrm>
          <a:prstGeom prst="rect">
            <a:avLst/>
          </a:prstGeom>
          <a:noFill/>
        </p:spPr>
        <p:txBody>
          <a:bodyPr wrap="square" rtlCol="0">
            <a:spAutoFit/>
          </a:bodyPr>
          <a:lstStyle/>
          <a:p>
            <a:r>
              <a:rPr lang="en-US" sz="4200" dirty="0">
                <a:solidFill>
                  <a:schemeClr val="bg1"/>
                </a:solidFill>
                <a:latin typeface="Aeries Sans Bold" panose="020B0604020202020204" charset="0"/>
              </a:rPr>
              <a:t>Check Database Integrity</a:t>
            </a:r>
          </a:p>
          <a:p>
            <a:r>
              <a:rPr lang="en-US" sz="2700" i="1" dirty="0">
                <a:solidFill>
                  <a:schemeClr val="bg1"/>
                </a:solidFill>
                <a:latin typeface="Aeries Sans" charset="0"/>
              </a:rPr>
              <a:t>	</a:t>
            </a:r>
          </a:p>
          <a:p>
            <a:r>
              <a:rPr lang="en-US" sz="2700" dirty="0">
                <a:solidFill>
                  <a:schemeClr val="bg1"/>
                </a:solidFill>
                <a:latin typeface="Nunito Sans Light" pitchFamily="2" charset="0"/>
              </a:rPr>
              <a:t>The task itself doesn’t “fix” anything. When this </a:t>
            </a:r>
          </a:p>
          <a:p>
            <a:r>
              <a:rPr lang="en-US" sz="2700" dirty="0">
                <a:solidFill>
                  <a:schemeClr val="bg1"/>
                </a:solidFill>
                <a:latin typeface="Nunito Sans Light" pitchFamily="2" charset="0"/>
              </a:rPr>
              <a:t>step fails, it’s working correctly! Must have a notification method configured!</a:t>
            </a:r>
          </a:p>
          <a:p>
            <a:endParaRPr lang="en-US" sz="2700" dirty="0">
              <a:solidFill>
                <a:schemeClr val="bg1"/>
              </a:solidFill>
              <a:latin typeface="Aeries Sans" charset="0"/>
            </a:endParaRPr>
          </a:p>
          <a:p>
            <a:endParaRPr lang="en-US" sz="2700" dirty="0">
              <a:solidFill>
                <a:schemeClr val="bg1"/>
              </a:solidFill>
              <a:latin typeface="Aeries Sans" charset="0"/>
            </a:endParaRPr>
          </a:p>
          <a:p>
            <a:endParaRPr lang="en-US" sz="2700" dirty="0">
              <a:solidFill>
                <a:schemeClr val="bg1"/>
              </a:solidFill>
              <a:latin typeface="Aeries Sans" charset="0"/>
            </a:endParaRPr>
          </a:p>
          <a:p>
            <a:r>
              <a:rPr lang="en-US" sz="2800" i="1" dirty="0">
                <a:solidFill>
                  <a:schemeClr val="tx2">
                    <a:lumMod val="60000"/>
                    <a:lumOff val="40000"/>
                  </a:schemeClr>
                </a:solidFill>
                <a:latin typeface="Nunito Sans Italics" panose="020B0604020202020204" charset="0"/>
                <a:hlinkClick r:id="rId4">
                  <a:extLst>
                    <a:ext uri="{A12FA001-AC4F-418D-AE19-62706E023703}">
                      <ahyp:hlinkClr xmlns:ahyp="http://schemas.microsoft.com/office/drawing/2018/hyperlinkcolor" val="tx"/>
                    </a:ext>
                  </a:extLst>
                </a:hlinkClick>
              </a:rPr>
              <a:t>Check Database Integrity</a:t>
            </a:r>
            <a:endParaRPr lang="en-US" sz="2800" i="1" dirty="0">
              <a:solidFill>
                <a:schemeClr val="tx2">
                  <a:lumMod val="60000"/>
                  <a:lumOff val="40000"/>
                </a:schemeClr>
              </a:solidFill>
              <a:latin typeface="Nunito Sans Italics" panose="020B0604020202020204" charset="0"/>
            </a:endParaRPr>
          </a:p>
          <a:p>
            <a:endParaRPr lang="en-US" sz="2700" dirty="0">
              <a:solidFill>
                <a:schemeClr val="bg1"/>
              </a:solidFill>
              <a:latin typeface="Aeries Sans" charset="0"/>
            </a:endParaRPr>
          </a:p>
          <a:p>
            <a:r>
              <a:rPr lang="en-US" sz="2700" dirty="0">
                <a:solidFill>
                  <a:schemeClr val="bg1"/>
                </a:solidFill>
                <a:latin typeface="Aeries Sans Bold" panose="020B0604020202020204" charset="0"/>
              </a:rPr>
              <a:t>Task Options:</a:t>
            </a:r>
          </a:p>
          <a:p>
            <a:pPr marL="1114425" lvl="1" indent="-428625">
              <a:buFont typeface="Arial" panose="020B0604020202020204" pitchFamily="34" charset="0"/>
              <a:buChar char="•"/>
            </a:pPr>
            <a:r>
              <a:rPr lang="en-US" sz="2700" dirty="0">
                <a:solidFill>
                  <a:schemeClr val="bg1"/>
                </a:solidFill>
                <a:latin typeface="Nunito Sans Light" pitchFamily="2" charset="0"/>
              </a:rPr>
              <a:t>Keep all other default options</a:t>
            </a:r>
          </a:p>
          <a:p>
            <a:pPr marL="1114425" lvl="1" indent="-428625">
              <a:buFont typeface="Arial" panose="020B0604020202020204" pitchFamily="34" charset="0"/>
              <a:buChar char="•"/>
            </a:pPr>
            <a:endParaRPr lang="en-US" sz="2700" dirty="0">
              <a:solidFill>
                <a:schemeClr val="bg1"/>
              </a:solidFill>
              <a:latin typeface="Aeries Sans" charset="0"/>
            </a:endParaRPr>
          </a:p>
          <a:p>
            <a:r>
              <a:rPr lang="en-US" sz="2700" dirty="0">
                <a:solidFill>
                  <a:schemeClr val="bg1"/>
                </a:solidFill>
                <a:latin typeface="Aeries Sans Bold" panose="020B0604020202020204" charset="0"/>
              </a:rPr>
              <a:t>Frequency:</a:t>
            </a:r>
          </a:p>
          <a:p>
            <a:pPr marL="1114425" lvl="1" indent="-428625">
              <a:buFont typeface="Arial" panose="020B0604020202020204" pitchFamily="34" charset="0"/>
              <a:buChar char="•"/>
            </a:pPr>
            <a:r>
              <a:rPr lang="en-US" sz="2700" dirty="0">
                <a:solidFill>
                  <a:schemeClr val="bg1"/>
                </a:solidFill>
                <a:latin typeface="Nunito Sans Light" pitchFamily="2" charset="0"/>
              </a:rPr>
              <a:t>Current Year: Weekly</a:t>
            </a:r>
          </a:p>
          <a:p>
            <a:pPr marL="1114425" lvl="1" indent="-428625">
              <a:buFont typeface="Arial" panose="020B0604020202020204" pitchFamily="34" charset="0"/>
              <a:buChar char="•"/>
            </a:pPr>
            <a:r>
              <a:rPr lang="en-US" sz="2700" dirty="0">
                <a:solidFill>
                  <a:schemeClr val="bg1"/>
                </a:solidFill>
                <a:latin typeface="Nunito Sans Light" pitchFamily="2" charset="0"/>
              </a:rPr>
              <a:t>Prior Year: Every 2 weeks</a:t>
            </a:r>
          </a:p>
          <a:p>
            <a:pPr marL="1114425" lvl="1" indent="-428625">
              <a:buFont typeface="Arial" panose="020B0604020202020204" pitchFamily="34" charset="0"/>
              <a:buChar char="•"/>
            </a:pPr>
            <a:r>
              <a:rPr lang="en-US" sz="2700" dirty="0">
                <a:solidFill>
                  <a:schemeClr val="bg1"/>
                </a:solidFill>
                <a:latin typeface="Nunito Sans Light" pitchFamily="2" charset="0"/>
              </a:rPr>
              <a:t>Older Years: Monthly</a:t>
            </a:r>
          </a:p>
        </p:txBody>
      </p:sp>
      <p:sp>
        <p:nvSpPr>
          <p:cNvPr id="11" name="TextBox 10">
            <a:extLst>
              <a:ext uri="{FF2B5EF4-FFF2-40B4-BE49-F238E27FC236}">
                <a16:creationId xmlns:a16="http://schemas.microsoft.com/office/drawing/2014/main" id="{5F93961D-AF8D-7E1B-2935-15B5AB6FF87A}"/>
              </a:ext>
            </a:extLst>
          </p:cNvPr>
          <p:cNvSpPr txBox="1"/>
          <p:nvPr/>
        </p:nvSpPr>
        <p:spPr>
          <a:xfrm>
            <a:off x="2033016" y="1627153"/>
            <a:ext cx="5815584" cy="7032694"/>
          </a:xfrm>
          <a:prstGeom prst="rect">
            <a:avLst/>
          </a:prstGeom>
          <a:noFill/>
        </p:spPr>
        <p:txBody>
          <a:bodyPr wrap="square" rtlCol="0">
            <a:spAutoFit/>
          </a:bodyPr>
          <a:lstStyle/>
          <a:p>
            <a:pPr marL="514350" indent="-514350">
              <a:buAutoNum type="arabicPeriod"/>
            </a:pPr>
            <a:r>
              <a:rPr lang="en-US" sz="3600" dirty="0">
                <a:solidFill>
                  <a:schemeClr val="bg1"/>
                </a:solidFill>
                <a:latin typeface="Aeries Sans Bold" panose="020B0604020202020204" charset="0"/>
              </a:rPr>
              <a:t>Check Database Integrity</a:t>
            </a:r>
          </a:p>
          <a:p>
            <a:pPr marL="514350" indent="-514350">
              <a:buAutoNum type="arabicPeriod"/>
            </a:pPr>
            <a:endParaRPr lang="en-US" sz="1600" dirty="0">
              <a:solidFill>
                <a:schemeClr val="bg1"/>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Index Maintenance</a:t>
            </a:r>
          </a:p>
          <a:p>
            <a:pPr marL="1200150" lvl="1" indent="-514350">
              <a:buFont typeface="+mj-lt"/>
              <a:buAutoNum type="alphaLcPeriod"/>
            </a:pPr>
            <a:r>
              <a:rPr lang="en-US" sz="3600" dirty="0">
                <a:solidFill>
                  <a:schemeClr val="bg1">
                    <a:lumMod val="65000"/>
                  </a:schemeClr>
                </a:solidFill>
                <a:latin typeface="Aeries Sans Bold" panose="020B0604020202020204" charset="0"/>
              </a:rPr>
              <a:t>Rebuild Index</a:t>
            </a:r>
          </a:p>
          <a:p>
            <a:pPr marL="1200150" lvl="1" indent="-514350">
              <a:buFont typeface="+mj-lt"/>
              <a:buAutoNum type="alphaLcPeriod"/>
            </a:pPr>
            <a:r>
              <a:rPr lang="en-US" sz="3600" dirty="0">
                <a:solidFill>
                  <a:schemeClr val="bg1">
                    <a:lumMod val="65000"/>
                  </a:schemeClr>
                </a:solidFill>
                <a:latin typeface="Aeries Sans Bold" panose="020B0604020202020204" charset="0"/>
              </a:rPr>
              <a:t>Reorganize Index</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Font typeface="+mj-lt"/>
              <a:buAutoNum type="arabicPeriod"/>
            </a:pPr>
            <a:r>
              <a:rPr lang="en-US" sz="3600" dirty="0">
                <a:solidFill>
                  <a:schemeClr val="bg1">
                    <a:lumMod val="65000"/>
                  </a:schemeClr>
                </a:solidFill>
                <a:latin typeface="Aeries Sans Bold" panose="020B0604020202020204" charset="0"/>
              </a:rPr>
              <a:t>Update Statistics</a:t>
            </a:r>
          </a:p>
          <a:p>
            <a:pPr marL="514350" indent="-514350">
              <a:buFont typeface="+mj-lt"/>
              <a:buAutoNum type="arabi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Maintenance Cleanup</a:t>
            </a:r>
          </a:p>
          <a:p>
            <a:pPr marL="1200150" lvl="1" indent="-514350">
              <a:buFont typeface="+mj-lt"/>
              <a:buAutoNum type="alphaLcPeriod"/>
            </a:pPr>
            <a:r>
              <a:rPr lang="en-US" sz="3600" dirty="0">
                <a:solidFill>
                  <a:schemeClr val="bg1">
                    <a:lumMod val="65000"/>
                  </a:schemeClr>
                </a:solidFill>
                <a:latin typeface="Aeries Sans Bold" panose="020B0604020202020204" charset="0"/>
              </a:rPr>
              <a:t>Backups By File Type</a:t>
            </a:r>
          </a:p>
          <a:p>
            <a:pPr marL="1200150" lvl="1" indent="-514350">
              <a:buFont typeface="+mj-lt"/>
              <a:buAutoNum type="alphaLcPeriod"/>
            </a:pPr>
            <a:r>
              <a:rPr lang="en-US" sz="3600" dirty="0">
                <a:solidFill>
                  <a:schemeClr val="bg1">
                    <a:lumMod val="65000"/>
                  </a:schemeClr>
                </a:solidFill>
                <a:latin typeface="Aeries Sans Bold" panose="020B0604020202020204" charset="0"/>
              </a:rPr>
              <a:t>History Cleanup</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Shrink Database</a:t>
            </a:r>
          </a:p>
          <a:p>
            <a:pPr marL="514350" indent="-514350">
              <a:buAutoNum type="arabicPeriod"/>
            </a:pPr>
            <a:endParaRPr lang="en-US" sz="2700" dirty="0">
              <a:latin typeface="Aeries Sans" charset="0"/>
            </a:endParaRPr>
          </a:p>
        </p:txBody>
      </p:sp>
      <p:sp>
        <p:nvSpPr>
          <p:cNvPr id="5" name="Freeform 20">
            <a:extLst>
              <a:ext uri="{FF2B5EF4-FFF2-40B4-BE49-F238E27FC236}">
                <a16:creationId xmlns:a16="http://schemas.microsoft.com/office/drawing/2014/main" id="{18753CC3-4751-2D8D-8972-75C4322A640D}"/>
              </a:ext>
            </a:extLst>
          </p:cNvPr>
          <p:cNvSpPr/>
          <p:nvPr/>
        </p:nvSpPr>
        <p:spPr>
          <a:xfrm>
            <a:off x="15776484" y="8320934"/>
            <a:ext cx="1136832" cy="1133983"/>
          </a:xfrm>
          <a:custGeom>
            <a:avLst/>
            <a:gdLst/>
            <a:ahLst/>
            <a:cxnLst/>
            <a:rect l="l" t="t" r="r" b="b"/>
            <a:pathLst>
              <a:path w="1136832" h="1133983">
                <a:moveTo>
                  <a:pt x="0" y="0"/>
                </a:moveTo>
                <a:lnTo>
                  <a:pt x="1136833" y="0"/>
                </a:lnTo>
                <a:lnTo>
                  <a:pt x="1136833" y="1133983"/>
                </a:lnTo>
                <a:lnTo>
                  <a:pt x="0" y="1133983"/>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2466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969191B6-4665-6613-E1FF-405BC525C44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19" name="TextBox 18">
            <a:extLst>
              <a:ext uri="{FF2B5EF4-FFF2-40B4-BE49-F238E27FC236}">
                <a16:creationId xmlns:a16="http://schemas.microsoft.com/office/drawing/2014/main" id="{382178F0-6C30-A9F9-FA6B-DC952894EBF6}"/>
              </a:ext>
            </a:extLst>
          </p:cNvPr>
          <p:cNvSpPr txBox="1"/>
          <p:nvPr/>
        </p:nvSpPr>
        <p:spPr>
          <a:xfrm>
            <a:off x="8687560" y="1485900"/>
            <a:ext cx="7657340" cy="7402026"/>
          </a:xfrm>
          <a:prstGeom prst="rect">
            <a:avLst/>
          </a:prstGeom>
          <a:noFill/>
        </p:spPr>
        <p:txBody>
          <a:bodyPr wrap="square" rtlCol="0">
            <a:spAutoFit/>
          </a:bodyPr>
          <a:lstStyle/>
          <a:p>
            <a:r>
              <a:rPr lang="en-US" sz="4200" dirty="0">
                <a:solidFill>
                  <a:schemeClr val="bg1"/>
                </a:solidFill>
                <a:latin typeface="Aeries Sans Bold" panose="020B0604020202020204" charset="0"/>
              </a:rPr>
              <a:t>Rebuild Index</a:t>
            </a:r>
          </a:p>
          <a:p>
            <a:r>
              <a:rPr lang="en-US" sz="2700" i="1" dirty="0">
                <a:solidFill>
                  <a:schemeClr val="bg1"/>
                </a:solidFill>
                <a:latin typeface="Aeries Sans" charset="0"/>
              </a:rPr>
              <a:t>	</a:t>
            </a:r>
          </a:p>
          <a:p>
            <a:r>
              <a:rPr lang="en-US" sz="2700" dirty="0">
                <a:solidFill>
                  <a:schemeClr val="bg1"/>
                </a:solidFill>
                <a:latin typeface="Nunito Sans Light" pitchFamily="2" charset="0"/>
              </a:rPr>
              <a:t>Creates a new index structure. Option to run offline for best outcome. If a rollback is required, may cause data to be inaccessible.</a:t>
            </a:r>
          </a:p>
          <a:p>
            <a:r>
              <a:rPr lang="en-US" sz="2700" dirty="0">
                <a:solidFill>
                  <a:schemeClr val="bg1"/>
                </a:solidFill>
                <a:latin typeface="Nunito Sans Light" pitchFamily="2" charset="0"/>
              </a:rPr>
              <a:t>Note: If using Enterprise Edition, can do a rebuild online.</a:t>
            </a:r>
          </a:p>
          <a:p>
            <a:endParaRPr lang="en-US" sz="2700" dirty="0">
              <a:solidFill>
                <a:schemeClr val="bg1"/>
              </a:solidFill>
              <a:latin typeface="Aeries Sans" charset="0"/>
            </a:endParaRPr>
          </a:p>
          <a:p>
            <a:r>
              <a:rPr lang="en-US" sz="2800" i="1" dirty="0">
                <a:solidFill>
                  <a:schemeClr val="tx2">
                    <a:lumMod val="60000"/>
                    <a:lumOff val="40000"/>
                  </a:schemeClr>
                </a:solidFill>
                <a:latin typeface="Nunito Sans Italics" panose="020B0604020202020204" charset="0"/>
                <a:hlinkClick r:id="rId4">
                  <a:extLst>
                    <a:ext uri="{A12FA001-AC4F-418D-AE19-62706E023703}">
                      <ahyp:hlinkClr xmlns:ahyp="http://schemas.microsoft.com/office/drawing/2018/hyperlinkcolor" val="tx"/>
                    </a:ext>
                  </a:extLst>
                </a:hlinkClick>
              </a:rPr>
              <a:t>Rebuild Index</a:t>
            </a:r>
            <a:endParaRPr lang="en-US" sz="2800" i="1" dirty="0">
              <a:solidFill>
                <a:schemeClr val="tx2">
                  <a:lumMod val="60000"/>
                  <a:lumOff val="40000"/>
                </a:schemeClr>
              </a:solidFill>
              <a:latin typeface="Nunito Sans Italics" panose="020B0604020202020204" charset="0"/>
            </a:endParaRPr>
          </a:p>
          <a:p>
            <a:endParaRPr lang="en-US" sz="2700" dirty="0">
              <a:solidFill>
                <a:schemeClr val="bg1"/>
              </a:solidFill>
              <a:latin typeface="Aeries Sans" charset="0"/>
            </a:endParaRPr>
          </a:p>
          <a:p>
            <a:r>
              <a:rPr lang="en-US" sz="2700" dirty="0">
                <a:solidFill>
                  <a:schemeClr val="bg1"/>
                </a:solidFill>
                <a:latin typeface="Aeries Sans Bold" panose="020B0604020202020204" charset="0"/>
              </a:rPr>
              <a:t>Task Options:</a:t>
            </a:r>
          </a:p>
          <a:p>
            <a:pPr marL="1114425" lvl="1" indent="-428625">
              <a:buFont typeface="Arial" panose="020B0604020202020204" pitchFamily="34" charset="0"/>
              <a:buChar char="•"/>
            </a:pPr>
            <a:r>
              <a:rPr lang="en-US" sz="2700" dirty="0">
                <a:solidFill>
                  <a:schemeClr val="bg1"/>
                </a:solidFill>
                <a:latin typeface="Nunito Sans Light" pitchFamily="2" charset="0"/>
              </a:rPr>
              <a:t>Keep all other default options</a:t>
            </a:r>
          </a:p>
          <a:p>
            <a:pPr marL="1114425" lvl="1" indent="-428625">
              <a:buFont typeface="Arial" panose="020B0604020202020204" pitchFamily="34" charset="0"/>
              <a:buChar char="•"/>
            </a:pPr>
            <a:endParaRPr lang="en-US" sz="2700" dirty="0">
              <a:solidFill>
                <a:schemeClr val="bg1"/>
              </a:solidFill>
              <a:latin typeface="Aeries Sans" charset="0"/>
            </a:endParaRPr>
          </a:p>
          <a:p>
            <a:r>
              <a:rPr lang="en-US" sz="2700" dirty="0">
                <a:solidFill>
                  <a:schemeClr val="bg1"/>
                </a:solidFill>
                <a:latin typeface="Aeries Sans Bold" panose="020B0604020202020204" charset="0"/>
              </a:rPr>
              <a:t>Frequency:</a:t>
            </a:r>
          </a:p>
          <a:p>
            <a:pPr marL="1114425" lvl="1" indent="-428625">
              <a:buFont typeface="Arial" panose="020B0604020202020204" pitchFamily="34" charset="0"/>
              <a:buChar char="•"/>
            </a:pPr>
            <a:r>
              <a:rPr lang="en-US" sz="2700" dirty="0">
                <a:solidFill>
                  <a:schemeClr val="bg1"/>
                </a:solidFill>
                <a:latin typeface="Nunito Sans Light" pitchFamily="2" charset="0"/>
              </a:rPr>
              <a:t>Current Year: Weekly</a:t>
            </a:r>
          </a:p>
          <a:p>
            <a:pPr marL="1114425" lvl="1" indent="-428625">
              <a:buFont typeface="Arial" panose="020B0604020202020204" pitchFamily="34" charset="0"/>
              <a:buChar char="•"/>
            </a:pPr>
            <a:r>
              <a:rPr lang="en-US" sz="2700" dirty="0">
                <a:solidFill>
                  <a:schemeClr val="bg1"/>
                </a:solidFill>
                <a:latin typeface="Nunito Sans Light" pitchFamily="2" charset="0"/>
              </a:rPr>
              <a:t>Prior Year: Every 2 weeks</a:t>
            </a:r>
          </a:p>
          <a:p>
            <a:pPr marL="1114425" lvl="1" indent="-428625">
              <a:buFont typeface="Arial" panose="020B0604020202020204" pitchFamily="34" charset="0"/>
              <a:buChar char="•"/>
            </a:pPr>
            <a:r>
              <a:rPr lang="en-US" sz="2700" dirty="0">
                <a:solidFill>
                  <a:schemeClr val="bg1"/>
                </a:solidFill>
                <a:latin typeface="Nunito Sans Light" pitchFamily="2" charset="0"/>
              </a:rPr>
              <a:t>Older Years: Monthly or less</a:t>
            </a:r>
          </a:p>
        </p:txBody>
      </p:sp>
      <p:sp>
        <p:nvSpPr>
          <p:cNvPr id="2" name="TextBox 1">
            <a:extLst>
              <a:ext uri="{FF2B5EF4-FFF2-40B4-BE49-F238E27FC236}">
                <a16:creationId xmlns:a16="http://schemas.microsoft.com/office/drawing/2014/main" id="{BD3DF16C-73F5-A024-C2CE-A5703677CDA1}"/>
              </a:ext>
            </a:extLst>
          </p:cNvPr>
          <p:cNvSpPr txBox="1"/>
          <p:nvPr/>
        </p:nvSpPr>
        <p:spPr>
          <a:xfrm>
            <a:off x="2033016" y="1627153"/>
            <a:ext cx="5815584" cy="7032694"/>
          </a:xfrm>
          <a:prstGeom prst="rect">
            <a:avLst/>
          </a:prstGeom>
          <a:noFill/>
        </p:spPr>
        <p:txBody>
          <a:bodyPr wrap="square" rtlCol="0">
            <a:spAutoFit/>
          </a:bodyPr>
          <a:lstStyle/>
          <a:p>
            <a:pPr marL="514350" indent="-514350">
              <a:buAutoNum type="arabicPeriod"/>
            </a:pPr>
            <a:r>
              <a:rPr lang="en-US" sz="3600" dirty="0">
                <a:solidFill>
                  <a:schemeClr val="bg1">
                    <a:lumMod val="75000"/>
                  </a:schemeClr>
                </a:solidFill>
                <a:latin typeface="Aeries Sans Bold" panose="020B0604020202020204" charset="0"/>
              </a:rPr>
              <a:t>Check Database Integrity</a:t>
            </a:r>
          </a:p>
          <a:p>
            <a:pPr marL="514350" indent="-514350">
              <a:buAutoNum type="arabicPeriod"/>
            </a:pPr>
            <a:endParaRPr lang="en-US" sz="1600" dirty="0">
              <a:solidFill>
                <a:schemeClr val="bg1"/>
              </a:solidFill>
              <a:latin typeface="Aeries Sans Bold" panose="020B0604020202020204" charset="0"/>
            </a:endParaRPr>
          </a:p>
          <a:p>
            <a:pPr marL="514350" indent="-514350">
              <a:buAutoNum type="arabicPeriod"/>
            </a:pPr>
            <a:r>
              <a:rPr lang="en-US" sz="3600" dirty="0">
                <a:solidFill>
                  <a:schemeClr val="bg1"/>
                </a:solidFill>
                <a:latin typeface="Aeries Sans Bold" panose="020B0604020202020204" charset="0"/>
              </a:rPr>
              <a:t>Index Maintenance</a:t>
            </a:r>
          </a:p>
          <a:p>
            <a:pPr marL="1200150" lvl="1" indent="-514350">
              <a:buFont typeface="+mj-lt"/>
              <a:buAutoNum type="alphaLcPeriod"/>
            </a:pPr>
            <a:r>
              <a:rPr lang="en-US" sz="3600" dirty="0">
                <a:solidFill>
                  <a:schemeClr val="bg1"/>
                </a:solidFill>
                <a:latin typeface="Aeries Sans Bold" panose="020B0604020202020204" charset="0"/>
              </a:rPr>
              <a:t>Rebuild Index</a:t>
            </a:r>
          </a:p>
          <a:p>
            <a:pPr marL="1200150" lvl="1" indent="-514350">
              <a:buFont typeface="+mj-lt"/>
              <a:buAutoNum type="alphaLcPeriod"/>
            </a:pPr>
            <a:r>
              <a:rPr lang="en-US" sz="3600" dirty="0">
                <a:solidFill>
                  <a:schemeClr val="bg1">
                    <a:lumMod val="65000"/>
                  </a:schemeClr>
                </a:solidFill>
                <a:latin typeface="Aeries Sans Bold" panose="020B0604020202020204" charset="0"/>
              </a:rPr>
              <a:t>Reorganize Index</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Font typeface="+mj-lt"/>
              <a:buAutoNum type="arabicPeriod"/>
            </a:pPr>
            <a:r>
              <a:rPr lang="en-US" sz="3600" dirty="0">
                <a:solidFill>
                  <a:schemeClr val="bg1">
                    <a:lumMod val="65000"/>
                  </a:schemeClr>
                </a:solidFill>
                <a:latin typeface="Aeries Sans Bold" panose="020B0604020202020204" charset="0"/>
              </a:rPr>
              <a:t>Update Statistics</a:t>
            </a:r>
          </a:p>
          <a:p>
            <a:pPr marL="514350" indent="-514350">
              <a:buFont typeface="+mj-lt"/>
              <a:buAutoNum type="arabi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Maintenance Cleanup</a:t>
            </a:r>
          </a:p>
          <a:p>
            <a:pPr marL="1200150" lvl="1" indent="-514350">
              <a:buFont typeface="+mj-lt"/>
              <a:buAutoNum type="alphaLcPeriod"/>
            </a:pPr>
            <a:r>
              <a:rPr lang="en-US" sz="3600" dirty="0">
                <a:solidFill>
                  <a:schemeClr val="bg1">
                    <a:lumMod val="65000"/>
                  </a:schemeClr>
                </a:solidFill>
                <a:latin typeface="Aeries Sans Bold" panose="020B0604020202020204" charset="0"/>
              </a:rPr>
              <a:t>Backups By File Type</a:t>
            </a:r>
          </a:p>
          <a:p>
            <a:pPr marL="1200150" lvl="1" indent="-514350">
              <a:buFont typeface="+mj-lt"/>
              <a:buAutoNum type="alphaLcPeriod"/>
            </a:pPr>
            <a:r>
              <a:rPr lang="en-US" sz="3600" dirty="0">
                <a:solidFill>
                  <a:schemeClr val="bg1">
                    <a:lumMod val="65000"/>
                  </a:schemeClr>
                </a:solidFill>
                <a:latin typeface="Aeries Sans Bold" panose="020B0604020202020204" charset="0"/>
              </a:rPr>
              <a:t>History Cleanup</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Shrink Database</a:t>
            </a:r>
          </a:p>
          <a:p>
            <a:pPr marL="514350" indent="-514350">
              <a:buAutoNum type="arabicPeriod"/>
            </a:pPr>
            <a:endParaRPr lang="en-US" sz="2700" dirty="0">
              <a:latin typeface="Aeries Sans" charset="0"/>
            </a:endParaRPr>
          </a:p>
        </p:txBody>
      </p:sp>
      <p:sp>
        <p:nvSpPr>
          <p:cNvPr id="5" name="Freeform 20">
            <a:extLst>
              <a:ext uri="{FF2B5EF4-FFF2-40B4-BE49-F238E27FC236}">
                <a16:creationId xmlns:a16="http://schemas.microsoft.com/office/drawing/2014/main" id="{11FB7716-FF26-CA6E-AF0C-5D09E048556B}"/>
              </a:ext>
            </a:extLst>
          </p:cNvPr>
          <p:cNvSpPr/>
          <p:nvPr/>
        </p:nvSpPr>
        <p:spPr>
          <a:xfrm>
            <a:off x="15776484" y="8320934"/>
            <a:ext cx="1136832" cy="1133983"/>
          </a:xfrm>
          <a:custGeom>
            <a:avLst/>
            <a:gdLst/>
            <a:ahLst/>
            <a:cxnLst/>
            <a:rect l="l" t="t" r="r" b="b"/>
            <a:pathLst>
              <a:path w="1136832" h="1133983">
                <a:moveTo>
                  <a:pt x="0" y="0"/>
                </a:moveTo>
                <a:lnTo>
                  <a:pt x="1136833" y="0"/>
                </a:lnTo>
                <a:lnTo>
                  <a:pt x="1136833" y="1133983"/>
                </a:lnTo>
                <a:lnTo>
                  <a:pt x="0" y="1133983"/>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36945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dirty="0"/>
          </a:p>
        </p:txBody>
      </p:sp>
      <p:grpSp>
        <p:nvGrpSpPr>
          <p:cNvPr id="3" name="Group 3"/>
          <p:cNvGrpSpPr/>
          <p:nvPr/>
        </p:nvGrpSpPr>
        <p:grpSpPr>
          <a:xfrm>
            <a:off x="7401526" y="4413674"/>
            <a:ext cx="4781315" cy="51224"/>
            <a:chOff x="0" y="0"/>
            <a:chExt cx="4717447" cy="50540"/>
          </a:xfrm>
        </p:grpSpPr>
        <p:sp>
          <p:nvSpPr>
            <p:cNvPr id="4" name="Freeform 4"/>
            <p:cNvSpPr/>
            <p:nvPr/>
          </p:nvSpPr>
          <p:spPr>
            <a:xfrm>
              <a:off x="0" y="0"/>
              <a:ext cx="4717447" cy="50540"/>
            </a:xfrm>
            <a:custGeom>
              <a:avLst/>
              <a:gdLst/>
              <a:ahLst/>
              <a:cxnLst/>
              <a:rect l="l" t="t" r="r" b="b"/>
              <a:pathLst>
                <a:path w="4717447" h="50540">
                  <a:moveTo>
                    <a:pt x="0" y="0"/>
                  </a:moveTo>
                  <a:lnTo>
                    <a:pt x="4717447" y="0"/>
                  </a:lnTo>
                  <a:lnTo>
                    <a:pt x="4717447" y="50540"/>
                  </a:lnTo>
                  <a:lnTo>
                    <a:pt x="0" y="50540"/>
                  </a:lnTo>
                  <a:close/>
                </a:path>
              </a:pathLst>
            </a:custGeom>
            <a:solidFill>
              <a:srgbClr val="8A6336"/>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355400" y="3641093"/>
            <a:ext cx="1118516" cy="823804"/>
            <a:chOff x="0" y="0"/>
            <a:chExt cx="1103575" cy="812800"/>
          </a:xfrm>
        </p:grpSpPr>
        <p:sp>
          <p:nvSpPr>
            <p:cNvPr id="7" name="Freeform 7"/>
            <p:cNvSpPr/>
            <p:nvPr/>
          </p:nvSpPr>
          <p:spPr>
            <a:xfrm>
              <a:off x="0" y="0"/>
              <a:ext cx="1103575" cy="812800"/>
            </a:xfrm>
            <a:custGeom>
              <a:avLst/>
              <a:gdLst/>
              <a:ahLst/>
              <a:cxnLst/>
              <a:rect l="l" t="t" r="r" b="b"/>
              <a:pathLst>
                <a:path w="1103575" h="812800">
                  <a:moveTo>
                    <a:pt x="0" y="0"/>
                  </a:moveTo>
                  <a:lnTo>
                    <a:pt x="1103575" y="0"/>
                  </a:lnTo>
                  <a:lnTo>
                    <a:pt x="1103575" y="812800"/>
                  </a:lnTo>
                  <a:lnTo>
                    <a:pt x="0" y="812800"/>
                  </a:lnTo>
                  <a:close/>
                </a:path>
              </a:pathLst>
            </a:custGeom>
            <a:solidFill>
              <a:srgbClr val="997D46"/>
            </a:solidFill>
          </p:spPr>
          <p:txBody>
            <a:bodyPr/>
            <a:lstStyle/>
            <a:p>
              <a:endParaRPr lang="en-US"/>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401526" y="5313678"/>
            <a:ext cx="4781315" cy="51224"/>
            <a:chOff x="0" y="0"/>
            <a:chExt cx="4717447" cy="50540"/>
          </a:xfrm>
        </p:grpSpPr>
        <p:sp>
          <p:nvSpPr>
            <p:cNvPr id="10" name="Freeform 10"/>
            <p:cNvSpPr/>
            <p:nvPr/>
          </p:nvSpPr>
          <p:spPr>
            <a:xfrm>
              <a:off x="0" y="0"/>
              <a:ext cx="4717447" cy="50540"/>
            </a:xfrm>
            <a:custGeom>
              <a:avLst/>
              <a:gdLst/>
              <a:ahLst/>
              <a:cxnLst/>
              <a:rect l="l" t="t" r="r" b="b"/>
              <a:pathLst>
                <a:path w="4717447" h="50540">
                  <a:moveTo>
                    <a:pt x="0" y="0"/>
                  </a:moveTo>
                  <a:lnTo>
                    <a:pt x="4717447" y="0"/>
                  </a:lnTo>
                  <a:lnTo>
                    <a:pt x="4717447" y="50540"/>
                  </a:lnTo>
                  <a:lnTo>
                    <a:pt x="0" y="50540"/>
                  </a:lnTo>
                  <a:close/>
                </a:path>
              </a:pathLst>
            </a:custGeom>
            <a:solidFill>
              <a:srgbClr val="8A6336"/>
            </a:solidFill>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7401526" y="6213682"/>
            <a:ext cx="4781315" cy="51224"/>
            <a:chOff x="0" y="0"/>
            <a:chExt cx="4717447" cy="50540"/>
          </a:xfrm>
        </p:grpSpPr>
        <p:sp>
          <p:nvSpPr>
            <p:cNvPr id="13" name="Freeform 13"/>
            <p:cNvSpPr/>
            <p:nvPr/>
          </p:nvSpPr>
          <p:spPr>
            <a:xfrm>
              <a:off x="0" y="0"/>
              <a:ext cx="4717447" cy="50540"/>
            </a:xfrm>
            <a:custGeom>
              <a:avLst/>
              <a:gdLst/>
              <a:ahLst/>
              <a:cxnLst/>
              <a:rect l="l" t="t" r="r" b="b"/>
              <a:pathLst>
                <a:path w="4717447" h="50540">
                  <a:moveTo>
                    <a:pt x="0" y="0"/>
                  </a:moveTo>
                  <a:lnTo>
                    <a:pt x="4717447" y="0"/>
                  </a:lnTo>
                  <a:lnTo>
                    <a:pt x="4717447" y="50540"/>
                  </a:lnTo>
                  <a:lnTo>
                    <a:pt x="0" y="50540"/>
                  </a:lnTo>
                  <a:close/>
                </a:path>
              </a:pathLst>
            </a:custGeom>
            <a:solidFill>
              <a:srgbClr val="8A6336"/>
            </a:solidFill>
          </p:spPr>
          <p:txBody>
            <a:bodyPr/>
            <a:lstStyle/>
            <a:p>
              <a:endParaRPr lang="en-US"/>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401526" y="7151786"/>
            <a:ext cx="4781315" cy="51224"/>
            <a:chOff x="0" y="0"/>
            <a:chExt cx="4717447" cy="50540"/>
          </a:xfrm>
        </p:grpSpPr>
        <p:sp>
          <p:nvSpPr>
            <p:cNvPr id="16" name="Freeform 16"/>
            <p:cNvSpPr/>
            <p:nvPr/>
          </p:nvSpPr>
          <p:spPr>
            <a:xfrm>
              <a:off x="0" y="0"/>
              <a:ext cx="4717447" cy="50540"/>
            </a:xfrm>
            <a:custGeom>
              <a:avLst/>
              <a:gdLst/>
              <a:ahLst/>
              <a:cxnLst/>
              <a:rect l="l" t="t" r="r" b="b"/>
              <a:pathLst>
                <a:path w="4717447" h="50540">
                  <a:moveTo>
                    <a:pt x="0" y="0"/>
                  </a:moveTo>
                  <a:lnTo>
                    <a:pt x="4717447" y="0"/>
                  </a:lnTo>
                  <a:lnTo>
                    <a:pt x="4717447" y="50540"/>
                  </a:lnTo>
                  <a:lnTo>
                    <a:pt x="0" y="50540"/>
                  </a:lnTo>
                  <a:close/>
                </a:path>
              </a:pathLst>
            </a:custGeom>
            <a:solidFill>
              <a:srgbClr val="8A6336"/>
            </a:solidFill>
          </p:spPr>
          <p:txBody>
            <a:bodyPr/>
            <a:lstStyle/>
            <a:p>
              <a:endParaRPr lang="en-US"/>
            </a:p>
          </p:txBody>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7401526" y="8055151"/>
            <a:ext cx="4781315" cy="51224"/>
            <a:chOff x="0" y="0"/>
            <a:chExt cx="4717447" cy="50540"/>
          </a:xfrm>
        </p:grpSpPr>
        <p:sp>
          <p:nvSpPr>
            <p:cNvPr id="19" name="Freeform 19"/>
            <p:cNvSpPr/>
            <p:nvPr/>
          </p:nvSpPr>
          <p:spPr>
            <a:xfrm>
              <a:off x="0" y="0"/>
              <a:ext cx="4717447" cy="50540"/>
            </a:xfrm>
            <a:custGeom>
              <a:avLst/>
              <a:gdLst/>
              <a:ahLst/>
              <a:cxnLst/>
              <a:rect l="l" t="t" r="r" b="b"/>
              <a:pathLst>
                <a:path w="4717447" h="50540">
                  <a:moveTo>
                    <a:pt x="0" y="0"/>
                  </a:moveTo>
                  <a:lnTo>
                    <a:pt x="4717447" y="0"/>
                  </a:lnTo>
                  <a:lnTo>
                    <a:pt x="4717447" y="50540"/>
                  </a:lnTo>
                  <a:lnTo>
                    <a:pt x="0" y="50540"/>
                  </a:lnTo>
                  <a:close/>
                </a:path>
              </a:pathLst>
            </a:custGeom>
            <a:solidFill>
              <a:srgbClr val="8A6336"/>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7401525" y="8958515"/>
            <a:ext cx="4781315" cy="51224"/>
            <a:chOff x="0" y="0"/>
            <a:chExt cx="4717447" cy="50540"/>
          </a:xfrm>
        </p:grpSpPr>
        <p:sp>
          <p:nvSpPr>
            <p:cNvPr id="22" name="Freeform 22"/>
            <p:cNvSpPr/>
            <p:nvPr/>
          </p:nvSpPr>
          <p:spPr>
            <a:xfrm>
              <a:off x="0" y="0"/>
              <a:ext cx="4717447" cy="50540"/>
            </a:xfrm>
            <a:custGeom>
              <a:avLst/>
              <a:gdLst/>
              <a:ahLst/>
              <a:cxnLst/>
              <a:rect l="l" t="t" r="r" b="b"/>
              <a:pathLst>
                <a:path w="4717447" h="50540">
                  <a:moveTo>
                    <a:pt x="0" y="0"/>
                  </a:moveTo>
                  <a:lnTo>
                    <a:pt x="4717447" y="0"/>
                  </a:lnTo>
                  <a:lnTo>
                    <a:pt x="4717447" y="50540"/>
                  </a:lnTo>
                  <a:lnTo>
                    <a:pt x="0" y="50540"/>
                  </a:lnTo>
                  <a:close/>
                </a:path>
              </a:pathLst>
            </a:custGeom>
            <a:solidFill>
              <a:srgbClr val="8A6336"/>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6355400" y="4541097"/>
            <a:ext cx="1118516" cy="823804"/>
            <a:chOff x="0" y="0"/>
            <a:chExt cx="1103575" cy="812800"/>
          </a:xfrm>
        </p:grpSpPr>
        <p:sp>
          <p:nvSpPr>
            <p:cNvPr id="31" name="Freeform 31"/>
            <p:cNvSpPr/>
            <p:nvPr/>
          </p:nvSpPr>
          <p:spPr>
            <a:xfrm>
              <a:off x="0" y="0"/>
              <a:ext cx="1103575" cy="812800"/>
            </a:xfrm>
            <a:custGeom>
              <a:avLst/>
              <a:gdLst/>
              <a:ahLst/>
              <a:cxnLst/>
              <a:rect l="l" t="t" r="r" b="b"/>
              <a:pathLst>
                <a:path w="1103575" h="812800">
                  <a:moveTo>
                    <a:pt x="0" y="0"/>
                  </a:moveTo>
                  <a:lnTo>
                    <a:pt x="1103575" y="0"/>
                  </a:lnTo>
                  <a:lnTo>
                    <a:pt x="1103575" y="812800"/>
                  </a:lnTo>
                  <a:lnTo>
                    <a:pt x="0" y="812800"/>
                  </a:lnTo>
                  <a:close/>
                </a:path>
              </a:pathLst>
            </a:custGeom>
            <a:solidFill>
              <a:srgbClr val="997D46"/>
            </a:solidFill>
          </p:spPr>
          <p:txBody>
            <a:bodyPr/>
            <a:lstStyle/>
            <a:p>
              <a:endParaRPr lang="en-US"/>
            </a:p>
          </p:txBody>
        </p:sp>
        <p:sp>
          <p:nvSpPr>
            <p:cNvPr id="32" name="TextBox 3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6355400" y="5441102"/>
            <a:ext cx="1118516" cy="823804"/>
            <a:chOff x="0" y="0"/>
            <a:chExt cx="1103575" cy="812800"/>
          </a:xfrm>
        </p:grpSpPr>
        <p:sp>
          <p:nvSpPr>
            <p:cNvPr id="34" name="Freeform 34"/>
            <p:cNvSpPr/>
            <p:nvPr/>
          </p:nvSpPr>
          <p:spPr>
            <a:xfrm>
              <a:off x="0" y="0"/>
              <a:ext cx="1103575" cy="812800"/>
            </a:xfrm>
            <a:custGeom>
              <a:avLst/>
              <a:gdLst/>
              <a:ahLst/>
              <a:cxnLst/>
              <a:rect l="l" t="t" r="r" b="b"/>
              <a:pathLst>
                <a:path w="1103575" h="812800">
                  <a:moveTo>
                    <a:pt x="0" y="0"/>
                  </a:moveTo>
                  <a:lnTo>
                    <a:pt x="1103575" y="0"/>
                  </a:lnTo>
                  <a:lnTo>
                    <a:pt x="1103575" y="812800"/>
                  </a:lnTo>
                  <a:lnTo>
                    <a:pt x="0" y="812800"/>
                  </a:lnTo>
                  <a:close/>
                </a:path>
              </a:pathLst>
            </a:custGeom>
            <a:solidFill>
              <a:srgbClr val="997D46"/>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6355400" y="6379206"/>
            <a:ext cx="1118516" cy="823804"/>
            <a:chOff x="0" y="0"/>
            <a:chExt cx="1103575" cy="812800"/>
          </a:xfrm>
        </p:grpSpPr>
        <p:sp>
          <p:nvSpPr>
            <p:cNvPr id="37" name="Freeform 37"/>
            <p:cNvSpPr/>
            <p:nvPr/>
          </p:nvSpPr>
          <p:spPr>
            <a:xfrm>
              <a:off x="0" y="0"/>
              <a:ext cx="1103575" cy="812800"/>
            </a:xfrm>
            <a:custGeom>
              <a:avLst/>
              <a:gdLst/>
              <a:ahLst/>
              <a:cxnLst/>
              <a:rect l="l" t="t" r="r" b="b"/>
              <a:pathLst>
                <a:path w="1103575" h="812800">
                  <a:moveTo>
                    <a:pt x="0" y="0"/>
                  </a:moveTo>
                  <a:lnTo>
                    <a:pt x="1103575" y="0"/>
                  </a:lnTo>
                  <a:lnTo>
                    <a:pt x="1103575" y="812800"/>
                  </a:lnTo>
                  <a:lnTo>
                    <a:pt x="0" y="812800"/>
                  </a:lnTo>
                  <a:close/>
                </a:path>
              </a:pathLst>
            </a:custGeom>
            <a:solidFill>
              <a:srgbClr val="997D46"/>
            </a:solidFill>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6355400" y="7282570"/>
            <a:ext cx="1118516" cy="823804"/>
            <a:chOff x="0" y="0"/>
            <a:chExt cx="1103575" cy="812800"/>
          </a:xfrm>
        </p:grpSpPr>
        <p:sp>
          <p:nvSpPr>
            <p:cNvPr id="40" name="Freeform 40"/>
            <p:cNvSpPr/>
            <p:nvPr/>
          </p:nvSpPr>
          <p:spPr>
            <a:xfrm>
              <a:off x="0" y="0"/>
              <a:ext cx="1103575" cy="812800"/>
            </a:xfrm>
            <a:custGeom>
              <a:avLst/>
              <a:gdLst/>
              <a:ahLst/>
              <a:cxnLst/>
              <a:rect l="l" t="t" r="r" b="b"/>
              <a:pathLst>
                <a:path w="1103575" h="812800">
                  <a:moveTo>
                    <a:pt x="0" y="0"/>
                  </a:moveTo>
                  <a:lnTo>
                    <a:pt x="1103575" y="0"/>
                  </a:lnTo>
                  <a:lnTo>
                    <a:pt x="1103575" y="812800"/>
                  </a:lnTo>
                  <a:lnTo>
                    <a:pt x="0" y="812800"/>
                  </a:lnTo>
                  <a:close/>
                </a:path>
              </a:pathLst>
            </a:custGeom>
            <a:solidFill>
              <a:srgbClr val="997D46"/>
            </a:solidFill>
          </p:spPr>
          <p:txBody>
            <a:bodyPr/>
            <a:lstStyle/>
            <a:p>
              <a:endParaRPr lang="en-US"/>
            </a:p>
          </p:txBody>
        </p:sp>
        <p:sp>
          <p:nvSpPr>
            <p:cNvPr id="41" name="TextBox 4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6355399" y="8185934"/>
            <a:ext cx="1118516" cy="823804"/>
            <a:chOff x="0" y="0"/>
            <a:chExt cx="1103575" cy="812800"/>
          </a:xfrm>
        </p:grpSpPr>
        <p:sp>
          <p:nvSpPr>
            <p:cNvPr id="43" name="Freeform 43"/>
            <p:cNvSpPr/>
            <p:nvPr/>
          </p:nvSpPr>
          <p:spPr>
            <a:xfrm>
              <a:off x="0" y="0"/>
              <a:ext cx="1103575" cy="812800"/>
            </a:xfrm>
            <a:custGeom>
              <a:avLst/>
              <a:gdLst/>
              <a:ahLst/>
              <a:cxnLst/>
              <a:rect l="l" t="t" r="r" b="b"/>
              <a:pathLst>
                <a:path w="1103575" h="812800">
                  <a:moveTo>
                    <a:pt x="0" y="0"/>
                  </a:moveTo>
                  <a:lnTo>
                    <a:pt x="1103575" y="0"/>
                  </a:lnTo>
                  <a:lnTo>
                    <a:pt x="1103575" y="812800"/>
                  </a:lnTo>
                  <a:lnTo>
                    <a:pt x="0" y="812800"/>
                  </a:lnTo>
                  <a:close/>
                </a:path>
              </a:pathLst>
            </a:custGeom>
            <a:solidFill>
              <a:srgbClr val="997D46"/>
            </a:solidFill>
          </p:spPr>
          <p:txBody>
            <a:bodyPr/>
            <a:lstStyle/>
            <a:p>
              <a:endParaRPr lang="en-US"/>
            </a:p>
          </p:txBody>
        </p:sp>
        <p:sp>
          <p:nvSpPr>
            <p:cNvPr id="44" name="TextBox 4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1" name="TextBox 51"/>
          <p:cNvSpPr txBox="1">
            <a:spLocks noGrp="1" noRot="1" noMove="1" noResize="1" noEditPoints="1" noAdjustHandles="1" noChangeArrowheads="1" noChangeShapeType="1"/>
          </p:cNvSpPr>
          <p:nvPr/>
        </p:nvSpPr>
        <p:spPr>
          <a:xfrm>
            <a:off x="1537566" y="616850"/>
            <a:ext cx="15212868" cy="2581275"/>
          </a:xfrm>
          <a:prstGeom prst="rect">
            <a:avLst/>
          </a:prstGeom>
        </p:spPr>
        <p:txBody>
          <a:bodyPr lIns="0" tIns="0" rIns="0" bIns="0" rtlCol="0" anchor="t">
            <a:spAutoFit/>
          </a:bodyPr>
          <a:lstStyle/>
          <a:p>
            <a:pPr algn="ctr">
              <a:lnSpc>
                <a:spcPts val="21000"/>
              </a:lnSpc>
            </a:pPr>
            <a:r>
              <a:rPr lang="en-US" sz="15000" dirty="0">
                <a:solidFill>
                  <a:srgbClr val="FFFFFF"/>
                </a:solidFill>
                <a:latin typeface="Aeries Sans Ultra-Bold"/>
              </a:rPr>
              <a:t>Agenda</a:t>
            </a:r>
          </a:p>
        </p:txBody>
      </p:sp>
      <p:sp>
        <p:nvSpPr>
          <p:cNvPr id="52" name="TextBox 52"/>
          <p:cNvSpPr txBox="1"/>
          <p:nvPr/>
        </p:nvSpPr>
        <p:spPr>
          <a:xfrm>
            <a:off x="7772400" y="3771900"/>
            <a:ext cx="4811120" cy="519373"/>
          </a:xfrm>
          <a:prstGeom prst="rect">
            <a:avLst/>
          </a:prstGeom>
        </p:spPr>
        <p:txBody>
          <a:bodyPr wrap="square" lIns="0" tIns="0" rIns="0" bIns="0" rtlCol="0" anchor="t">
            <a:spAutoFit/>
          </a:bodyPr>
          <a:lstStyle/>
          <a:p>
            <a:pPr>
              <a:lnSpc>
                <a:spcPts val="4200"/>
              </a:lnSpc>
            </a:pPr>
            <a:r>
              <a:rPr lang="en-US" sz="3000" dirty="0">
                <a:solidFill>
                  <a:srgbClr val="FFFFFF"/>
                </a:solidFill>
                <a:latin typeface="Nunito Sans"/>
              </a:rPr>
              <a:t>Backup Plans and Strategy</a:t>
            </a:r>
          </a:p>
        </p:txBody>
      </p:sp>
      <p:sp>
        <p:nvSpPr>
          <p:cNvPr id="53" name="TextBox 53"/>
          <p:cNvSpPr txBox="1"/>
          <p:nvPr/>
        </p:nvSpPr>
        <p:spPr>
          <a:xfrm>
            <a:off x="6174110" y="3582248"/>
            <a:ext cx="1481095" cy="863600"/>
          </a:xfrm>
          <a:prstGeom prst="rect">
            <a:avLst/>
          </a:prstGeom>
        </p:spPr>
        <p:txBody>
          <a:bodyPr lIns="0" tIns="0" rIns="0" bIns="0" rtlCol="0" anchor="t">
            <a:spAutoFit/>
          </a:bodyPr>
          <a:lstStyle/>
          <a:p>
            <a:pPr algn="ctr">
              <a:lnSpc>
                <a:spcPts val="7000"/>
              </a:lnSpc>
            </a:pPr>
            <a:r>
              <a:rPr lang="en-US" sz="5000" dirty="0">
                <a:solidFill>
                  <a:srgbClr val="FFFFFF"/>
                </a:solidFill>
                <a:latin typeface="Nunito Sans Heavy"/>
              </a:rPr>
              <a:t>01</a:t>
            </a:r>
          </a:p>
        </p:txBody>
      </p:sp>
      <p:sp>
        <p:nvSpPr>
          <p:cNvPr id="54" name="TextBox 54"/>
          <p:cNvSpPr txBox="1"/>
          <p:nvPr/>
        </p:nvSpPr>
        <p:spPr>
          <a:xfrm>
            <a:off x="6174110" y="4472727"/>
            <a:ext cx="1481095" cy="863600"/>
          </a:xfrm>
          <a:prstGeom prst="rect">
            <a:avLst/>
          </a:prstGeom>
        </p:spPr>
        <p:txBody>
          <a:bodyPr lIns="0" tIns="0" rIns="0" bIns="0" rtlCol="0" anchor="t">
            <a:spAutoFit/>
          </a:bodyPr>
          <a:lstStyle/>
          <a:p>
            <a:pPr algn="ctr">
              <a:lnSpc>
                <a:spcPts val="7000"/>
              </a:lnSpc>
            </a:pPr>
            <a:r>
              <a:rPr lang="en-US" sz="5000">
                <a:solidFill>
                  <a:srgbClr val="FFFFFF"/>
                </a:solidFill>
                <a:latin typeface="Nunito Sans Heavy"/>
              </a:rPr>
              <a:t>02</a:t>
            </a:r>
          </a:p>
        </p:txBody>
      </p:sp>
      <p:sp>
        <p:nvSpPr>
          <p:cNvPr id="55" name="TextBox 55"/>
          <p:cNvSpPr txBox="1"/>
          <p:nvPr/>
        </p:nvSpPr>
        <p:spPr>
          <a:xfrm>
            <a:off x="6174110" y="5368816"/>
            <a:ext cx="1481095" cy="863600"/>
          </a:xfrm>
          <a:prstGeom prst="rect">
            <a:avLst/>
          </a:prstGeom>
        </p:spPr>
        <p:txBody>
          <a:bodyPr lIns="0" tIns="0" rIns="0" bIns="0" rtlCol="0" anchor="t">
            <a:spAutoFit/>
          </a:bodyPr>
          <a:lstStyle/>
          <a:p>
            <a:pPr algn="ctr">
              <a:lnSpc>
                <a:spcPts val="7000"/>
              </a:lnSpc>
            </a:pPr>
            <a:r>
              <a:rPr lang="en-US" sz="5000">
                <a:solidFill>
                  <a:srgbClr val="FFFFFF"/>
                </a:solidFill>
                <a:latin typeface="Nunito Sans Heavy"/>
              </a:rPr>
              <a:t>03</a:t>
            </a:r>
          </a:p>
        </p:txBody>
      </p:sp>
      <p:sp>
        <p:nvSpPr>
          <p:cNvPr id="56" name="TextBox 56"/>
          <p:cNvSpPr txBox="1"/>
          <p:nvPr/>
        </p:nvSpPr>
        <p:spPr>
          <a:xfrm>
            <a:off x="6174110" y="6306920"/>
            <a:ext cx="1481095" cy="863600"/>
          </a:xfrm>
          <a:prstGeom prst="rect">
            <a:avLst/>
          </a:prstGeom>
        </p:spPr>
        <p:txBody>
          <a:bodyPr lIns="0" tIns="0" rIns="0" bIns="0" rtlCol="0" anchor="t">
            <a:spAutoFit/>
          </a:bodyPr>
          <a:lstStyle/>
          <a:p>
            <a:pPr algn="ctr">
              <a:lnSpc>
                <a:spcPts val="7000"/>
              </a:lnSpc>
            </a:pPr>
            <a:r>
              <a:rPr lang="en-US" sz="5000">
                <a:solidFill>
                  <a:srgbClr val="FFFFFF"/>
                </a:solidFill>
                <a:latin typeface="Nunito Sans Heavy"/>
              </a:rPr>
              <a:t>04</a:t>
            </a:r>
          </a:p>
        </p:txBody>
      </p:sp>
      <p:sp>
        <p:nvSpPr>
          <p:cNvPr id="57" name="TextBox 57"/>
          <p:cNvSpPr txBox="1"/>
          <p:nvPr/>
        </p:nvSpPr>
        <p:spPr>
          <a:xfrm>
            <a:off x="6174110" y="7214200"/>
            <a:ext cx="1481095" cy="863600"/>
          </a:xfrm>
          <a:prstGeom prst="rect">
            <a:avLst/>
          </a:prstGeom>
        </p:spPr>
        <p:txBody>
          <a:bodyPr lIns="0" tIns="0" rIns="0" bIns="0" rtlCol="0" anchor="t">
            <a:spAutoFit/>
          </a:bodyPr>
          <a:lstStyle/>
          <a:p>
            <a:pPr algn="ctr">
              <a:lnSpc>
                <a:spcPts val="7000"/>
              </a:lnSpc>
            </a:pPr>
            <a:r>
              <a:rPr lang="en-US" sz="5000" dirty="0">
                <a:solidFill>
                  <a:srgbClr val="FFFFFF"/>
                </a:solidFill>
                <a:latin typeface="Nunito Sans Heavy"/>
              </a:rPr>
              <a:t>05</a:t>
            </a:r>
          </a:p>
        </p:txBody>
      </p:sp>
      <p:sp>
        <p:nvSpPr>
          <p:cNvPr id="58" name="TextBox 58"/>
          <p:cNvSpPr txBox="1"/>
          <p:nvPr/>
        </p:nvSpPr>
        <p:spPr>
          <a:xfrm>
            <a:off x="6174109" y="8117564"/>
            <a:ext cx="1481095" cy="863600"/>
          </a:xfrm>
          <a:prstGeom prst="rect">
            <a:avLst/>
          </a:prstGeom>
        </p:spPr>
        <p:txBody>
          <a:bodyPr lIns="0" tIns="0" rIns="0" bIns="0" rtlCol="0" anchor="t">
            <a:spAutoFit/>
          </a:bodyPr>
          <a:lstStyle/>
          <a:p>
            <a:pPr algn="ctr">
              <a:lnSpc>
                <a:spcPts val="7000"/>
              </a:lnSpc>
            </a:pPr>
            <a:r>
              <a:rPr lang="en-US" sz="5000" dirty="0">
                <a:solidFill>
                  <a:srgbClr val="FFFFFF"/>
                </a:solidFill>
                <a:latin typeface="Nunito Sans Heavy"/>
              </a:rPr>
              <a:t>06</a:t>
            </a:r>
          </a:p>
        </p:txBody>
      </p:sp>
      <p:sp>
        <p:nvSpPr>
          <p:cNvPr id="61" name="TextBox 61"/>
          <p:cNvSpPr txBox="1"/>
          <p:nvPr/>
        </p:nvSpPr>
        <p:spPr>
          <a:xfrm>
            <a:off x="7772400" y="4667250"/>
            <a:ext cx="4781314" cy="519373"/>
          </a:xfrm>
          <a:prstGeom prst="rect">
            <a:avLst/>
          </a:prstGeom>
        </p:spPr>
        <p:txBody>
          <a:bodyPr wrap="square" lIns="0" tIns="0" rIns="0" bIns="0" rtlCol="0" anchor="t">
            <a:spAutoFit/>
          </a:bodyPr>
          <a:lstStyle/>
          <a:p>
            <a:pPr>
              <a:lnSpc>
                <a:spcPts val="4200"/>
              </a:lnSpc>
            </a:pPr>
            <a:r>
              <a:rPr lang="en-US" sz="3000" dirty="0">
                <a:solidFill>
                  <a:srgbClr val="FFFFFF"/>
                </a:solidFill>
                <a:latin typeface="Nunito Sans"/>
              </a:rPr>
              <a:t>Understanding RPO/RTO</a:t>
            </a:r>
          </a:p>
        </p:txBody>
      </p:sp>
      <p:sp>
        <p:nvSpPr>
          <p:cNvPr id="62" name="TextBox 62"/>
          <p:cNvSpPr txBox="1"/>
          <p:nvPr/>
        </p:nvSpPr>
        <p:spPr>
          <a:xfrm>
            <a:off x="7772400" y="5586444"/>
            <a:ext cx="3958794" cy="519373"/>
          </a:xfrm>
          <a:prstGeom prst="rect">
            <a:avLst/>
          </a:prstGeom>
        </p:spPr>
        <p:txBody>
          <a:bodyPr wrap="square" lIns="0" tIns="0" rIns="0" bIns="0" rtlCol="0" anchor="t">
            <a:spAutoFit/>
          </a:bodyPr>
          <a:lstStyle/>
          <a:p>
            <a:pPr>
              <a:lnSpc>
                <a:spcPts val="4200"/>
              </a:lnSpc>
            </a:pPr>
            <a:r>
              <a:rPr lang="en-US" sz="3000" dirty="0">
                <a:solidFill>
                  <a:srgbClr val="FFFFFF"/>
                </a:solidFill>
                <a:latin typeface="Nunito Sans"/>
              </a:rPr>
              <a:t>Disaster Recovery</a:t>
            </a:r>
          </a:p>
        </p:txBody>
      </p:sp>
      <p:sp>
        <p:nvSpPr>
          <p:cNvPr id="63" name="TextBox 63"/>
          <p:cNvSpPr txBox="1"/>
          <p:nvPr/>
        </p:nvSpPr>
        <p:spPr>
          <a:xfrm>
            <a:off x="7772399" y="6524548"/>
            <a:ext cx="4410441" cy="519373"/>
          </a:xfrm>
          <a:prstGeom prst="rect">
            <a:avLst/>
          </a:prstGeom>
        </p:spPr>
        <p:txBody>
          <a:bodyPr wrap="square" lIns="0" tIns="0" rIns="0" bIns="0" rtlCol="0" anchor="t">
            <a:spAutoFit/>
          </a:bodyPr>
          <a:lstStyle/>
          <a:p>
            <a:pPr>
              <a:lnSpc>
                <a:spcPts val="4200"/>
              </a:lnSpc>
            </a:pPr>
            <a:r>
              <a:rPr lang="en-US" sz="3000" dirty="0">
                <a:solidFill>
                  <a:srgbClr val="FFFFFF"/>
                </a:solidFill>
                <a:latin typeface="Nunito Sans"/>
              </a:rPr>
              <a:t>Maintenance Plans</a:t>
            </a:r>
          </a:p>
        </p:txBody>
      </p:sp>
      <p:sp>
        <p:nvSpPr>
          <p:cNvPr id="64" name="TextBox 64"/>
          <p:cNvSpPr txBox="1"/>
          <p:nvPr/>
        </p:nvSpPr>
        <p:spPr>
          <a:xfrm>
            <a:off x="7772400" y="7408722"/>
            <a:ext cx="3058040" cy="514350"/>
          </a:xfrm>
          <a:prstGeom prst="rect">
            <a:avLst/>
          </a:prstGeom>
        </p:spPr>
        <p:txBody>
          <a:bodyPr lIns="0" tIns="0" rIns="0" bIns="0" rtlCol="0" anchor="t">
            <a:spAutoFit/>
          </a:bodyPr>
          <a:lstStyle/>
          <a:p>
            <a:pPr>
              <a:lnSpc>
                <a:spcPts val="4200"/>
              </a:lnSpc>
            </a:pPr>
            <a:r>
              <a:rPr lang="en-US" sz="3000" dirty="0">
                <a:solidFill>
                  <a:srgbClr val="FFFFFF"/>
                </a:solidFill>
                <a:latin typeface="Nunito Sans"/>
              </a:rPr>
              <a:t>Securing SQL</a:t>
            </a:r>
          </a:p>
        </p:txBody>
      </p:sp>
      <p:sp>
        <p:nvSpPr>
          <p:cNvPr id="68" name="Freeform 68"/>
          <p:cNvSpPr>
            <a:spLocks noGrp="1" noRot="1" noMove="1" noResize="1" noEditPoints="1" noAdjustHandles="1" noChangeArrowheads="1" noChangeShapeType="1"/>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
        <p:nvSpPr>
          <p:cNvPr id="69" name="TextBox 64">
            <a:extLst>
              <a:ext uri="{FF2B5EF4-FFF2-40B4-BE49-F238E27FC236}">
                <a16:creationId xmlns:a16="http://schemas.microsoft.com/office/drawing/2014/main" id="{4ED05E7E-8138-8EDB-A79D-52176DF6D9F6}"/>
              </a:ext>
            </a:extLst>
          </p:cNvPr>
          <p:cNvSpPr txBox="1"/>
          <p:nvPr/>
        </p:nvSpPr>
        <p:spPr>
          <a:xfrm>
            <a:off x="7772400" y="8267877"/>
            <a:ext cx="3058040" cy="514350"/>
          </a:xfrm>
          <a:prstGeom prst="rect">
            <a:avLst/>
          </a:prstGeom>
        </p:spPr>
        <p:txBody>
          <a:bodyPr lIns="0" tIns="0" rIns="0" bIns="0" rtlCol="0" anchor="t">
            <a:spAutoFit/>
          </a:bodyPr>
          <a:lstStyle/>
          <a:p>
            <a:pPr>
              <a:lnSpc>
                <a:spcPts val="4200"/>
              </a:lnSpc>
            </a:pPr>
            <a:r>
              <a:rPr lang="en-US" sz="3000" dirty="0">
                <a:solidFill>
                  <a:srgbClr val="FFFFFF"/>
                </a:solidFill>
                <a:latin typeface="Nunito Sans"/>
              </a:rPr>
              <a:t>Q &amp; 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F53DD0A9-BBF5-DB31-F887-78FC3C1C46C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14" name="TextBox 13">
            <a:extLst>
              <a:ext uri="{FF2B5EF4-FFF2-40B4-BE49-F238E27FC236}">
                <a16:creationId xmlns:a16="http://schemas.microsoft.com/office/drawing/2014/main" id="{6FE38B23-E806-2FB4-D7D4-0E8CBC9AB0F6}"/>
              </a:ext>
            </a:extLst>
          </p:cNvPr>
          <p:cNvSpPr txBox="1"/>
          <p:nvPr/>
        </p:nvSpPr>
        <p:spPr>
          <a:xfrm>
            <a:off x="8687560" y="1485900"/>
            <a:ext cx="7657340" cy="7402026"/>
          </a:xfrm>
          <a:prstGeom prst="rect">
            <a:avLst/>
          </a:prstGeom>
          <a:noFill/>
        </p:spPr>
        <p:txBody>
          <a:bodyPr wrap="square" rtlCol="0">
            <a:spAutoFit/>
          </a:bodyPr>
          <a:lstStyle/>
          <a:p>
            <a:r>
              <a:rPr lang="en-US" sz="4200" dirty="0">
                <a:solidFill>
                  <a:schemeClr val="bg1"/>
                </a:solidFill>
                <a:latin typeface="Aeries Sans Bold" panose="020B0604020202020204" charset="0"/>
              </a:rPr>
              <a:t>Reorganize Index</a:t>
            </a:r>
          </a:p>
          <a:p>
            <a:r>
              <a:rPr lang="en-US" sz="2700" i="1" dirty="0">
                <a:solidFill>
                  <a:schemeClr val="bg1"/>
                </a:solidFill>
                <a:latin typeface="Aeries Sans" charset="0"/>
              </a:rPr>
              <a:t>	</a:t>
            </a:r>
          </a:p>
          <a:p>
            <a:r>
              <a:rPr lang="en-US" sz="2700" dirty="0">
                <a:solidFill>
                  <a:schemeClr val="bg1"/>
                </a:solidFill>
                <a:latin typeface="Nunito Sans Light" pitchFamily="2" charset="0"/>
              </a:rPr>
              <a:t>Lightweight option to repair indexes. SQL Server Enterprise Edition allows parallelism, increasing performance. Large tables can take longer to reorganize than rebuild.</a:t>
            </a:r>
          </a:p>
          <a:p>
            <a:endParaRPr lang="en-US" sz="2700" dirty="0">
              <a:solidFill>
                <a:schemeClr val="bg1"/>
              </a:solidFill>
              <a:latin typeface="Aeries Sans" charset="0"/>
            </a:endParaRPr>
          </a:p>
          <a:p>
            <a:endParaRPr lang="en-US" sz="2700" dirty="0">
              <a:solidFill>
                <a:schemeClr val="bg1"/>
              </a:solidFill>
              <a:latin typeface="Aeries Sans" charset="0"/>
            </a:endParaRPr>
          </a:p>
          <a:p>
            <a:r>
              <a:rPr lang="en-US" sz="2800" i="1" dirty="0">
                <a:solidFill>
                  <a:schemeClr val="tx2">
                    <a:lumMod val="60000"/>
                    <a:lumOff val="40000"/>
                  </a:schemeClr>
                </a:solidFill>
                <a:latin typeface="Nunito Sans Italics" panose="020B0604020202020204" charset="0"/>
                <a:hlinkClick r:id="rId3">
                  <a:extLst>
                    <a:ext uri="{A12FA001-AC4F-418D-AE19-62706E023703}">
                      <ahyp:hlinkClr xmlns:ahyp="http://schemas.microsoft.com/office/drawing/2018/hyperlinkcolor" val="tx"/>
                    </a:ext>
                  </a:extLst>
                </a:hlinkClick>
              </a:rPr>
              <a:t>Reorganize Index</a:t>
            </a:r>
            <a:endParaRPr lang="en-US" sz="2800" i="1" dirty="0">
              <a:solidFill>
                <a:schemeClr val="tx2">
                  <a:lumMod val="60000"/>
                  <a:lumOff val="40000"/>
                </a:schemeClr>
              </a:solidFill>
              <a:latin typeface="Nunito Sans Italics" panose="020B0604020202020204" charset="0"/>
            </a:endParaRPr>
          </a:p>
          <a:p>
            <a:endParaRPr lang="en-US" sz="2700" dirty="0">
              <a:solidFill>
                <a:schemeClr val="bg1"/>
              </a:solidFill>
              <a:latin typeface="Aeries Sans" charset="0"/>
            </a:endParaRPr>
          </a:p>
          <a:p>
            <a:r>
              <a:rPr lang="en-US" sz="2700" dirty="0">
                <a:solidFill>
                  <a:schemeClr val="bg1"/>
                </a:solidFill>
                <a:latin typeface="Aeries Sans Bold" panose="020B0604020202020204" charset="0"/>
              </a:rPr>
              <a:t>Task Options:</a:t>
            </a:r>
          </a:p>
          <a:p>
            <a:pPr marL="1114425" lvl="1" indent="-428625">
              <a:buFont typeface="Arial" panose="020B0604020202020204" pitchFamily="34" charset="0"/>
              <a:buChar char="•"/>
            </a:pPr>
            <a:r>
              <a:rPr lang="en-US" sz="2700" dirty="0">
                <a:solidFill>
                  <a:schemeClr val="bg1"/>
                </a:solidFill>
                <a:latin typeface="Nunito Sans Light" pitchFamily="2" charset="0"/>
              </a:rPr>
              <a:t>Keep all other default options</a:t>
            </a:r>
          </a:p>
          <a:p>
            <a:pPr marL="1114425" lvl="1" indent="-428625">
              <a:buFont typeface="Arial" panose="020B0604020202020204" pitchFamily="34" charset="0"/>
              <a:buChar char="•"/>
            </a:pPr>
            <a:endParaRPr lang="en-US" sz="2700" dirty="0">
              <a:solidFill>
                <a:schemeClr val="bg1"/>
              </a:solidFill>
              <a:latin typeface="Aeries Sans" charset="0"/>
            </a:endParaRPr>
          </a:p>
          <a:p>
            <a:r>
              <a:rPr lang="en-US" sz="2700" dirty="0">
                <a:solidFill>
                  <a:schemeClr val="bg1"/>
                </a:solidFill>
                <a:latin typeface="Aeries Sans Bold" panose="020B0604020202020204" charset="0"/>
              </a:rPr>
              <a:t>Frequency:</a:t>
            </a:r>
          </a:p>
          <a:p>
            <a:pPr marL="1114425" lvl="1" indent="-428625">
              <a:buFont typeface="Arial" panose="020B0604020202020204" pitchFamily="34" charset="0"/>
              <a:buChar char="•"/>
            </a:pPr>
            <a:r>
              <a:rPr lang="en-US" sz="2700" dirty="0">
                <a:solidFill>
                  <a:schemeClr val="bg1"/>
                </a:solidFill>
                <a:latin typeface="Nunito Sans Light" pitchFamily="2" charset="0"/>
              </a:rPr>
              <a:t>Current Year: Weekly</a:t>
            </a:r>
          </a:p>
          <a:p>
            <a:pPr marL="1114425" lvl="1" indent="-428625">
              <a:buFont typeface="Arial" panose="020B0604020202020204" pitchFamily="34" charset="0"/>
              <a:buChar char="•"/>
            </a:pPr>
            <a:r>
              <a:rPr lang="en-US" sz="2700" dirty="0">
                <a:solidFill>
                  <a:schemeClr val="bg1"/>
                </a:solidFill>
                <a:latin typeface="Nunito Sans Light" pitchFamily="2" charset="0"/>
              </a:rPr>
              <a:t>Prior Year: Every 2 weeks</a:t>
            </a:r>
          </a:p>
          <a:p>
            <a:pPr marL="1114425" lvl="1" indent="-428625">
              <a:buFont typeface="Arial" panose="020B0604020202020204" pitchFamily="34" charset="0"/>
              <a:buChar char="•"/>
            </a:pPr>
            <a:r>
              <a:rPr lang="en-US" sz="2700" dirty="0">
                <a:solidFill>
                  <a:schemeClr val="bg1"/>
                </a:solidFill>
                <a:latin typeface="Nunito Sans Light" pitchFamily="2" charset="0"/>
              </a:rPr>
              <a:t>Older Years: Monthly or less</a:t>
            </a:r>
          </a:p>
        </p:txBody>
      </p:sp>
      <p:sp>
        <p:nvSpPr>
          <p:cNvPr id="2" name="TextBox 1">
            <a:extLst>
              <a:ext uri="{FF2B5EF4-FFF2-40B4-BE49-F238E27FC236}">
                <a16:creationId xmlns:a16="http://schemas.microsoft.com/office/drawing/2014/main" id="{39E96A65-6B58-87B7-9B0D-660E31794673}"/>
              </a:ext>
            </a:extLst>
          </p:cNvPr>
          <p:cNvSpPr txBox="1"/>
          <p:nvPr/>
        </p:nvSpPr>
        <p:spPr>
          <a:xfrm>
            <a:off x="2033016" y="1627153"/>
            <a:ext cx="5815584" cy="7032694"/>
          </a:xfrm>
          <a:prstGeom prst="rect">
            <a:avLst/>
          </a:prstGeom>
          <a:noFill/>
        </p:spPr>
        <p:txBody>
          <a:bodyPr wrap="square" rtlCol="0">
            <a:spAutoFit/>
          </a:bodyPr>
          <a:lstStyle/>
          <a:p>
            <a:pPr marL="514350" indent="-514350">
              <a:buAutoNum type="arabicPeriod"/>
            </a:pPr>
            <a:r>
              <a:rPr lang="en-US" sz="3600" dirty="0">
                <a:solidFill>
                  <a:schemeClr val="bg1">
                    <a:lumMod val="75000"/>
                  </a:schemeClr>
                </a:solidFill>
                <a:latin typeface="Aeries Sans Bold" panose="020B0604020202020204" charset="0"/>
              </a:rPr>
              <a:t>Check Database Integrity</a:t>
            </a:r>
          </a:p>
          <a:p>
            <a:pPr marL="514350" indent="-514350">
              <a:buAutoNum type="arabicPeriod"/>
            </a:pPr>
            <a:endParaRPr lang="en-US" sz="1600" dirty="0">
              <a:solidFill>
                <a:schemeClr val="bg1"/>
              </a:solidFill>
              <a:latin typeface="Aeries Sans Bold" panose="020B0604020202020204" charset="0"/>
            </a:endParaRPr>
          </a:p>
          <a:p>
            <a:pPr marL="514350" indent="-514350">
              <a:buAutoNum type="arabicPeriod"/>
            </a:pPr>
            <a:r>
              <a:rPr lang="en-US" sz="3600" dirty="0">
                <a:solidFill>
                  <a:schemeClr val="bg1"/>
                </a:solidFill>
                <a:latin typeface="Aeries Sans Bold" panose="020B0604020202020204" charset="0"/>
              </a:rPr>
              <a:t>Index Maintenance</a:t>
            </a:r>
          </a:p>
          <a:p>
            <a:pPr marL="1200150" lvl="1" indent="-514350">
              <a:buFont typeface="+mj-lt"/>
              <a:buAutoNum type="alphaLcPeriod"/>
            </a:pPr>
            <a:r>
              <a:rPr lang="en-US" sz="3600" dirty="0">
                <a:solidFill>
                  <a:schemeClr val="bg1">
                    <a:lumMod val="65000"/>
                  </a:schemeClr>
                </a:solidFill>
                <a:latin typeface="Aeries Sans Bold" panose="020B0604020202020204" charset="0"/>
              </a:rPr>
              <a:t>Rebuild Index</a:t>
            </a:r>
          </a:p>
          <a:p>
            <a:pPr marL="1200150" lvl="1" indent="-514350">
              <a:buFont typeface="+mj-lt"/>
              <a:buAutoNum type="alphaLcPeriod"/>
            </a:pPr>
            <a:r>
              <a:rPr lang="en-US" sz="3600" dirty="0">
                <a:solidFill>
                  <a:schemeClr val="bg1"/>
                </a:solidFill>
                <a:latin typeface="Aeries Sans Bold" panose="020B0604020202020204" charset="0"/>
              </a:rPr>
              <a:t>Reorganize Index</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Font typeface="+mj-lt"/>
              <a:buAutoNum type="arabicPeriod"/>
            </a:pPr>
            <a:r>
              <a:rPr lang="en-US" sz="3600" dirty="0">
                <a:solidFill>
                  <a:schemeClr val="bg1">
                    <a:lumMod val="65000"/>
                  </a:schemeClr>
                </a:solidFill>
                <a:latin typeface="Aeries Sans Bold" panose="020B0604020202020204" charset="0"/>
              </a:rPr>
              <a:t>Update Statistics</a:t>
            </a:r>
          </a:p>
          <a:p>
            <a:pPr marL="514350" indent="-514350">
              <a:buFont typeface="+mj-lt"/>
              <a:buAutoNum type="arabi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Maintenance Cleanup</a:t>
            </a:r>
          </a:p>
          <a:p>
            <a:pPr marL="1200150" lvl="1" indent="-514350">
              <a:buFont typeface="+mj-lt"/>
              <a:buAutoNum type="alphaLcPeriod"/>
            </a:pPr>
            <a:r>
              <a:rPr lang="en-US" sz="3600" dirty="0">
                <a:solidFill>
                  <a:schemeClr val="bg1">
                    <a:lumMod val="65000"/>
                  </a:schemeClr>
                </a:solidFill>
                <a:latin typeface="Aeries Sans Bold" panose="020B0604020202020204" charset="0"/>
              </a:rPr>
              <a:t>Backups By File Type</a:t>
            </a:r>
          </a:p>
          <a:p>
            <a:pPr marL="1200150" lvl="1" indent="-514350">
              <a:buFont typeface="+mj-lt"/>
              <a:buAutoNum type="alphaLcPeriod"/>
            </a:pPr>
            <a:r>
              <a:rPr lang="en-US" sz="3600" dirty="0">
                <a:solidFill>
                  <a:schemeClr val="bg1">
                    <a:lumMod val="65000"/>
                  </a:schemeClr>
                </a:solidFill>
                <a:latin typeface="Aeries Sans Bold" panose="020B0604020202020204" charset="0"/>
              </a:rPr>
              <a:t>History Cleanup</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Shrink Database</a:t>
            </a:r>
          </a:p>
          <a:p>
            <a:pPr marL="514350" indent="-514350">
              <a:buAutoNum type="arabicPeriod"/>
            </a:pPr>
            <a:endParaRPr lang="en-US" sz="2700" dirty="0">
              <a:latin typeface="Aeries Sans" charset="0"/>
            </a:endParaRPr>
          </a:p>
        </p:txBody>
      </p:sp>
      <p:sp>
        <p:nvSpPr>
          <p:cNvPr id="5" name="Freeform 20">
            <a:extLst>
              <a:ext uri="{FF2B5EF4-FFF2-40B4-BE49-F238E27FC236}">
                <a16:creationId xmlns:a16="http://schemas.microsoft.com/office/drawing/2014/main" id="{DBF4B779-8366-499F-E814-6035D908BF90}"/>
              </a:ext>
            </a:extLst>
          </p:cNvPr>
          <p:cNvSpPr/>
          <p:nvPr/>
        </p:nvSpPr>
        <p:spPr>
          <a:xfrm>
            <a:off x="15776484" y="8320934"/>
            <a:ext cx="1136832" cy="1133983"/>
          </a:xfrm>
          <a:custGeom>
            <a:avLst/>
            <a:gdLst/>
            <a:ahLst/>
            <a:cxnLst/>
            <a:rect l="l" t="t" r="r" b="b"/>
            <a:pathLst>
              <a:path w="1136832" h="1133983">
                <a:moveTo>
                  <a:pt x="0" y="0"/>
                </a:moveTo>
                <a:lnTo>
                  <a:pt x="1136833" y="0"/>
                </a:lnTo>
                <a:lnTo>
                  <a:pt x="1136833" y="1133983"/>
                </a:lnTo>
                <a:lnTo>
                  <a:pt x="0" y="113398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24629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DB8A9989-AB71-7331-9CDE-F0D473FBC40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14" name="TextBox 13">
            <a:extLst>
              <a:ext uri="{FF2B5EF4-FFF2-40B4-BE49-F238E27FC236}">
                <a16:creationId xmlns:a16="http://schemas.microsoft.com/office/drawing/2014/main" id="{D2972370-48B5-BFCB-F9F4-E3E4D4C9DBC5}"/>
              </a:ext>
            </a:extLst>
          </p:cNvPr>
          <p:cNvSpPr txBox="1"/>
          <p:nvPr/>
        </p:nvSpPr>
        <p:spPr>
          <a:xfrm>
            <a:off x="8687560" y="1485900"/>
            <a:ext cx="7657340" cy="7402026"/>
          </a:xfrm>
          <a:prstGeom prst="rect">
            <a:avLst/>
          </a:prstGeom>
          <a:noFill/>
        </p:spPr>
        <p:txBody>
          <a:bodyPr wrap="square" rtlCol="0">
            <a:spAutoFit/>
          </a:bodyPr>
          <a:lstStyle/>
          <a:p>
            <a:r>
              <a:rPr lang="en-US" sz="4200" dirty="0">
                <a:solidFill>
                  <a:schemeClr val="bg1"/>
                </a:solidFill>
                <a:latin typeface="Aeries Sans Bold" panose="020B0604020202020204" charset="0"/>
              </a:rPr>
              <a:t>Update Statistics</a:t>
            </a:r>
          </a:p>
          <a:p>
            <a:r>
              <a:rPr lang="en-US" sz="2700" i="1" dirty="0">
                <a:solidFill>
                  <a:schemeClr val="bg1"/>
                </a:solidFill>
                <a:latin typeface="Aeries Sans" charset="0"/>
              </a:rPr>
              <a:t>	</a:t>
            </a:r>
          </a:p>
          <a:p>
            <a:r>
              <a:rPr lang="en-US" sz="2700" dirty="0">
                <a:solidFill>
                  <a:schemeClr val="bg1"/>
                </a:solidFill>
                <a:latin typeface="Nunito Sans Light" pitchFamily="2" charset="0"/>
              </a:rPr>
              <a:t>Improves query performance. Process may consume considerable disk I/O. Arguably the task that has the most direct impact on overall Aeries performance.</a:t>
            </a:r>
          </a:p>
          <a:p>
            <a:endParaRPr lang="en-US" sz="2700" dirty="0">
              <a:solidFill>
                <a:schemeClr val="bg1"/>
              </a:solidFill>
              <a:latin typeface="Aeries Sans" charset="0"/>
            </a:endParaRPr>
          </a:p>
          <a:p>
            <a:endParaRPr lang="en-US" sz="2700" dirty="0">
              <a:solidFill>
                <a:schemeClr val="bg1"/>
              </a:solidFill>
              <a:latin typeface="Aeries Sans" charset="0"/>
            </a:endParaRPr>
          </a:p>
          <a:p>
            <a:r>
              <a:rPr lang="en-US" sz="2800" i="1" dirty="0">
                <a:solidFill>
                  <a:schemeClr val="tx2">
                    <a:lumMod val="60000"/>
                    <a:lumOff val="40000"/>
                  </a:schemeClr>
                </a:solidFill>
                <a:latin typeface="Nunito Sans Italics" panose="020B0604020202020204" charset="0"/>
                <a:hlinkClick r:id="rId3">
                  <a:extLst>
                    <a:ext uri="{A12FA001-AC4F-418D-AE19-62706E023703}">
                      <ahyp:hlinkClr xmlns:ahyp="http://schemas.microsoft.com/office/drawing/2018/hyperlinkcolor" val="tx"/>
                    </a:ext>
                  </a:extLst>
                </a:hlinkClick>
              </a:rPr>
              <a:t>Update Statistics</a:t>
            </a:r>
            <a:endParaRPr lang="en-US" sz="2800" i="1" dirty="0">
              <a:solidFill>
                <a:schemeClr val="tx2">
                  <a:lumMod val="60000"/>
                  <a:lumOff val="40000"/>
                </a:schemeClr>
              </a:solidFill>
              <a:latin typeface="Nunito Sans Italics" panose="020B0604020202020204" charset="0"/>
            </a:endParaRPr>
          </a:p>
          <a:p>
            <a:endParaRPr lang="en-US" sz="2700" dirty="0">
              <a:solidFill>
                <a:schemeClr val="bg1"/>
              </a:solidFill>
              <a:latin typeface="Aeries Sans" charset="0"/>
            </a:endParaRPr>
          </a:p>
          <a:p>
            <a:r>
              <a:rPr lang="en-US" sz="2700" dirty="0">
                <a:solidFill>
                  <a:schemeClr val="bg1"/>
                </a:solidFill>
                <a:latin typeface="Aeries Sans Bold" panose="020B0604020202020204" charset="0"/>
              </a:rPr>
              <a:t>Task Options:</a:t>
            </a:r>
          </a:p>
          <a:p>
            <a:pPr marL="1114425" lvl="1" indent="-428625">
              <a:buFont typeface="Arial" panose="020B0604020202020204" pitchFamily="34" charset="0"/>
              <a:buChar char="•"/>
            </a:pPr>
            <a:r>
              <a:rPr lang="en-US" sz="2700" dirty="0">
                <a:solidFill>
                  <a:schemeClr val="bg1"/>
                </a:solidFill>
                <a:latin typeface="Nunito Sans Light" pitchFamily="2" charset="0"/>
              </a:rPr>
              <a:t>All existing statistics</a:t>
            </a:r>
          </a:p>
          <a:p>
            <a:pPr marL="1114425" lvl="1" indent="-428625">
              <a:buFont typeface="Arial" panose="020B0604020202020204" pitchFamily="34" charset="0"/>
              <a:buChar char="•"/>
            </a:pPr>
            <a:r>
              <a:rPr lang="en-US" sz="2700" dirty="0">
                <a:solidFill>
                  <a:schemeClr val="bg1"/>
                </a:solidFill>
                <a:latin typeface="Nunito Sans Light" pitchFamily="2" charset="0"/>
              </a:rPr>
              <a:t>Full scan</a:t>
            </a:r>
          </a:p>
          <a:p>
            <a:r>
              <a:rPr lang="en-US" sz="2700" dirty="0">
                <a:solidFill>
                  <a:schemeClr val="bg1"/>
                </a:solidFill>
                <a:latin typeface="Aeries Sans Bold" panose="020B0604020202020204" charset="0"/>
              </a:rPr>
              <a:t>Frequency:</a:t>
            </a:r>
          </a:p>
          <a:p>
            <a:pPr marL="1114425" lvl="1" indent="-428625">
              <a:buFont typeface="Arial" panose="020B0604020202020204" pitchFamily="34" charset="0"/>
              <a:buChar char="•"/>
            </a:pPr>
            <a:r>
              <a:rPr lang="en-US" sz="2700" dirty="0">
                <a:solidFill>
                  <a:schemeClr val="bg1"/>
                </a:solidFill>
                <a:latin typeface="Nunito Sans Light" pitchFamily="2" charset="0"/>
              </a:rPr>
              <a:t>Current Year: Weekly</a:t>
            </a:r>
          </a:p>
          <a:p>
            <a:pPr marL="1114425" lvl="1" indent="-428625">
              <a:buFont typeface="Arial" panose="020B0604020202020204" pitchFamily="34" charset="0"/>
              <a:buChar char="•"/>
            </a:pPr>
            <a:r>
              <a:rPr lang="en-US" sz="2700" dirty="0">
                <a:solidFill>
                  <a:schemeClr val="bg1"/>
                </a:solidFill>
                <a:latin typeface="Nunito Sans Light" pitchFamily="2" charset="0"/>
              </a:rPr>
              <a:t>Prior Year: Every 2 weeks</a:t>
            </a:r>
          </a:p>
          <a:p>
            <a:pPr marL="1114425" lvl="1" indent="-428625">
              <a:buFont typeface="Arial" panose="020B0604020202020204" pitchFamily="34" charset="0"/>
              <a:buChar char="•"/>
            </a:pPr>
            <a:r>
              <a:rPr lang="en-US" sz="2700" dirty="0">
                <a:solidFill>
                  <a:schemeClr val="bg1"/>
                </a:solidFill>
                <a:latin typeface="Nunito Sans Light" pitchFamily="2" charset="0"/>
              </a:rPr>
              <a:t>Older Years: Monthly or less</a:t>
            </a:r>
          </a:p>
        </p:txBody>
      </p:sp>
      <p:sp>
        <p:nvSpPr>
          <p:cNvPr id="2" name="TextBox 1">
            <a:extLst>
              <a:ext uri="{FF2B5EF4-FFF2-40B4-BE49-F238E27FC236}">
                <a16:creationId xmlns:a16="http://schemas.microsoft.com/office/drawing/2014/main" id="{A0B219B1-C3FB-1A59-3198-743F5950785D}"/>
              </a:ext>
            </a:extLst>
          </p:cNvPr>
          <p:cNvSpPr txBox="1"/>
          <p:nvPr/>
        </p:nvSpPr>
        <p:spPr>
          <a:xfrm>
            <a:off x="2033016" y="1627153"/>
            <a:ext cx="5815584" cy="7032694"/>
          </a:xfrm>
          <a:prstGeom prst="rect">
            <a:avLst/>
          </a:prstGeom>
          <a:noFill/>
        </p:spPr>
        <p:txBody>
          <a:bodyPr wrap="square" rtlCol="0">
            <a:spAutoFit/>
          </a:bodyPr>
          <a:lstStyle/>
          <a:p>
            <a:pPr marL="514350" indent="-514350">
              <a:buAutoNum type="arabicPeriod"/>
            </a:pPr>
            <a:r>
              <a:rPr lang="en-US" sz="3600" dirty="0">
                <a:solidFill>
                  <a:schemeClr val="bg1">
                    <a:lumMod val="75000"/>
                  </a:schemeClr>
                </a:solidFill>
                <a:latin typeface="Aeries Sans Bold" panose="020B0604020202020204" charset="0"/>
              </a:rPr>
              <a:t>Check Database Integrity</a:t>
            </a:r>
          </a:p>
          <a:p>
            <a:pPr marL="514350" indent="-514350">
              <a:buAutoNum type="arabicPeriod"/>
            </a:pPr>
            <a:endParaRPr lang="en-US" sz="1600" dirty="0">
              <a:solidFill>
                <a:schemeClr val="bg1"/>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Index Maintenance</a:t>
            </a:r>
          </a:p>
          <a:p>
            <a:pPr marL="1200150" lvl="1" indent="-514350">
              <a:buFont typeface="+mj-lt"/>
              <a:buAutoNum type="alphaLcPeriod"/>
            </a:pPr>
            <a:r>
              <a:rPr lang="en-US" sz="3600" dirty="0">
                <a:solidFill>
                  <a:schemeClr val="bg1">
                    <a:lumMod val="65000"/>
                  </a:schemeClr>
                </a:solidFill>
                <a:latin typeface="Aeries Sans Bold" panose="020B0604020202020204" charset="0"/>
              </a:rPr>
              <a:t>Rebuild Index</a:t>
            </a:r>
          </a:p>
          <a:p>
            <a:pPr marL="1200150" lvl="1" indent="-514350">
              <a:buFont typeface="+mj-lt"/>
              <a:buAutoNum type="alphaLcPeriod"/>
            </a:pPr>
            <a:r>
              <a:rPr lang="en-US" sz="3600" dirty="0">
                <a:solidFill>
                  <a:schemeClr val="bg1">
                    <a:lumMod val="65000"/>
                  </a:schemeClr>
                </a:solidFill>
                <a:latin typeface="Aeries Sans Bold" panose="020B0604020202020204" charset="0"/>
              </a:rPr>
              <a:t>Reorganize Index</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Font typeface="+mj-lt"/>
              <a:buAutoNum type="arabicPeriod"/>
            </a:pPr>
            <a:r>
              <a:rPr lang="en-US" sz="3600" dirty="0">
                <a:solidFill>
                  <a:schemeClr val="bg1"/>
                </a:solidFill>
                <a:latin typeface="Aeries Sans Bold" panose="020B0604020202020204" charset="0"/>
              </a:rPr>
              <a:t>Update Statistics</a:t>
            </a:r>
          </a:p>
          <a:p>
            <a:pPr marL="514350" indent="-514350">
              <a:buFont typeface="+mj-lt"/>
              <a:buAutoNum type="arabi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Maintenance Cleanup</a:t>
            </a:r>
          </a:p>
          <a:p>
            <a:pPr marL="1200150" lvl="1" indent="-514350">
              <a:buFont typeface="+mj-lt"/>
              <a:buAutoNum type="alphaLcPeriod"/>
            </a:pPr>
            <a:r>
              <a:rPr lang="en-US" sz="3600" dirty="0">
                <a:solidFill>
                  <a:schemeClr val="bg1">
                    <a:lumMod val="65000"/>
                  </a:schemeClr>
                </a:solidFill>
                <a:latin typeface="Aeries Sans Bold" panose="020B0604020202020204" charset="0"/>
              </a:rPr>
              <a:t>Backups By File Type</a:t>
            </a:r>
          </a:p>
          <a:p>
            <a:pPr marL="1200150" lvl="1" indent="-514350">
              <a:buFont typeface="+mj-lt"/>
              <a:buAutoNum type="alphaLcPeriod"/>
            </a:pPr>
            <a:r>
              <a:rPr lang="en-US" sz="3600" dirty="0">
                <a:solidFill>
                  <a:schemeClr val="bg1">
                    <a:lumMod val="65000"/>
                  </a:schemeClr>
                </a:solidFill>
                <a:latin typeface="Aeries Sans Bold" panose="020B0604020202020204" charset="0"/>
              </a:rPr>
              <a:t>History Cleanup</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Shrink Database</a:t>
            </a:r>
          </a:p>
          <a:p>
            <a:pPr marL="514350" indent="-514350">
              <a:buAutoNum type="arabicPeriod"/>
            </a:pPr>
            <a:endParaRPr lang="en-US" sz="2700" dirty="0">
              <a:latin typeface="Aeries Sans" charset="0"/>
            </a:endParaRPr>
          </a:p>
        </p:txBody>
      </p:sp>
      <p:sp>
        <p:nvSpPr>
          <p:cNvPr id="5" name="Freeform 20">
            <a:extLst>
              <a:ext uri="{FF2B5EF4-FFF2-40B4-BE49-F238E27FC236}">
                <a16:creationId xmlns:a16="http://schemas.microsoft.com/office/drawing/2014/main" id="{598977D7-03E3-3954-945E-C4E2117C5028}"/>
              </a:ext>
            </a:extLst>
          </p:cNvPr>
          <p:cNvSpPr/>
          <p:nvPr/>
        </p:nvSpPr>
        <p:spPr>
          <a:xfrm>
            <a:off x="15776484" y="8320934"/>
            <a:ext cx="1136832" cy="1133983"/>
          </a:xfrm>
          <a:custGeom>
            <a:avLst/>
            <a:gdLst/>
            <a:ahLst/>
            <a:cxnLst/>
            <a:rect l="l" t="t" r="r" b="b"/>
            <a:pathLst>
              <a:path w="1136832" h="1133983">
                <a:moveTo>
                  <a:pt x="0" y="0"/>
                </a:moveTo>
                <a:lnTo>
                  <a:pt x="1136833" y="0"/>
                </a:lnTo>
                <a:lnTo>
                  <a:pt x="1136833" y="1133983"/>
                </a:lnTo>
                <a:lnTo>
                  <a:pt x="0" y="113398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26038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F4B610F0-A345-39C8-2208-759E940EBD3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14" name="TextBox 13">
            <a:extLst>
              <a:ext uri="{FF2B5EF4-FFF2-40B4-BE49-F238E27FC236}">
                <a16:creationId xmlns:a16="http://schemas.microsoft.com/office/drawing/2014/main" id="{7387F832-ABED-F56D-7A81-06C972E0E628}"/>
              </a:ext>
            </a:extLst>
          </p:cNvPr>
          <p:cNvSpPr txBox="1"/>
          <p:nvPr/>
        </p:nvSpPr>
        <p:spPr>
          <a:xfrm>
            <a:off x="8687560" y="1485900"/>
            <a:ext cx="7657340" cy="7402026"/>
          </a:xfrm>
          <a:prstGeom prst="rect">
            <a:avLst/>
          </a:prstGeom>
          <a:noFill/>
        </p:spPr>
        <p:txBody>
          <a:bodyPr wrap="square" rtlCol="0">
            <a:spAutoFit/>
          </a:bodyPr>
          <a:lstStyle/>
          <a:p>
            <a:r>
              <a:rPr lang="en-US" sz="4200" dirty="0">
                <a:solidFill>
                  <a:schemeClr val="bg1"/>
                </a:solidFill>
                <a:latin typeface="Aeries Sans Bold" panose="020B0604020202020204" charset="0"/>
              </a:rPr>
              <a:t>Backups By File Type</a:t>
            </a:r>
          </a:p>
          <a:p>
            <a:r>
              <a:rPr lang="en-US" sz="2700" i="1" dirty="0">
                <a:solidFill>
                  <a:schemeClr val="bg1"/>
                </a:solidFill>
                <a:latin typeface="Aeries Sans" charset="0"/>
              </a:rPr>
              <a:t>	</a:t>
            </a:r>
          </a:p>
          <a:p>
            <a:r>
              <a:rPr lang="en-US" sz="2700" dirty="0">
                <a:solidFill>
                  <a:schemeClr val="bg1"/>
                </a:solidFill>
                <a:latin typeface="Nunito Sans Light" pitchFamily="2" charset="0"/>
              </a:rPr>
              <a:t>Create a separate task for each backup file extension type (.bak, .diff, .</a:t>
            </a:r>
            <a:r>
              <a:rPr lang="en-US" sz="2700" dirty="0" err="1">
                <a:solidFill>
                  <a:schemeClr val="bg1"/>
                </a:solidFill>
                <a:latin typeface="Nunito Sans Light" pitchFamily="2" charset="0"/>
              </a:rPr>
              <a:t>trn</a:t>
            </a:r>
            <a:r>
              <a:rPr lang="en-US" sz="2700" dirty="0">
                <a:solidFill>
                  <a:schemeClr val="bg1"/>
                </a:solidFill>
                <a:latin typeface="Nunito Sans Light" pitchFamily="2" charset="0"/>
              </a:rPr>
              <a:t>). Deletes backup files older than the specified time frame.</a:t>
            </a:r>
            <a:endParaRPr lang="en-US" sz="2700" dirty="0">
              <a:solidFill>
                <a:schemeClr val="bg1"/>
              </a:solidFill>
              <a:latin typeface="Aeries Sans" charset="0"/>
            </a:endParaRPr>
          </a:p>
          <a:p>
            <a:endParaRPr lang="en-US" sz="2700" dirty="0">
              <a:solidFill>
                <a:schemeClr val="bg1"/>
              </a:solidFill>
              <a:latin typeface="Aeries Sans" charset="0"/>
            </a:endParaRPr>
          </a:p>
          <a:p>
            <a:r>
              <a:rPr lang="en-US" sz="2800" i="1" dirty="0">
                <a:solidFill>
                  <a:schemeClr val="tx2">
                    <a:lumMod val="60000"/>
                    <a:lumOff val="40000"/>
                  </a:schemeClr>
                </a:solidFill>
                <a:latin typeface="Nunito Sans Italics" panose="020B0604020202020204" charset="0"/>
                <a:hlinkClick r:id="rId3">
                  <a:extLst>
                    <a:ext uri="{A12FA001-AC4F-418D-AE19-62706E023703}">
                      <ahyp:hlinkClr xmlns:ahyp="http://schemas.microsoft.com/office/drawing/2018/hyperlinkcolor" val="tx"/>
                    </a:ext>
                  </a:extLst>
                </a:hlinkClick>
              </a:rPr>
              <a:t>Maintenance Cleanup</a:t>
            </a:r>
            <a:endParaRPr lang="en-US" sz="2800" i="1" dirty="0">
              <a:solidFill>
                <a:schemeClr val="tx2">
                  <a:lumMod val="60000"/>
                  <a:lumOff val="40000"/>
                </a:schemeClr>
              </a:solidFill>
              <a:latin typeface="Nunito Sans Italics" panose="020B0604020202020204" charset="0"/>
            </a:endParaRPr>
          </a:p>
          <a:p>
            <a:endParaRPr lang="en-US" sz="2700" dirty="0">
              <a:solidFill>
                <a:schemeClr val="bg1"/>
              </a:solidFill>
              <a:latin typeface="Aeries Sans" charset="0"/>
            </a:endParaRPr>
          </a:p>
          <a:p>
            <a:r>
              <a:rPr lang="en-US" sz="2700" dirty="0">
                <a:solidFill>
                  <a:schemeClr val="bg1"/>
                </a:solidFill>
                <a:latin typeface="Aeries Sans Bold" panose="020B0604020202020204" charset="0"/>
              </a:rPr>
              <a:t>Task Options:</a:t>
            </a:r>
          </a:p>
          <a:p>
            <a:pPr marL="1114425" lvl="1" indent="-428625">
              <a:buFont typeface="Arial" panose="020B0604020202020204" pitchFamily="34" charset="0"/>
              <a:buChar char="•"/>
            </a:pPr>
            <a:r>
              <a:rPr lang="en-US" sz="2700" dirty="0">
                <a:solidFill>
                  <a:schemeClr val="bg1"/>
                </a:solidFill>
                <a:latin typeface="Nunito Sans Light" pitchFamily="2" charset="0"/>
              </a:rPr>
              <a:t>File type: Backup files</a:t>
            </a:r>
          </a:p>
          <a:p>
            <a:pPr marL="1114425" lvl="1" indent="-428625">
              <a:buFont typeface="Arial" panose="020B0604020202020204" pitchFamily="34" charset="0"/>
              <a:buChar char="•"/>
            </a:pPr>
            <a:r>
              <a:rPr lang="en-US" sz="2700" dirty="0">
                <a:solidFill>
                  <a:schemeClr val="bg1"/>
                </a:solidFill>
                <a:latin typeface="Nunito Sans Light" pitchFamily="2" charset="0"/>
              </a:rPr>
              <a:t>Specify backup directory and file extension</a:t>
            </a:r>
          </a:p>
          <a:p>
            <a:pPr marL="1114425" lvl="1" indent="-428625">
              <a:buFont typeface="Arial" panose="020B0604020202020204" pitchFamily="34" charset="0"/>
              <a:buChar char="•"/>
            </a:pPr>
            <a:r>
              <a:rPr lang="en-US" sz="2700" dirty="0">
                <a:solidFill>
                  <a:schemeClr val="bg1"/>
                </a:solidFill>
                <a:latin typeface="Nunito Sans Light" pitchFamily="2" charset="0"/>
              </a:rPr>
              <a:t>Will have a distinct task for each type</a:t>
            </a:r>
          </a:p>
          <a:p>
            <a:pPr marL="1114425" lvl="1" indent="-428625">
              <a:buFont typeface="Arial" panose="020B0604020202020204" pitchFamily="34" charset="0"/>
              <a:buChar char="•"/>
            </a:pPr>
            <a:r>
              <a:rPr lang="en-US" sz="2700" dirty="0">
                <a:solidFill>
                  <a:schemeClr val="bg1"/>
                </a:solidFill>
                <a:latin typeface="Nunito Sans Light" pitchFamily="2" charset="0"/>
              </a:rPr>
              <a:t>Include first-level subfolders</a:t>
            </a:r>
          </a:p>
          <a:p>
            <a:r>
              <a:rPr lang="en-US" sz="2700" dirty="0">
                <a:solidFill>
                  <a:schemeClr val="bg1"/>
                </a:solidFill>
                <a:latin typeface="Aeries Sans Bold" panose="020B0604020202020204" charset="0"/>
              </a:rPr>
              <a:t>Frequency:</a:t>
            </a:r>
          </a:p>
          <a:p>
            <a:pPr marL="1114425" lvl="1" indent="-428625">
              <a:buFont typeface="Arial" panose="020B0604020202020204" pitchFamily="34" charset="0"/>
              <a:buChar char="•"/>
            </a:pPr>
            <a:r>
              <a:rPr lang="en-US" sz="2700" dirty="0">
                <a:solidFill>
                  <a:schemeClr val="bg1"/>
                </a:solidFill>
                <a:latin typeface="Nunito Sans Light" pitchFamily="2" charset="0"/>
              </a:rPr>
              <a:t>Should be in line with backup cadence and meet RPO/RTO needs</a:t>
            </a:r>
          </a:p>
        </p:txBody>
      </p:sp>
      <p:sp>
        <p:nvSpPr>
          <p:cNvPr id="2" name="TextBox 1">
            <a:extLst>
              <a:ext uri="{FF2B5EF4-FFF2-40B4-BE49-F238E27FC236}">
                <a16:creationId xmlns:a16="http://schemas.microsoft.com/office/drawing/2014/main" id="{1DF62C97-1B01-D05E-64DE-FCA692C41BC7}"/>
              </a:ext>
            </a:extLst>
          </p:cNvPr>
          <p:cNvSpPr txBox="1"/>
          <p:nvPr/>
        </p:nvSpPr>
        <p:spPr>
          <a:xfrm>
            <a:off x="2033016" y="1627153"/>
            <a:ext cx="5815584" cy="7032694"/>
          </a:xfrm>
          <a:prstGeom prst="rect">
            <a:avLst/>
          </a:prstGeom>
          <a:noFill/>
        </p:spPr>
        <p:txBody>
          <a:bodyPr wrap="square" rtlCol="0">
            <a:spAutoFit/>
          </a:bodyPr>
          <a:lstStyle/>
          <a:p>
            <a:pPr marL="514350" indent="-514350">
              <a:buAutoNum type="arabicPeriod"/>
            </a:pPr>
            <a:r>
              <a:rPr lang="en-US" sz="3600" dirty="0">
                <a:solidFill>
                  <a:schemeClr val="bg1">
                    <a:lumMod val="75000"/>
                  </a:schemeClr>
                </a:solidFill>
                <a:latin typeface="Aeries Sans Bold" panose="020B0604020202020204" charset="0"/>
              </a:rPr>
              <a:t>Check Database Integrity</a:t>
            </a:r>
          </a:p>
          <a:p>
            <a:pPr marL="514350" indent="-514350">
              <a:buAutoNum type="arabicPeriod"/>
            </a:pPr>
            <a:endParaRPr lang="en-US" sz="1600" dirty="0">
              <a:solidFill>
                <a:schemeClr val="bg1"/>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Index Maintenance</a:t>
            </a:r>
          </a:p>
          <a:p>
            <a:pPr marL="1200150" lvl="1" indent="-514350">
              <a:buFont typeface="+mj-lt"/>
              <a:buAutoNum type="alphaLcPeriod"/>
            </a:pPr>
            <a:r>
              <a:rPr lang="en-US" sz="3600" dirty="0">
                <a:solidFill>
                  <a:schemeClr val="bg1">
                    <a:lumMod val="65000"/>
                  </a:schemeClr>
                </a:solidFill>
                <a:latin typeface="Aeries Sans Bold" panose="020B0604020202020204" charset="0"/>
              </a:rPr>
              <a:t>Rebuild Index</a:t>
            </a:r>
          </a:p>
          <a:p>
            <a:pPr marL="1200150" lvl="1" indent="-514350">
              <a:buFont typeface="+mj-lt"/>
              <a:buAutoNum type="alphaLcPeriod"/>
            </a:pPr>
            <a:r>
              <a:rPr lang="en-US" sz="3600" dirty="0">
                <a:solidFill>
                  <a:schemeClr val="bg1">
                    <a:lumMod val="65000"/>
                  </a:schemeClr>
                </a:solidFill>
                <a:latin typeface="Aeries Sans Bold" panose="020B0604020202020204" charset="0"/>
              </a:rPr>
              <a:t>Reorganize Index</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Font typeface="+mj-lt"/>
              <a:buAutoNum type="arabicPeriod"/>
            </a:pPr>
            <a:r>
              <a:rPr lang="en-US" sz="3600" dirty="0">
                <a:solidFill>
                  <a:schemeClr val="bg1">
                    <a:lumMod val="65000"/>
                  </a:schemeClr>
                </a:solidFill>
                <a:latin typeface="Aeries Sans Bold" panose="020B0604020202020204" charset="0"/>
              </a:rPr>
              <a:t>Update Statistics</a:t>
            </a:r>
          </a:p>
          <a:p>
            <a:pPr marL="514350" indent="-514350">
              <a:buFont typeface="+mj-lt"/>
              <a:buAutoNum type="arabi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solidFill>
                <a:latin typeface="Aeries Sans Bold" panose="020B0604020202020204" charset="0"/>
              </a:rPr>
              <a:t>Maintenance Cleanup</a:t>
            </a:r>
          </a:p>
          <a:p>
            <a:pPr marL="1200150" lvl="1" indent="-514350">
              <a:buFont typeface="+mj-lt"/>
              <a:buAutoNum type="alphaLcPeriod"/>
            </a:pPr>
            <a:r>
              <a:rPr lang="en-US" sz="3600" dirty="0">
                <a:solidFill>
                  <a:schemeClr val="bg1"/>
                </a:solidFill>
                <a:latin typeface="Aeries Sans Bold" panose="020B0604020202020204" charset="0"/>
              </a:rPr>
              <a:t>Backups By File Type</a:t>
            </a:r>
          </a:p>
          <a:p>
            <a:pPr marL="1200150" lvl="1" indent="-514350">
              <a:buFont typeface="+mj-lt"/>
              <a:buAutoNum type="alphaLcPeriod"/>
            </a:pPr>
            <a:r>
              <a:rPr lang="en-US" sz="3600" dirty="0">
                <a:solidFill>
                  <a:schemeClr val="bg1">
                    <a:lumMod val="65000"/>
                  </a:schemeClr>
                </a:solidFill>
                <a:latin typeface="Aeries Sans Bold" panose="020B0604020202020204" charset="0"/>
              </a:rPr>
              <a:t>History Cleanup</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Shrink Database</a:t>
            </a:r>
          </a:p>
          <a:p>
            <a:pPr marL="514350" indent="-514350">
              <a:buAutoNum type="arabicPeriod"/>
            </a:pPr>
            <a:endParaRPr lang="en-US" sz="2700" dirty="0">
              <a:latin typeface="Aeries Sans" charset="0"/>
            </a:endParaRPr>
          </a:p>
        </p:txBody>
      </p:sp>
      <p:sp>
        <p:nvSpPr>
          <p:cNvPr id="5" name="Freeform 20">
            <a:extLst>
              <a:ext uri="{FF2B5EF4-FFF2-40B4-BE49-F238E27FC236}">
                <a16:creationId xmlns:a16="http://schemas.microsoft.com/office/drawing/2014/main" id="{22EC9FF4-85A8-0583-716B-FB53329C0807}"/>
              </a:ext>
            </a:extLst>
          </p:cNvPr>
          <p:cNvSpPr/>
          <p:nvPr/>
        </p:nvSpPr>
        <p:spPr>
          <a:xfrm>
            <a:off x="15776484" y="8320934"/>
            <a:ext cx="1136832" cy="1133983"/>
          </a:xfrm>
          <a:custGeom>
            <a:avLst/>
            <a:gdLst/>
            <a:ahLst/>
            <a:cxnLst/>
            <a:rect l="l" t="t" r="r" b="b"/>
            <a:pathLst>
              <a:path w="1136832" h="1133983">
                <a:moveTo>
                  <a:pt x="0" y="0"/>
                </a:moveTo>
                <a:lnTo>
                  <a:pt x="1136833" y="0"/>
                </a:lnTo>
                <a:lnTo>
                  <a:pt x="1136833" y="1133983"/>
                </a:lnTo>
                <a:lnTo>
                  <a:pt x="0" y="113398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55542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8E5DB0A8-948A-61B6-B460-F1F501E9342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14" name="TextBox 13">
            <a:extLst>
              <a:ext uri="{FF2B5EF4-FFF2-40B4-BE49-F238E27FC236}">
                <a16:creationId xmlns:a16="http://schemas.microsoft.com/office/drawing/2014/main" id="{C1F880EE-9A8F-EAB0-3A94-595D1E23049B}"/>
              </a:ext>
            </a:extLst>
          </p:cNvPr>
          <p:cNvSpPr txBox="1"/>
          <p:nvPr/>
        </p:nvSpPr>
        <p:spPr>
          <a:xfrm>
            <a:off x="8687560" y="1485900"/>
            <a:ext cx="7657340" cy="6986528"/>
          </a:xfrm>
          <a:prstGeom prst="rect">
            <a:avLst/>
          </a:prstGeom>
          <a:noFill/>
        </p:spPr>
        <p:txBody>
          <a:bodyPr wrap="square" rtlCol="0">
            <a:spAutoFit/>
          </a:bodyPr>
          <a:lstStyle/>
          <a:p>
            <a:r>
              <a:rPr lang="en-US" sz="4200" dirty="0">
                <a:solidFill>
                  <a:schemeClr val="bg1"/>
                </a:solidFill>
                <a:latin typeface="Aeries Sans Bold" panose="020B0604020202020204" charset="0"/>
              </a:rPr>
              <a:t>History Cleanup</a:t>
            </a:r>
          </a:p>
          <a:p>
            <a:r>
              <a:rPr lang="en-US" sz="2700" i="1" dirty="0">
                <a:solidFill>
                  <a:schemeClr val="bg1"/>
                </a:solidFill>
                <a:latin typeface="Aeries Sans" charset="0"/>
              </a:rPr>
              <a:t>	</a:t>
            </a:r>
          </a:p>
          <a:p>
            <a:r>
              <a:rPr lang="en-US" sz="2700" dirty="0">
                <a:solidFill>
                  <a:schemeClr val="bg1"/>
                </a:solidFill>
                <a:latin typeface="Nunito Sans Light" pitchFamily="2" charset="0"/>
              </a:rPr>
              <a:t>Removes backup and restore history, SQL Server Agent job history, and Maintenance plan history from the </a:t>
            </a:r>
            <a:r>
              <a:rPr lang="en-US" sz="2700" dirty="0" err="1">
                <a:solidFill>
                  <a:schemeClr val="bg1"/>
                </a:solidFill>
                <a:latin typeface="Nunito Sans Light" pitchFamily="2" charset="0"/>
              </a:rPr>
              <a:t>msdb</a:t>
            </a:r>
            <a:r>
              <a:rPr lang="en-US" sz="2700" dirty="0">
                <a:solidFill>
                  <a:schemeClr val="bg1"/>
                </a:solidFill>
                <a:latin typeface="Nunito Sans Light" pitchFamily="2" charset="0"/>
              </a:rPr>
              <a:t> system database.</a:t>
            </a:r>
            <a:endParaRPr lang="en-US" sz="2700" dirty="0">
              <a:solidFill>
                <a:schemeClr val="bg1"/>
              </a:solidFill>
              <a:latin typeface="Aeries Sans" charset="0"/>
            </a:endParaRPr>
          </a:p>
          <a:p>
            <a:endParaRPr lang="en-US" sz="2700" dirty="0">
              <a:solidFill>
                <a:schemeClr val="bg1"/>
              </a:solidFill>
              <a:latin typeface="Aeries Sans" charset="0"/>
            </a:endParaRPr>
          </a:p>
          <a:p>
            <a:endParaRPr lang="en-US" sz="2700" dirty="0">
              <a:solidFill>
                <a:schemeClr val="bg1"/>
              </a:solidFill>
              <a:latin typeface="Aeries Sans" charset="0"/>
            </a:endParaRPr>
          </a:p>
          <a:p>
            <a:r>
              <a:rPr lang="en-US" sz="2800" i="1" dirty="0">
                <a:solidFill>
                  <a:schemeClr val="tx2">
                    <a:lumMod val="60000"/>
                    <a:lumOff val="40000"/>
                  </a:schemeClr>
                </a:solidFill>
                <a:latin typeface="Nunito Sans Italics" panose="020B0604020202020204" charset="0"/>
                <a:hlinkClick r:id="rId3">
                  <a:extLst>
                    <a:ext uri="{A12FA001-AC4F-418D-AE19-62706E023703}">
                      <ahyp:hlinkClr xmlns:ahyp="http://schemas.microsoft.com/office/drawing/2018/hyperlinkcolor" val="tx"/>
                    </a:ext>
                  </a:extLst>
                </a:hlinkClick>
              </a:rPr>
              <a:t>History Cleanup</a:t>
            </a:r>
            <a:endParaRPr lang="en-US" sz="2800" i="1" dirty="0">
              <a:solidFill>
                <a:schemeClr val="tx2">
                  <a:lumMod val="60000"/>
                  <a:lumOff val="40000"/>
                </a:schemeClr>
              </a:solidFill>
              <a:latin typeface="Nunito Sans Italics" panose="020B0604020202020204" charset="0"/>
            </a:endParaRPr>
          </a:p>
          <a:p>
            <a:endParaRPr lang="en-US" sz="2700" dirty="0">
              <a:solidFill>
                <a:schemeClr val="bg1"/>
              </a:solidFill>
              <a:latin typeface="Aeries Sans" charset="0"/>
            </a:endParaRPr>
          </a:p>
          <a:p>
            <a:r>
              <a:rPr lang="en-US" sz="2700" dirty="0">
                <a:solidFill>
                  <a:schemeClr val="bg1"/>
                </a:solidFill>
                <a:latin typeface="Aeries Sans Bold" panose="020B0604020202020204" charset="0"/>
              </a:rPr>
              <a:t>Task Options:</a:t>
            </a:r>
          </a:p>
          <a:p>
            <a:pPr marL="1114425" lvl="1" indent="-428625">
              <a:buFont typeface="Arial" panose="020B0604020202020204" pitchFamily="34" charset="0"/>
              <a:buChar char="•"/>
            </a:pPr>
            <a:r>
              <a:rPr lang="en-US" sz="2700" dirty="0">
                <a:solidFill>
                  <a:schemeClr val="bg1"/>
                </a:solidFill>
                <a:latin typeface="Nunito Sans Light" pitchFamily="2" charset="0"/>
              </a:rPr>
              <a:t>Select the type of history you want to remove</a:t>
            </a:r>
          </a:p>
          <a:p>
            <a:pPr marL="1114425" lvl="1" indent="-428625">
              <a:buFont typeface="Arial" panose="020B0604020202020204" pitchFamily="34" charset="0"/>
              <a:buChar char="•"/>
            </a:pPr>
            <a:endParaRPr lang="en-US" sz="2700" dirty="0">
              <a:solidFill>
                <a:schemeClr val="bg1"/>
              </a:solidFill>
              <a:latin typeface="Aeries Sans" charset="0"/>
            </a:endParaRPr>
          </a:p>
          <a:p>
            <a:r>
              <a:rPr lang="en-US" sz="2700" dirty="0">
                <a:solidFill>
                  <a:schemeClr val="bg1"/>
                </a:solidFill>
                <a:latin typeface="Aeries Sans Bold" panose="020B0604020202020204" charset="0"/>
              </a:rPr>
              <a:t>Frequency:</a:t>
            </a:r>
          </a:p>
          <a:p>
            <a:pPr marL="1114425" lvl="1" indent="-428625">
              <a:buFont typeface="Arial" panose="020B0604020202020204" pitchFamily="34" charset="0"/>
              <a:buChar char="•"/>
            </a:pPr>
            <a:r>
              <a:rPr lang="en-US" sz="2700" dirty="0">
                <a:solidFill>
                  <a:schemeClr val="bg1"/>
                </a:solidFill>
                <a:latin typeface="Nunito Sans Light" pitchFamily="2" charset="0"/>
              </a:rPr>
              <a:t>Variable. Backup and restore history should not be removed regularly.</a:t>
            </a:r>
          </a:p>
        </p:txBody>
      </p:sp>
      <p:sp>
        <p:nvSpPr>
          <p:cNvPr id="2" name="TextBox 1">
            <a:extLst>
              <a:ext uri="{FF2B5EF4-FFF2-40B4-BE49-F238E27FC236}">
                <a16:creationId xmlns:a16="http://schemas.microsoft.com/office/drawing/2014/main" id="{249CD427-769A-37C1-7802-709EDD325533}"/>
              </a:ext>
            </a:extLst>
          </p:cNvPr>
          <p:cNvSpPr txBox="1"/>
          <p:nvPr/>
        </p:nvSpPr>
        <p:spPr>
          <a:xfrm>
            <a:off x="2033016" y="1627153"/>
            <a:ext cx="5815584" cy="7032694"/>
          </a:xfrm>
          <a:prstGeom prst="rect">
            <a:avLst/>
          </a:prstGeom>
          <a:noFill/>
        </p:spPr>
        <p:txBody>
          <a:bodyPr wrap="square" rtlCol="0">
            <a:spAutoFit/>
          </a:bodyPr>
          <a:lstStyle/>
          <a:p>
            <a:pPr marL="514350" indent="-514350">
              <a:buAutoNum type="arabicPeriod"/>
            </a:pPr>
            <a:r>
              <a:rPr lang="en-US" sz="3600" dirty="0">
                <a:solidFill>
                  <a:schemeClr val="bg1">
                    <a:lumMod val="75000"/>
                  </a:schemeClr>
                </a:solidFill>
                <a:latin typeface="Aeries Sans Bold" panose="020B0604020202020204" charset="0"/>
              </a:rPr>
              <a:t>Check Database Integrity</a:t>
            </a:r>
          </a:p>
          <a:p>
            <a:pPr marL="514350" indent="-514350">
              <a:buAutoNum type="arabicPeriod"/>
            </a:pPr>
            <a:endParaRPr lang="en-US" sz="1600" dirty="0">
              <a:solidFill>
                <a:schemeClr val="bg1"/>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Index Maintenance</a:t>
            </a:r>
          </a:p>
          <a:p>
            <a:pPr marL="1200150" lvl="1" indent="-514350">
              <a:buFont typeface="+mj-lt"/>
              <a:buAutoNum type="alphaLcPeriod"/>
            </a:pPr>
            <a:r>
              <a:rPr lang="en-US" sz="3600" dirty="0">
                <a:solidFill>
                  <a:schemeClr val="bg1">
                    <a:lumMod val="65000"/>
                  </a:schemeClr>
                </a:solidFill>
                <a:latin typeface="Aeries Sans Bold" panose="020B0604020202020204" charset="0"/>
              </a:rPr>
              <a:t>Rebuild Index</a:t>
            </a:r>
          </a:p>
          <a:p>
            <a:pPr marL="1200150" lvl="1" indent="-514350">
              <a:buFont typeface="+mj-lt"/>
              <a:buAutoNum type="alphaLcPeriod"/>
            </a:pPr>
            <a:r>
              <a:rPr lang="en-US" sz="3600" dirty="0">
                <a:solidFill>
                  <a:schemeClr val="bg1">
                    <a:lumMod val="65000"/>
                  </a:schemeClr>
                </a:solidFill>
                <a:latin typeface="Aeries Sans Bold" panose="020B0604020202020204" charset="0"/>
              </a:rPr>
              <a:t>Reorganize Index</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Font typeface="+mj-lt"/>
              <a:buAutoNum type="arabicPeriod"/>
            </a:pPr>
            <a:r>
              <a:rPr lang="en-US" sz="3600" dirty="0">
                <a:solidFill>
                  <a:schemeClr val="bg1">
                    <a:lumMod val="65000"/>
                  </a:schemeClr>
                </a:solidFill>
                <a:latin typeface="Aeries Sans Bold" panose="020B0604020202020204" charset="0"/>
              </a:rPr>
              <a:t>Update Statistics</a:t>
            </a:r>
          </a:p>
          <a:p>
            <a:pPr marL="514350" indent="-514350">
              <a:buFont typeface="+mj-lt"/>
              <a:buAutoNum type="arabi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solidFill>
                <a:latin typeface="Aeries Sans Bold" panose="020B0604020202020204" charset="0"/>
              </a:rPr>
              <a:t>Maintenance Cleanup</a:t>
            </a:r>
          </a:p>
          <a:p>
            <a:pPr marL="1200150" lvl="1" indent="-514350">
              <a:buFont typeface="+mj-lt"/>
              <a:buAutoNum type="alphaLcPeriod"/>
            </a:pPr>
            <a:r>
              <a:rPr lang="en-US" sz="3600" dirty="0">
                <a:solidFill>
                  <a:schemeClr val="bg1">
                    <a:lumMod val="65000"/>
                  </a:schemeClr>
                </a:solidFill>
                <a:latin typeface="Aeries Sans Bold" panose="020B0604020202020204" charset="0"/>
              </a:rPr>
              <a:t>Backups By File Type</a:t>
            </a:r>
          </a:p>
          <a:p>
            <a:pPr marL="1200150" lvl="1" indent="-514350">
              <a:buFont typeface="+mj-lt"/>
              <a:buAutoNum type="alphaLcPeriod"/>
            </a:pPr>
            <a:r>
              <a:rPr lang="en-US" sz="3600" dirty="0">
                <a:solidFill>
                  <a:schemeClr val="bg1"/>
                </a:solidFill>
                <a:latin typeface="Aeries Sans Bold" panose="020B0604020202020204" charset="0"/>
              </a:rPr>
              <a:t>History Cleanup</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Shrink Database</a:t>
            </a:r>
          </a:p>
          <a:p>
            <a:pPr marL="514350" indent="-514350">
              <a:buAutoNum type="arabicPeriod"/>
            </a:pPr>
            <a:endParaRPr lang="en-US" sz="2700" dirty="0">
              <a:latin typeface="Aeries Sans" charset="0"/>
            </a:endParaRPr>
          </a:p>
        </p:txBody>
      </p:sp>
      <p:sp>
        <p:nvSpPr>
          <p:cNvPr id="5" name="Freeform 20">
            <a:extLst>
              <a:ext uri="{FF2B5EF4-FFF2-40B4-BE49-F238E27FC236}">
                <a16:creationId xmlns:a16="http://schemas.microsoft.com/office/drawing/2014/main" id="{96380B7E-75EC-1812-4EAF-06351B2639E9}"/>
              </a:ext>
            </a:extLst>
          </p:cNvPr>
          <p:cNvSpPr/>
          <p:nvPr/>
        </p:nvSpPr>
        <p:spPr>
          <a:xfrm>
            <a:off x="15776484" y="8320934"/>
            <a:ext cx="1136832" cy="1133983"/>
          </a:xfrm>
          <a:custGeom>
            <a:avLst/>
            <a:gdLst/>
            <a:ahLst/>
            <a:cxnLst/>
            <a:rect l="l" t="t" r="r" b="b"/>
            <a:pathLst>
              <a:path w="1136832" h="1133983">
                <a:moveTo>
                  <a:pt x="0" y="0"/>
                </a:moveTo>
                <a:lnTo>
                  <a:pt x="1136833" y="0"/>
                </a:lnTo>
                <a:lnTo>
                  <a:pt x="1136833" y="1133983"/>
                </a:lnTo>
                <a:lnTo>
                  <a:pt x="0" y="113398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15810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
            <a:extLst>
              <a:ext uri="{FF2B5EF4-FFF2-40B4-BE49-F238E27FC236}">
                <a16:creationId xmlns:a16="http://schemas.microsoft.com/office/drawing/2014/main" id="{539CF8AD-CE0E-61BF-AD69-5D7831F5C1E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14" name="TextBox 13">
            <a:extLst>
              <a:ext uri="{FF2B5EF4-FFF2-40B4-BE49-F238E27FC236}">
                <a16:creationId xmlns:a16="http://schemas.microsoft.com/office/drawing/2014/main" id="{B8566441-CE7A-9FEB-3F5C-50A487909BFC}"/>
              </a:ext>
            </a:extLst>
          </p:cNvPr>
          <p:cNvSpPr txBox="1"/>
          <p:nvPr/>
        </p:nvSpPr>
        <p:spPr>
          <a:xfrm>
            <a:off x="8687560" y="1485900"/>
            <a:ext cx="7657340" cy="7402026"/>
          </a:xfrm>
          <a:prstGeom prst="rect">
            <a:avLst/>
          </a:prstGeom>
          <a:noFill/>
        </p:spPr>
        <p:txBody>
          <a:bodyPr wrap="square" rtlCol="0">
            <a:spAutoFit/>
          </a:bodyPr>
          <a:lstStyle/>
          <a:p>
            <a:r>
              <a:rPr lang="en-US" sz="4200" dirty="0">
                <a:solidFill>
                  <a:schemeClr val="bg1"/>
                </a:solidFill>
                <a:latin typeface="Aeries Sans Bold" panose="020B0604020202020204" charset="0"/>
              </a:rPr>
              <a:t>Shrink Database</a:t>
            </a:r>
          </a:p>
          <a:p>
            <a:r>
              <a:rPr lang="en-US" sz="2700" i="1" dirty="0">
                <a:solidFill>
                  <a:schemeClr val="bg1"/>
                </a:solidFill>
                <a:latin typeface="Aeries Sans" charset="0"/>
              </a:rPr>
              <a:t>	</a:t>
            </a:r>
          </a:p>
          <a:p>
            <a:r>
              <a:rPr lang="en-US" sz="2700" dirty="0">
                <a:solidFill>
                  <a:schemeClr val="bg1"/>
                </a:solidFill>
                <a:latin typeface="Nunito Sans Light" pitchFamily="2" charset="0"/>
              </a:rPr>
              <a:t>As a rule, do not run the “Shrink Database” task. An exception is when large amounts of data have been intentionally deleted, and disk space can be safely returned to the OS. This </a:t>
            </a:r>
            <a:r>
              <a:rPr lang="en-US" sz="2700" b="1" dirty="0">
                <a:solidFill>
                  <a:schemeClr val="bg1"/>
                </a:solidFill>
                <a:latin typeface="Nunito Sans Light" pitchFamily="2" charset="0"/>
              </a:rPr>
              <a:t>WILL</a:t>
            </a:r>
            <a:r>
              <a:rPr lang="en-US" sz="2700" dirty="0">
                <a:solidFill>
                  <a:schemeClr val="bg1"/>
                </a:solidFill>
                <a:latin typeface="Nunito Sans Light" pitchFamily="2" charset="0"/>
              </a:rPr>
              <a:t> cause fragmentation. Run an index repair once the shrink operation has been completed. </a:t>
            </a:r>
            <a:endParaRPr lang="en-US" sz="2700" dirty="0">
              <a:solidFill>
                <a:schemeClr val="bg1"/>
              </a:solidFill>
              <a:latin typeface="Aeries Sans" charset="0"/>
            </a:endParaRPr>
          </a:p>
          <a:p>
            <a:endParaRPr lang="en-US" sz="2700" dirty="0">
              <a:solidFill>
                <a:schemeClr val="bg1"/>
              </a:solidFill>
              <a:latin typeface="Aeries Sans" charset="0"/>
            </a:endParaRPr>
          </a:p>
          <a:p>
            <a:endParaRPr lang="en-US" sz="2700" dirty="0">
              <a:solidFill>
                <a:schemeClr val="bg1"/>
              </a:solidFill>
              <a:latin typeface="Aeries Sans" charset="0"/>
            </a:endParaRPr>
          </a:p>
          <a:p>
            <a:r>
              <a:rPr lang="en-US" sz="2800" i="1" dirty="0">
                <a:solidFill>
                  <a:schemeClr val="tx2">
                    <a:lumMod val="60000"/>
                    <a:lumOff val="40000"/>
                  </a:schemeClr>
                </a:solidFill>
                <a:latin typeface="Nunito Sans Italics" panose="020B0604020202020204" charset="0"/>
                <a:hlinkClick r:id="rId3">
                  <a:extLst>
                    <a:ext uri="{A12FA001-AC4F-418D-AE19-62706E023703}">
                      <ahyp:hlinkClr xmlns:ahyp="http://schemas.microsoft.com/office/drawing/2018/hyperlinkcolor" val="tx"/>
                    </a:ext>
                  </a:extLst>
                </a:hlinkClick>
              </a:rPr>
              <a:t>Shrink Database</a:t>
            </a:r>
            <a:endParaRPr lang="en-US" sz="2700" dirty="0">
              <a:solidFill>
                <a:schemeClr val="bg1"/>
              </a:solidFill>
              <a:latin typeface="Aeries Sans" charset="0"/>
            </a:endParaRPr>
          </a:p>
          <a:p>
            <a:endParaRPr lang="en-US" sz="2700" dirty="0">
              <a:solidFill>
                <a:schemeClr val="bg1"/>
              </a:solidFill>
              <a:latin typeface="Aeries Sans" charset="0"/>
            </a:endParaRPr>
          </a:p>
          <a:p>
            <a:r>
              <a:rPr lang="en-US" sz="2700" dirty="0">
                <a:solidFill>
                  <a:schemeClr val="bg1"/>
                </a:solidFill>
                <a:latin typeface="Aeries Sans Bold" panose="020B0604020202020204" charset="0"/>
              </a:rPr>
              <a:t>Task Options:</a:t>
            </a:r>
          </a:p>
          <a:p>
            <a:pPr marL="1114425" lvl="1" indent="-428625">
              <a:buFont typeface="Arial" panose="020B0604020202020204" pitchFamily="34" charset="0"/>
              <a:buChar char="•"/>
            </a:pPr>
            <a:r>
              <a:rPr lang="en-US" sz="2700" dirty="0">
                <a:solidFill>
                  <a:schemeClr val="bg1"/>
                </a:solidFill>
                <a:latin typeface="Nunito Sans Light" pitchFamily="2" charset="0"/>
              </a:rPr>
              <a:t>Return freed space to operating system.</a:t>
            </a:r>
          </a:p>
          <a:p>
            <a:pPr marL="1114425" lvl="1" indent="-428625">
              <a:buFont typeface="Arial" panose="020B0604020202020204" pitchFamily="34" charset="0"/>
              <a:buChar char="•"/>
            </a:pPr>
            <a:endParaRPr lang="en-US" sz="2700" dirty="0">
              <a:solidFill>
                <a:schemeClr val="bg1"/>
              </a:solidFill>
              <a:latin typeface="Aeries Sans" charset="0"/>
            </a:endParaRPr>
          </a:p>
          <a:p>
            <a:r>
              <a:rPr lang="en-US" sz="2700" dirty="0">
                <a:solidFill>
                  <a:schemeClr val="bg1"/>
                </a:solidFill>
                <a:latin typeface="Aeries Sans Bold" panose="020B0604020202020204" charset="0"/>
              </a:rPr>
              <a:t>Frequency:</a:t>
            </a:r>
          </a:p>
          <a:p>
            <a:pPr marL="1114425" lvl="1" indent="-428625">
              <a:buFont typeface="Arial" panose="020B0604020202020204" pitchFamily="34" charset="0"/>
              <a:buChar char="•"/>
            </a:pPr>
            <a:r>
              <a:rPr lang="en-US" sz="2700" dirty="0">
                <a:solidFill>
                  <a:schemeClr val="bg1"/>
                </a:solidFill>
                <a:latin typeface="Nunito Sans Light" pitchFamily="2" charset="0"/>
              </a:rPr>
              <a:t>On-demand and only as necessary.</a:t>
            </a:r>
          </a:p>
        </p:txBody>
      </p:sp>
      <p:sp>
        <p:nvSpPr>
          <p:cNvPr id="2" name="TextBox 1">
            <a:extLst>
              <a:ext uri="{FF2B5EF4-FFF2-40B4-BE49-F238E27FC236}">
                <a16:creationId xmlns:a16="http://schemas.microsoft.com/office/drawing/2014/main" id="{DDEE9402-9061-63EE-D929-86997A6BCD1C}"/>
              </a:ext>
            </a:extLst>
          </p:cNvPr>
          <p:cNvSpPr txBox="1"/>
          <p:nvPr/>
        </p:nvSpPr>
        <p:spPr>
          <a:xfrm>
            <a:off x="2033016" y="1627153"/>
            <a:ext cx="5815584" cy="7032694"/>
          </a:xfrm>
          <a:prstGeom prst="rect">
            <a:avLst/>
          </a:prstGeom>
          <a:noFill/>
        </p:spPr>
        <p:txBody>
          <a:bodyPr wrap="square" rtlCol="0">
            <a:spAutoFit/>
          </a:bodyPr>
          <a:lstStyle/>
          <a:p>
            <a:pPr marL="514350" indent="-514350">
              <a:buAutoNum type="arabicPeriod"/>
            </a:pPr>
            <a:r>
              <a:rPr lang="en-US" sz="3600" dirty="0">
                <a:solidFill>
                  <a:schemeClr val="bg1">
                    <a:lumMod val="75000"/>
                  </a:schemeClr>
                </a:solidFill>
                <a:latin typeface="Aeries Sans Bold" panose="020B0604020202020204" charset="0"/>
              </a:rPr>
              <a:t>Check Database Integrity</a:t>
            </a:r>
          </a:p>
          <a:p>
            <a:pPr marL="514350" indent="-514350">
              <a:buAutoNum type="arabicPeriod"/>
            </a:pPr>
            <a:endParaRPr lang="en-US" sz="1600" dirty="0">
              <a:solidFill>
                <a:schemeClr val="bg1"/>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Index Maintenance</a:t>
            </a:r>
          </a:p>
          <a:p>
            <a:pPr marL="1200150" lvl="1" indent="-514350">
              <a:buFont typeface="+mj-lt"/>
              <a:buAutoNum type="alphaLcPeriod"/>
            </a:pPr>
            <a:r>
              <a:rPr lang="en-US" sz="3600" dirty="0">
                <a:solidFill>
                  <a:schemeClr val="bg1">
                    <a:lumMod val="65000"/>
                  </a:schemeClr>
                </a:solidFill>
                <a:latin typeface="Aeries Sans Bold" panose="020B0604020202020204" charset="0"/>
              </a:rPr>
              <a:t>Rebuild Index</a:t>
            </a:r>
          </a:p>
          <a:p>
            <a:pPr marL="1200150" lvl="1" indent="-514350">
              <a:buFont typeface="+mj-lt"/>
              <a:buAutoNum type="alphaLcPeriod"/>
            </a:pPr>
            <a:r>
              <a:rPr lang="en-US" sz="3600" dirty="0">
                <a:solidFill>
                  <a:schemeClr val="bg1">
                    <a:lumMod val="65000"/>
                  </a:schemeClr>
                </a:solidFill>
                <a:latin typeface="Aeries Sans Bold" panose="020B0604020202020204" charset="0"/>
              </a:rPr>
              <a:t>Reorganize Index</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Font typeface="+mj-lt"/>
              <a:buAutoNum type="arabicPeriod"/>
            </a:pPr>
            <a:r>
              <a:rPr lang="en-US" sz="3600" dirty="0">
                <a:solidFill>
                  <a:schemeClr val="bg1">
                    <a:lumMod val="65000"/>
                  </a:schemeClr>
                </a:solidFill>
                <a:latin typeface="Aeries Sans Bold" panose="020B0604020202020204" charset="0"/>
              </a:rPr>
              <a:t>Update Statistics</a:t>
            </a:r>
          </a:p>
          <a:p>
            <a:pPr marL="514350" indent="-514350">
              <a:buFont typeface="+mj-lt"/>
              <a:buAutoNum type="arabi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lumMod val="65000"/>
                  </a:schemeClr>
                </a:solidFill>
                <a:latin typeface="Aeries Sans Bold" panose="020B0604020202020204" charset="0"/>
              </a:rPr>
              <a:t>Maintenance Cleanup</a:t>
            </a:r>
          </a:p>
          <a:p>
            <a:pPr marL="1200150" lvl="1" indent="-514350">
              <a:buFont typeface="+mj-lt"/>
              <a:buAutoNum type="alphaLcPeriod"/>
            </a:pPr>
            <a:r>
              <a:rPr lang="en-US" sz="3600" dirty="0">
                <a:solidFill>
                  <a:schemeClr val="bg1">
                    <a:lumMod val="65000"/>
                  </a:schemeClr>
                </a:solidFill>
                <a:latin typeface="Aeries Sans Bold" panose="020B0604020202020204" charset="0"/>
              </a:rPr>
              <a:t>Backups By File Type</a:t>
            </a:r>
          </a:p>
          <a:p>
            <a:pPr marL="1200150" lvl="1" indent="-514350">
              <a:buFont typeface="+mj-lt"/>
              <a:buAutoNum type="alphaLcPeriod"/>
            </a:pPr>
            <a:r>
              <a:rPr lang="en-US" sz="3600" dirty="0">
                <a:solidFill>
                  <a:schemeClr val="bg1">
                    <a:lumMod val="65000"/>
                  </a:schemeClr>
                </a:solidFill>
                <a:latin typeface="Aeries Sans Bold" panose="020B0604020202020204" charset="0"/>
              </a:rPr>
              <a:t>History Cleanup</a:t>
            </a:r>
          </a:p>
          <a:p>
            <a:pPr marL="1200150" lvl="1" indent="-514350">
              <a:buFont typeface="+mj-lt"/>
              <a:buAutoNum type="alphaLcPeriod"/>
            </a:pPr>
            <a:endParaRPr lang="en-US" sz="1600" dirty="0">
              <a:solidFill>
                <a:schemeClr val="bg1">
                  <a:lumMod val="65000"/>
                </a:schemeClr>
              </a:solidFill>
              <a:latin typeface="Aeries Sans Bold" panose="020B0604020202020204" charset="0"/>
            </a:endParaRPr>
          </a:p>
          <a:p>
            <a:pPr marL="514350" indent="-514350">
              <a:buAutoNum type="arabicPeriod"/>
            </a:pPr>
            <a:r>
              <a:rPr lang="en-US" sz="3600" dirty="0">
                <a:solidFill>
                  <a:schemeClr val="bg1"/>
                </a:solidFill>
                <a:latin typeface="Aeries Sans Bold" panose="020B0604020202020204" charset="0"/>
              </a:rPr>
              <a:t>Shrink Database</a:t>
            </a:r>
          </a:p>
          <a:p>
            <a:pPr marL="514350" indent="-514350">
              <a:buAutoNum type="arabicPeriod"/>
            </a:pPr>
            <a:endParaRPr lang="en-US" sz="2700" dirty="0">
              <a:latin typeface="Aeries Sans" charset="0"/>
            </a:endParaRPr>
          </a:p>
        </p:txBody>
      </p:sp>
      <p:sp>
        <p:nvSpPr>
          <p:cNvPr id="5" name="Freeform 20">
            <a:extLst>
              <a:ext uri="{FF2B5EF4-FFF2-40B4-BE49-F238E27FC236}">
                <a16:creationId xmlns:a16="http://schemas.microsoft.com/office/drawing/2014/main" id="{9C896BC3-B2C1-5E16-7E94-A5DA5BDC425B}"/>
              </a:ext>
            </a:extLst>
          </p:cNvPr>
          <p:cNvSpPr/>
          <p:nvPr/>
        </p:nvSpPr>
        <p:spPr>
          <a:xfrm>
            <a:off x="15776484" y="8320934"/>
            <a:ext cx="1136832" cy="1133983"/>
          </a:xfrm>
          <a:custGeom>
            <a:avLst/>
            <a:gdLst/>
            <a:ahLst/>
            <a:cxnLst/>
            <a:rect l="l" t="t" r="r" b="b"/>
            <a:pathLst>
              <a:path w="1136832" h="1133983">
                <a:moveTo>
                  <a:pt x="0" y="0"/>
                </a:moveTo>
                <a:lnTo>
                  <a:pt x="1136833" y="0"/>
                </a:lnTo>
                <a:lnTo>
                  <a:pt x="1136833" y="1133983"/>
                </a:lnTo>
                <a:lnTo>
                  <a:pt x="0" y="1133983"/>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23861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047708" y="2419996"/>
            <a:ext cx="9651298" cy="2556918"/>
          </a:xfrm>
          <a:prstGeom prst="rect">
            <a:avLst/>
          </a:prstGeom>
        </p:spPr>
        <p:txBody>
          <a:bodyPr lIns="0" tIns="0" rIns="0" bIns="0" rtlCol="0" anchor="t">
            <a:spAutoFit/>
          </a:bodyPr>
          <a:lstStyle/>
          <a:p>
            <a:pPr>
              <a:lnSpc>
                <a:spcPts val="9899"/>
              </a:lnSpc>
            </a:pPr>
            <a:r>
              <a:rPr lang="en-US" sz="9999" dirty="0">
                <a:solidFill>
                  <a:srgbClr val="FFFFFF"/>
                </a:solidFill>
                <a:latin typeface="Aeries Sans Ultra-Bold"/>
              </a:rPr>
              <a:t>Securing </a:t>
            </a:r>
          </a:p>
          <a:p>
            <a:pPr>
              <a:lnSpc>
                <a:spcPts val="9899"/>
              </a:lnSpc>
            </a:pPr>
            <a:r>
              <a:rPr lang="en-US" sz="9999" dirty="0">
                <a:solidFill>
                  <a:srgbClr val="FFFFFF"/>
                </a:solidFill>
                <a:latin typeface="Aeries Sans Ultra-Bold"/>
              </a:rPr>
              <a:t>SQL</a:t>
            </a:r>
          </a:p>
        </p:txBody>
      </p:sp>
      <p:sp>
        <p:nvSpPr>
          <p:cNvPr id="4" name="TextBox 4"/>
          <p:cNvSpPr txBox="1"/>
          <p:nvPr/>
        </p:nvSpPr>
        <p:spPr>
          <a:xfrm>
            <a:off x="2588994" y="2546202"/>
            <a:ext cx="3202206" cy="2185535"/>
          </a:xfrm>
          <a:prstGeom prst="rect">
            <a:avLst/>
          </a:prstGeom>
        </p:spPr>
        <p:txBody>
          <a:bodyPr wrap="square" lIns="0" tIns="0" rIns="0" bIns="0" rtlCol="0" anchor="t">
            <a:spAutoFit/>
          </a:bodyPr>
          <a:lstStyle/>
          <a:p>
            <a:pPr>
              <a:lnSpc>
                <a:spcPts val="16830"/>
              </a:lnSpc>
            </a:pPr>
            <a:r>
              <a:rPr lang="en-US" sz="17000" dirty="0">
                <a:solidFill>
                  <a:srgbClr val="FFFFFF"/>
                </a:solidFill>
                <a:latin typeface="Aeries Sans Ultra-Bold"/>
              </a:rPr>
              <a:t>05.</a:t>
            </a:r>
          </a:p>
        </p:txBody>
      </p:sp>
      <p:sp>
        <p:nvSpPr>
          <p:cNvPr id="5" name="TextBox 5"/>
          <p:cNvSpPr txBox="1"/>
          <p:nvPr/>
        </p:nvSpPr>
        <p:spPr>
          <a:xfrm>
            <a:off x="6047708" y="5196533"/>
            <a:ext cx="9438363" cy="2135200"/>
          </a:xfrm>
          <a:prstGeom prst="rect">
            <a:avLst/>
          </a:prstGeom>
        </p:spPr>
        <p:txBody>
          <a:bodyPr lIns="0" tIns="0" rIns="0" bIns="0" rtlCol="0" anchor="t">
            <a:spAutoFit/>
          </a:bodyPr>
          <a:lstStyle/>
          <a:p>
            <a:pPr>
              <a:lnSpc>
                <a:spcPts val="4200"/>
              </a:lnSpc>
            </a:pPr>
            <a:r>
              <a:rPr lang="en-US" sz="3000" dirty="0">
                <a:solidFill>
                  <a:srgbClr val="FFFFFF"/>
                </a:solidFill>
                <a:latin typeface="Nunito Sans Italics"/>
              </a:rPr>
              <a:t>“If you put a key under the mat for the cops, a burglar can find it, too. If they know there’s a key hidden somewhere, they won’t stop until they find it.”</a:t>
            </a:r>
          </a:p>
          <a:p>
            <a:pPr algn="r">
              <a:lnSpc>
                <a:spcPts val="4200"/>
              </a:lnSpc>
            </a:pPr>
            <a:r>
              <a:rPr lang="en-US" sz="3000" dirty="0">
                <a:solidFill>
                  <a:srgbClr val="FFFFFF"/>
                </a:solidFill>
                <a:latin typeface="Nunito Sans Italics"/>
              </a:rPr>
              <a:t>-Tim Cook</a:t>
            </a:r>
          </a:p>
        </p:txBody>
      </p:sp>
      <p:sp>
        <p:nvSpPr>
          <p:cNvPr id="6" name="Freeform 6"/>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512961" y="9157993"/>
            <a:ext cx="14405973" cy="755650"/>
          </a:xfrm>
          <a:prstGeom prst="rect">
            <a:avLst/>
          </a:prstGeom>
        </p:spPr>
        <p:txBody>
          <a:bodyPr lIns="0" tIns="0" rIns="0" bIns="0" rtlCol="0" anchor="t">
            <a:spAutoFit/>
          </a:bodyPr>
          <a:lstStyle/>
          <a:p>
            <a:pPr>
              <a:lnSpc>
                <a:spcPts val="2000"/>
              </a:lnSpc>
            </a:pPr>
            <a:r>
              <a:rPr lang="en-US" sz="2000" spc="308" dirty="0">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Tree>
    <p:extLst>
      <p:ext uri="{BB962C8B-B14F-4D97-AF65-F5344CB8AC3E}">
        <p14:creationId xmlns:p14="http://schemas.microsoft.com/office/powerpoint/2010/main" val="2841541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F8987111-6D05-2E79-9847-43D4FC51D97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4" name="Freeform 4"/>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5" name="TextBox 3">
            <a:extLst>
              <a:ext uri="{FF2B5EF4-FFF2-40B4-BE49-F238E27FC236}">
                <a16:creationId xmlns:a16="http://schemas.microsoft.com/office/drawing/2014/main" id="{B5BB0A84-049A-A829-CB1C-CA47CDABE007}"/>
              </a:ext>
            </a:extLst>
          </p:cNvPr>
          <p:cNvSpPr txBox="1"/>
          <p:nvPr/>
        </p:nvSpPr>
        <p:spPr>
          <a:xfrm>
            <a:off x="1028700" y="1061490"/>
            <a:ext cx="16230600" cy="1377949"/>
          </a:xfrm>
          <a:prstGeom prst="rect">
            <a:avLst/>
          </a:prstGeom>
        </p:spPr>
        <p:txBody>
          <a:bodyPr lIns="0" tIns="0" rIns="0" bIns="0" rtlCol="0" anchor="t">
            <a:spAutoFit/>
          </a:bodyPr>
          <a:lstStyle/>
          <a:p>
            <a:pPr algn="ctr">
              <a:lnSpc>
                <a:spcPts val="11200"/>
              </a:lnSpc>
            </a:pPr>
            <a:r>
              <a:rPr lang="en-US" sz="8000" dirty="0">
                <a:solidFill>
                  <a:srgbClr val="FFFFFF"/>
                </a:solidFill>
                <a:latin typeface="Aeries Sans Ultra-Bold"/>
              </a:rPr>
              <a:t>SQL Server Security</a:t>
            </a:r>
          </a:p>
        </p:txBody>
      </p:sp>
      <p:grpSp>
        <p:nvGrpSpPr>
          <p:cNvPr id="3" name="Group 2">
            <a:extLst>
              <a:ext uri="{FF2B5EF4-FFF2-40B4-BE49-F238E27FC236}">
                <a16:creationId xmlns:a16="http://schemas.microsoft.com/office/drawing/2014/main" id="{F1BFDAF1-DD91-78A4-5F82-B987C520C00C}"/>
              </a:ext>
            </a:extLst>
          </p:cNvPr>
          <p:cNvGrpSpPr/>
          <p:nvPr/>
        </p:nvGrpSpPr>
        <p:grpSpPr>
          <a:xfrm>
            <a:off x="2748387" y="2933700"/>
            <a:ext cx="12791226" cy="1419696"/>
            <a:chOff x="2748387" y="2860675"/>
            <a:chExt cx="12791226" cy="1419696"/>
          </a:xfrm>
        </p:grpSpPr>
        <p:sp>
          <p:nvSpPr>
            <p:cNvPr id="6" name="TextBox 4">
              <a:extLst>
                <a:ext uri="{FF2B5EF4-FFF2-40B4-BE49-F238E27FC236}">
                  <a16:creationId xmlns:a16="http://schemas.microsoft.com/office/drawing/2014/main" id="{B03AF0D1-98D9-B4EE-44D4-7B9C9EA5EC63}"/>
                </a:ext>
              </a:extLst>
            </p:cNvPr>
            <p:cNvSpPr txBox="1"/>
            <p:nvPr/>
          </p:nvSpPr>
          <p:spPr>
            <a:xfrm>
              <a:off x="2748387" y="2860675"/>
              <a:ext cx="8910213" cy="692497"/>
            </a:xfrm>
            <a:prstGeom prst="rect">
              <a:avLst/>
            </a:prstGeom>
          </p:spPr>
          <p:txBody>
            <a:bodyPr wrap="square"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Backup to Immutable Storage</a:t>
              </a:r>
            </a:p>
          </p:txBody>
        </p:sp>
        <p:sp>
          <p:nvSpPr>
            <p:cNvPr id="10" name="TextBox 8">
              <a:extLst>
                <a:ext uri="{FF2B5EF4-FFF2-40B4-BE49-F238E27FC236}">
                  <a16:creationId xmlns:a16="http://schemas.microsoft.com/office/drawing/2014/main" id="{10583C3C-06D7-5109-6776-DC2223EC606C}"/>
                </a:ext>
              </a:extLst>
            </p:cNvPr>
            <p:cNvSpPr txBox="1"/>
            <p:nvPr/>
          </p:nvSpPr>
          <p:spPr>
            <a:xfrm>
              <a:off x="3646325" y="3575050"/>
              <a:ext cx="11893288" cy="705321"/>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Store backups where they cannot be modified after they have been taken.  This will prevent files from being encrypted or unintentionally damaged.</a:t>
              </a:r>
            </a:p>
          </p:txBody>
        </p:sp>
      </p:grpSp>
      <p:grpSp>
        <p:nvGrpSpPr>
          <p:cNvPr id="14" name="Group 13">
            <a:extLst>
              <a:ext uri="{FF2B5EF4-FFF2-40B4-BE49-F238E27FC236}">
                <a16:creationId xmlns:a16="http://schemas.microsoft.com/office/drawing/2014/main" id="{B53C7212-00F9-9662-F546-CBF27C880E26}"/>
              </a:ext>
            </a:extLst>
          </p:cNvPr>
          <p:cNvGrpSpPr/>
          <p:nvPr/>
        </p:nvGrpSpPr>
        <p:grpSpPr>
          <a:xfrm>
            <a:off x="2748387" y="4573058"/>
            <a:ext cx="12791226" cy="1419696"/>
            <a:chOff x="2748387" y="4524375"/>
            <a:chExt cx="12791226" cy="1419696"/>
          </a:xfrm>
        </p:grpSpPr>
        <p:sp>
          <p:nvSpPr>
            <p:cNvPr id="7" name="TextBox 5">
              <a:extLst>
                <a:ext uri="{FF2B5EF4-FFF2-40B4-BE49-F238E27FC236}">
                  <a16:creationId xmlns:a16="http://schemas.microsoft.com/office/drawing/2014/main" id="{3765B6C9-EE8C-B7BB-9E0E-DDB4CDB98E64}"/>
                </a:ext>
              </a:extLst>
            </p:cNvPr>
            <p:cNvSpPr txBox="1"/>
            <p:nvPr/>
          </p:nvSpPr>
          <p:spPr>
            <a:xfrm>
              <a:off x="2748387" y="4524375"/>
              <a:ext cx="7651938" cy="692497"/>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Audit Logins</a:t>
              </a:r>
            </a:p>
          </p:txBody>
        </p:sp>
        <p:sp>
          <p:nvSpPr>
            <p:cNvPr id="11" name="TextBox 9">
              <a:extLst>
                <a:ext uri="{FF2B5EF4-FFF2-40B4-BE49-F238E27FC236}">
                  <a16:creationId xmlns:a16="http://schemas.microsoft.com/office/drawing/2014/main" id="{826BC771-321C-B3CB-0461-FE3F52FE3B41}"/>
                </a:ext>
              </a:extLst>
            </p:cNvPr>
            <p:cNvSpPr txBox="1"/>
            <p:nvPr/>
          </p:nvSpPr>
          <p:spPr>
            <a:xfrm>
              <a:off x="3646325" y="5238750"/>
              <a:ext cx="11893288" cy="705321"/>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Regularly audit your SQL logins and ensure have a process to check for out of the ordinary access patterns.</a:t>
              </a:r>
            </a:p>
          </p:txBody>
        </p:sp>
      </p:grpSp>
      <p:grpSp>
        <p:nvGrpSpPr>
          <p:cNvPr id="16" name="Group 15">
            <a:extLst>
              <a:ext uri="{FF2B5EF4-FFF2-40B4-BE49-F238E27FC236}">
                <a16:creationId xmlns:a16="http://schemas.microsoft.com/office/drawing/2014/main" id="{92FA26CE-6432-FC4C-A62F-DE5C48BC9ECD}"/>
              </a:ext>
            </a:extLst>
          </p:cNvPr>
          <p:cNvGrpSpPr/>
          <p:nvPr/>
        </p:nvGrpSpPr>
        <p:grpSpPr>
          <a:xfrm>
            <a:off x="2748387" y="6212416"/>
            <a:ext cx="12791226" cy="1419696"/>
            <a:chOff x="2748387" y="6188075"/>
            <a:chExt cx="12791226" cy="1419696"/>
          </a:xfrm>
        </p:grpSpPr>
        <p:sp>
          <p:nvSpPr>
            <p:cNvPr id="8" name="TextBox 6">
              <a:extLst>
                <a:ext uri="{FF2B5EF4-FFF2-40B4-BE49-F238E27FC236}">
                  <a16:creationId xmlns:a16="http://schemas.microsoft.com/office/drawing/2014/main" id="{208F8C4E-7883-569A-777D-F1828522A9EA}"/>
                </a:ext>
              </a:extLst>
            </p:cNvPr>
            <p:cNvSpPr txBox="1"/>
            <p:nvPr/>
          </p:nvSpPr>
          <p:spPr>
            <a:xfrm>
              <a:off x="2748387" y="6188075"/>
              <a:ext cx="7651938" cy="692497"/>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Principle of least privilege</a:t>
              </a:r>
            </a:p>
          </p:txBody>
        </p:sp>
        <p:sp>
          <p:nvSpPr>
            <p:cNvPr id="12" name="TextBox 10">
              <a:extLst>
                <a:ext uri="{FF2B5EF4-FFF2-40B4-BE49-F238E27FC236}">
                  <a16:creationId xmlns:a16="http://schemas.microsoft.com/office/drawing/2014/main" id="{406F1BF0-D7BB-59D8-88CD-5D9DAB286990}"/>
                </a:ext>
              </a:extLst>
            </p:cNvPr>
            <p:cNvSpPr txBox="1"/>
            <p:nvPr/>
          </p:nvSpPr>
          <p:spPr>
            <a:xfrm>
              <a:off x="3646325" y="6902450"/>
              <a:ext cx="11893288" cy="705321"/>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Only provide access to what is absolutely needed.  It’s also very helpful to document levels of access for each account to ensure access levels are maintained and any changes are logged appropriately.</a:t>
              </a:r>
            </a:p>
          </p:txBody>
        </p:sp>
      </p:grpSp>
      <p:grpSp>
        <p:nvGrpSpPr>
          <p:cNvPr id="17" name="Group 16">
            <a:extLst>
              <a:ext uri="{FF2B5EF4-FFF2-40B4-BE49-F238E27FC236}">
                <a16:creationId xmlns:a16="http://schemas.microsoft.com/office/drawing/2014/main" id="{5CA301DF-8CCC-CCF0-16F5-A2BBBA99C2AC}"/>
              </a:ext>
            </a:extLst>
          </p:cNvPr>
          <p:cNvGrpSpPr/>
          <p:nvPr/>
        </p:nvGrpSpPr>
        <p:grpSpPr>
          <a:xfrm>
            <a:off x="2748387" y="7851775"/>
            <a:ext cx="12791226" cy="1060624"/>
            <a:chOff x="2748387" y="7851775"/>
            <a:chExt cx="12791226" cy="1060624"/>
          </a:xfrm>
        </p:grpSpPr>
        <p:sp>
          <p:nvSpPr>
            <p:cNvPr id="9" name="TextBox 7">
              <a:extLst>
                <a:ext uri="{FF2B5EF4-FFF2-40B4-BE49-F238E27FC236}">
                  <a16:creationId xmlns:a16="http://schemas.microsoft.com/office/drawing/2014/main" id="{D293F081-6F18-54D4-6FF7-61A1361C6127}"/>
                </a:ext>
              </a:extLst>
            </p:cNvPr>
            <p:cNvSpPr txBox="1"/>
            <p:nvPr/>
          </p:nvSpPr>
          <p:spPr>
            <a:xfrm>
              <a:off x="2748387" y="7851775"/>
              <a:ext cx="7651938" cy="692497"/>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Update</a:t>
              </a:r>
            </a:p>
          </p:txBody>
        </p:sp>
        <p:sp>
          <p:nvSpPr>
            <p:cNvPr id="13" name="TextBox 11">
              <a:extLst>
                <a:ext uri="{FF2B5EF4-FFF2-40B4-BE49-F238E27FC236}">
                  <a16:creationId xmlns:a16="http://schemas.microsoft.com/office/drawing/2014/main" id="{E7A6D899-5C4D-1C9E-4D5F-78BCEAB0663E}"/>
                </a:ext>
              </a:extLst>
            </p:cNvPr>
            <p:cNvSpPr txBox="1"/>
            <p:nvPr/>
          </p:nvSpPr>
          <p:spPr>
            <a:xfrm>
              <a:off x="3646325" y="8566150"/>
              <a:ext cx="11893288" cy="346249"/>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Update SQL, the OS, locally installed software, and any other updates that apply.</a:t>
              </a:r>
            </a:p>
          </p:txBody>
        </p:sp>
      </p:grpSp>
    </p:spTree>
    <p:extLst>
      <p:ext uri="{BB962C8B-B14F-4D97-AF65-F5344CB8AC3E}">
        <p14:creationId xmlns:p14="http://schemas.microsoft.com/office/powerpoint/2010/main" val="11785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116B8D4-A449-8B3F-FC4C-5BDB1879176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4" name="Freeform 4"/>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5" name="TextBox 3">
            <a:extLst>
              <a:ext uri="{FF2B5EF4-FFF2-40B4-BE49-F238E27FC236}">
                <a16:creationId xmlns:a16="http://schemas.microsoft.com/office/drawing/2014/main" id="{B5BB0A84-049A-A829-CB1C-CA47CDABE007}"/>
              </a:ext>
            </a:extLst>
          </p:cNvPr>
          <p:cNvSpPr txBox="1"/>
          <p:nvPr/>
        </p:nvSpPr>
        <p:spPr>
          <a:xfrm>
            <a:off x="1028700" y="1061490"/>
            <a:ext cx="16230600" cy="1377949"/>
          </a:xfrm>
          <a:prstGeom prst="rect">
            <a:avLst/>
          </a:prstGeom>
        </p:spPr>
        <p:txBody>
          <a:bodyPr lIns="0" tIns="0" rIns="0" bIns="0" rtlCol="0" anchor="t">
            <a:spAutoFit/>
          </a:bodyPr>
          <a:lstStyle/>
          <a:p>
            <a:pPr algn="ctr">
              <a:lnSpc>
                <a:spcPts val="11200"/>
              </a:lnSpc>
            </a:pPr>
            <a:r>
              <a:rPr lang="en-US" sz="8000" dirty="0">
                <a:solidFill>
                  <a:srgbClr val="FFFFFF"/>
                </a:solidFill>
                <a:latin typeface="Aeries Sans Ultra-Bold"/>
              </a:rPr>
              <a:t>SQL Server Security</a:t>
            </a:r>
          </a:p>
        </p:txBody>
      </p:sp>
      <p:grpSp>
        <p:nvGrpSpPr>
          <p:cNvPr id="15" name="Group 14">
            <a:extLst>
              <a:ext uri="{FF2B5EF4-FFF2-40B4-BE49-F238E27FC236}">
                <a16:creationId xmlns:a16="http://schemas.microsoft.com/office/drawing/2014/main" id="{66CAC01D-9C01-3A8A-4120-4109D1E3FD2C}"/>
              </a:ext>
            </a:extLst>
          </p:cNvPr>
          <p:cNvGrpSpPr/>
          <p:nvPr/>
        </p:nvGrpSpPr>
        <p:grpSpPr>
          <a:xfrm>
            <a:off x="2748386" y="2860675"/>
            <a:ext cx="13863214" cy="1419696"/>
            <a:chOff x="2748386" y="2860675"/>
            <a:chExt cx="13863214" cy="1419696"/>
          </a:xfrm>
        </p:grpSpPr>
        <p:sp>
          <p:nvSpPr>
            <p:cNvPr id="6" name="TextBox 4">
              <a:extLst>
                <a:ext uri="{FF2B5EF4-FFF2-40B4-BE49-F238E27FC236}">
                  <a16:creationId xmlns:a16="http://schemas.microsoft.com/office/drawing/2014/main" id="{B03AF0D1-98D9-B4EE-44D4-7B9C9EA5EC63}"/>
                </a:ext>
              </a:extLst>
            </p:cNvPr>
            <p:cNvSpPr txBox="1"/>
            <p:nvPr/>
          </p:nvSpPr>
          <p:spPr>
            <a:xfrm>
              <a:off x="2748386" y="2860675"/>
              <a:ext cx="13863214" cy="692497"/>
            </a:xfrm>
            <a:prstGeom prst="rect">
              <a:avLst/>
            </a:prstGeom>
          </p:spPr>
          <p:txBody>
            <a:bodyPr wrap="square"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Disable/Uninstall Browsers and unnecessary software</a:t>
              </a:r>
            </a:p>
          </p:txBody>
        </p:sp>
        <p:sp>
          <p:nvSpPr>
            <p:cNvPr id="10" name="TextBox 8">
              <a:extLst>
                <a:ext uri="{FF2B5EF4-FFF2-40B4-BE49-F238E27FC236}">
                  <a16:creationId xmlns:a16="http://schemas.microsoft.com/office/drawing/2014/main" id="{10583C3C-06D7-5109-6776-DC2223EC606C}"/>
                </a:ext>
              </a:extLst>
            </p:cNvPr>
            <p:cNvSpPr txBox="1"/>
            <p:nvPr/>
          </p:nvSpPr>
          <p:spPr>
            <a:xfrm>
              <a:off x="3646325" y="3575050"/>
              <a:ext cx="11893288" cy="705321"/>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Disable internet browsers. No unnecessary software should be installed, especially one’s that open unnecessary ports and protocols.</a:t>
              </a:r>
            </a:p>
          </p:txBody>
        </p:sp>
      </p:grpSp>
      <p:grpSp>
        <p:nvGrpSpPr>
          <p:cNvPr id="16" name="Group 15">
            <a:extLst>
              <a:ext uri="{FF2B5EF4-FFF2-40B4-BE49-F238E27FC236}">
                <a16:creationId xmlns:a16="http://schemas.microsoft.com/office/drawing/2014/main" id="{F16A0F28-F8DC-DA32-0707-DC99E9B57218}"/>
              </a:ext>
            </a:extLst>
          </p:cNvPr>
          <p:cNvGrpSpPr/>
          <p:nvPr/>
        </p:nvGrpSpPr>
        <p:grpSpPr>
          <a:xfrm>
            <a:off x="2748387" y="4644066"/>
            <a:ext cx="12791226" cy="1060624"/>
            <a:chOff x="2748387" y="4524375"/>
            <a:chExt cx="12791226" cy="1060624"/>
          </a:xfrm>
        </p:grpSpPr>
        <p:sp>
          <p:nvSpPr>
            <p:cNvPr id="7" name="TextBox 5">
              <a:extLst>
                <a:ext uri="{FF2B5EF4-FFF2-40B4-BE49-F238E27FC236}">
                  <a16:creationId xmlns:a16="http://schemas.microsoft.com/office/drawing/2014/main" id="{3765B6C9-EE8C-B7BB-9E0E-DDB4CDB98E64}"/>
                </a:ext>
              </a:extLst>
            </p:cNvPr>
            <p:cNvSpPr txBox="1"/>
            <p:nvPr/>
          </p:nvSpPr>
          <p:spPr>
            <a:xfrm>
              <a:off x="2748387" y="4524375"/>
              <a:ext cx="7651938" cy="692497"/>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Network Isolation</a:t>
              </a:r>
            </a:p>
          </p:txBody>
        </p:sp>
        <p:sp>
          <p:nvSpPr>
            <p:cNvPr id="11" name="TextBox 9">
              <a:extLst>
                <a:ext uri="{FF2B5EF4-FFF2-40B4-BE49-F238E27FC236}">
                  <a16:creationId xmlns:a16="http://schemas.microsoft.com/office/drawing/2014/main" id="{826BC771-321C-B3CB-0461-FE3F52FE3B41}"/>
                </a:ext>
              </a:extLst>
            </p:cNvPr>
            <p:cNvSpPr txBox="1"/>
            <p:nvPr/>
          </p:nvSpPr>
          <p:spPr>
            <a:xfrm>
              <a:off x="3646325" y="5238750"/>
              <a:ext cx="11893288" cy="346249"/>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Limit all access to the internet. Limit access to other internal servers and services wherever possible.</a:t>
              </a:r>
            </a:p>
          </p:txBody>
        </p:sp>
      </p:grpSp>
      <p:grpSp>
        <p:nvGrpSpPr>
          <p:cNvPr id="17" name="Group 16">
            <a:extLst>
              <a:ext uri="{FF2B5EF4-FFF2-40B4-BE49-F238E27FC236}">
                <a16:creationId xmlns:a16="http://schemas.microsoft.com/office/drawing/2014/main" id="{CF6BD82A-9380-17F4-B6BB-C98B62CF998C}"/>
              </a:ext>
            </a:extLst>
          </p:cNvPr>
          <p:cNvGrpSpPr/>
          <p:nvPr/>
        </p:nvGrpSpPr>
        <p:grpSpPr>
          <a:xfrm>
            <a:off x="2748387" y="6068385"/>
            <a:ext cx="12791226" cy="1419696"/>
            <a:chOff x="2748387" y="6188075"/>
            <a:chExt cx="12791226" cy="1419696"/>
          </a:xfrm>
        </p:grpSpPr>
        <p:sp>
          <p:nvSpPr>
            <p:cNvPr id="8" name="TextBox 6">
              <a:extLst>
                <a:ext uri="{FF2B5EF4-FFF2-40B4-BE49-F238E27FC236}">
                  <a16:creationId xmlns:a16="http://schemas.microsoft.com/office/drawing/2014/main" id="{208F8C4E-7883-569A-777D-F1828522A9EA}"/>
                </a:ext>
              </a:extLst>
            </p:cNvPr>
            <p:cNvSpPr txBox="1"/>
            <p:nvPr/>
          </p:nvSpPr>
          <p:spPr>
            <a:xfrm>
              <a:off x="2748387" y="6188075"/>
              <a:ext cx="7651938" cy="692497"/>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Use Encryption</a:t>
              </a:r>
            </a:p>
          </p:txBody>
        </p:sp>
        <p:sp>
          <p:nvSpPr>
            <p:cNvPr id="12" name="TextBox 10">
              <a:extLst>
                <a:ext uri="{FF2B5EF4-FFF2-40B4-BE49-F238E27FC236}">
                  <a16:creationId xmlns:a16="http://schemas.microsoft.com/office/drawing/2014/main" id="{406F1BF0-D7BB-59D8-88CD-5D9DAB286990}"/>
                </a:ext>
              </a:extLst>
            </p:cNvPr>
            <p:cNvSpPr txBox="1"/>
            <p:nvPr/>
          </p:nvSpPr>
          <p:spPr>
            <a:xfrm>
              <a:off x="3646325" y="6902450"/>
              <a:ext cx="11893288" cy="705321"/>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There are many options available. Transparent Data Encryption (TDE), Always Encrypted feature (SQL 2016), Column-Level Encryption (SQL 2014)</a:t>
              </a:r>
            </a:p>
          </p:txBody>
        </p:sp>
      </p:grpSp>
      <p:grpSp>
        <p:nvGrpSpPr>
          <p:cNvPr id="18" name="Group 17">
            <a:extLst>
              <a:ext uri="{FF2B5EF4-FFF2-40B4-BE49-F238E27FC236}">
                <a16:creationId xmlns:a16="http://schemas.microsoft.com/office/drawing/2014/main" id="{84A7B7BD-0322-6299-87B4-8AAC43A7CA4E}"/>
              </a:ext>
            </a:extLst>
          </p:cNvPr>
          <p:cNvGrpSpPr/>
          <p:nvPr/>
        </p:nvGrpSpPr>
        <p:grpSpPr>
          <a:xfrm>
            <a:off x="2748386" y="7851775"/>
            <a:ext cx="12791227" cy="1419696"/>
            <a:chOff x="2748386" y="7851775"/>
            <a:chExt cx="12791227" cy="1419696"/>
          </a:xfrm>
        </p:grpSpPr>
        <p:sp>
          <p:nvSpPr>
            <p:cNvPr id="9" name="TextBox 7">
              <a:extLst>
                <a:ext uri="{FF2B5EF4-FFF2-40B4-BE49-F238E27FC236}">
                  <a16:creationId xmlns:a16="http://schemas.microsoft.com/office/drawing/2014/main" id="{D293F081-6F18-54D4-6FF7-61A1361C6127}"/>
                </a:ext>
              </a:extLst>
            </p:cNvPr>
            <p:cNvSpPr txBox="1"/>
            <p:nvPr/>
          </p:nvSpPr>
          <p:spPr>
            <a:xfrm>
              <a:off x="2748386" y="7851775"/>
              <a:ext cx="9900813" cy="692497"/>
            </a:xfrm>
            <a:prstGeom prst="rect">
              <a:avLst/>
            </a:prstGeom>
          </p:spPr>
          <p:txBody>
            <a:bodyPr wrap="square"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Disable SQL Server Browser Service</a:t>
              </a:r>
            </a:p>
          </p:txBody>
        </p:sp>
        <p:sp>
          <p:nvSpPr>
            <p:cNvPr id="13" name="TextBox 11">
              <a:extLst>
                <a:ext uri="{FF2B5EF4-FFF2-40B4-BE49-F238E27FC236}">
                  <a16:creationId xmlns:a16="http://schemas.microsoft.com/office/drawing/2014/main" id="{E7A6D899-5C4D-1C9E-4D5F-78BCEAB0663E}"/>
                </a:ext>
              </a:extLst>
            </p:cNvPr>
            <p:cNvSpPr txBox="1"/>
            <p:nvPr/>
          </p:nvSpPr>
          <p:spPr>
            <a:xfrm>
              <a:off x="3646325" y="8566150"/>
              <a:ext cx="11893288" cy="705321"/>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This service allows the SQL Server to be discoverable over the network. Alternatively, you can change the default port that it uses to communicate.</a:t>
              </a:r>
            </a:p>
          </p:txBody>
        </p:sp>
      </p:grpSp>
    </p:spTree>
    <p:extLst>
      <p:ext uri="{BB962C8B-B14F-4D97-AF65-F5344CB8AC3E}">
        <p14:creationId xmlns:p14="http://schemas.microsoft.com/office/powerpoint/2010/main" val="153234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047708" y="2419996"/>
            <a:ext cx="9651298" cy="1287340"/>
          </a:xfrm>
          <a:prstGeom prst="rect">
            <a:avLst/>
          </a:prstGeom>
        </p:spPr>
        <p:txBody>
          <a:bodyPr lIns="0" tIns="0" rIns="0" bIns="0" rtlCol="0" anchor="t">
            <a:spAutoFit/>
          </a:bodyPr>
          <a:lstStyle/>
          <a:p>
            <a:pPr>
              <a:lnSpc>
                <a:spcPts val="9899"/>
              </a:lnSpc>
            </a:pPr>
            <a:r>
              <a:rPr lang="en-US" sz="9999" dirty="0">
                <a:solidFill>
                  <a:srgbClr val="FFFFFF"/>
                </a:solidFill>
                <a:latin typeface="Aeries Sans Ultra-Bold"/>
              </a:rPr>
              <a:t>Q &amp; A</a:t>
            </a:r>
          </a:p>
        </p:txBody>
      </p:sp>
      <p:sp>
        <p:nvSpPr>
          <p:cNvPr id="4" name="TextBox 4"/>
          <p:cNvSpPr txBox="1"/>
          <p:nvPr/>
        </p:nvSpPr>
        <p:spPr>
          <a:xfrm>
            <a:off x="2588994" y="2546202"/>
            <a:ext cx="3202206" cy="2185535"/>
          </a:xfrm>
          <a:prstGeom prst="rect">
            <a:avLst/>
          </a:prstGeom>
        </p:spPr>
        <p:txBody>
          <a:bodyPr wrap="square" lIns="0" tIns="0" rIns="0" bIns="0" rtlCol="0" anchor="t">
            <a:spAutoFit/>
          </a:bodyPr>
          <a:lstStyle/>
          <a:p>
            <a:pPr>
              <a:lnSpc>
                <a:spcPts val="16830"/>
              </a:lnSpc>
            </a:pPr>
            <a:r>
              <a:rPr lang="en-US" sz="17000" dirty="0">
                <a:solidFill>
                  <a:srgbClr val="FFFFFF"/>
                </a:solidFill>
                <a:latin typeface="Aeries Sans Ultra-Bold"/>
              </a:rPr>
              <a:t>06.</a:t>
            </a:r>
          </a:p>
        </p:txBody>
      </p:sp>
      <p:sp>
        <p:nvSpPr>
          <p:cNvPr id="5" name="TextBox 5"/>
          <p:cNvSpPr txBox="1"/>
          <p:nvPr/>
        </p:nvSpPr>
        <p:spPr>
          <a:xfrm>
            <a:off x="6047708" y="5196533"/>
            <a:ext cx="9438363" cy="1596591"/>
          </a:xfrm>
          <a:prstGeom prst="rect">
            <a:avLst/>
          </a:prstGeom>
        </p:spPr>
        <p:txBody>
          <a:bodyPr lIns="0" tIns="0" rIns="0" bIns="0" rtlCol="0" anchor="t">
            <a:spAutoFit/>
          </a:bodyPr>
          <a:lstStyle/>
          <a:p>
            <a:pPr>
              <a:lnSpc>
                <a:spcPts val="4200"/>
              </a:lnSpc>
            </a:pPr>
            <a:r>
              <a:rPr lang="en-US" sz="3000" dirty="0">
                <a:solidFill>
                  <a:srgbClr val="FFFFFF"/>
                </a:solidFill>
                <a:latin typeface="Nunito Sans Italics"/>
              </a:rPr>
              <a:t>“The man who asks a question is a fool for a minute, the man who does not ask is a fool for life.”</a:t>
            </a:r>
          </a:p>
          <a:p>
            <a:pPr algn="r">
              <a:lnSpc>
                <a:spcPts val="4200"/>
              </a:lnSpc>
            </a:pPr>
            <a:r>
              <a:rPr lang="en-US" sz="3000" dirty="0">
                <a:solidFill>
                  <a:srgbClr val="FFFFFF"/>
                </a:solidFill>
                <a:latin typeface="Nunito Sans Italics"/>
              </a:rPr>
              <a:t>-Confucius</a:t>
            </a:r>
          </a:p>
        </p:txBody>
      </p:sp>
      <p:sp>
        <p:nvSpPr>
          <p:cNvPr id="6" name="Freeform 6"/>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512961" y="9157993"/>
            <a:ext cx="14405973" cy="755650"/>
          </a:xfrm>
          <a:prstGeom prst="rect">
            <a:avLst/>
          </a:prstGeom>
        </p:spPr>
        <p:txBody>
          <a:bodyPr lIns="0" tIns="0" rIns="0" bIns="0" rtlCol="0" anchor="t">
            <a:spAutoFit/>
          </a:bodyPr>
          <a:lstStyle/>
          <a:p>
            <a:pPr>
              <a:lnSpc>
                <a:spcPts val="2000"/>
              </a:lnSpc>
            </a:pPr>
            <a:r>
              <a:rPr lang="en-US" sz="2000" spc="308" dirty="0">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Tree>
    <p:extLst>
      <p:ext uri="{BB962C8B-B14F-4D97-AF65-F5344CB8AC3E}">
        <p14:creationId xmlns:p14="http://schemas.microsoft.com/office/powerpoint/2010/main" val="3076579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3642333" y="7418562"/>
            <a:ext cx="2269038" cy="665439"/>
          </a:xfrm>
          <a:custGeom>
            <a:avLst/>
            <a:gdLst/>
            <a:ahLst/>
            <a:cxnLst/>
            <a:rect l="l" t="t" r="r" b="b"/>
            <a:pathLst>
              <a:path w="2269038" h="665439">
                <a:moveTo>
                  <a:pt x="0" y="0"/>
                </a:moveTo>
                <a:lnTo>
                  <a:pt x="2269038" y="0"/>
                </a:lnTo>
                <a:lnTo>
                  <a:pt x="2269038" y="665439"/>
                </a:lnTo>
                <a:lnTo>
                  <a:pt x="0" y="665439"/>
                </a:lnTo>
                <a:lnTo>
                  <a:pt x="0" y="0"/>
                </a:lnTo>
                <a:close/>
              </a:path>
            </a:pathLst>
          </a:custGeom>
          <a:blipFill>
            <a:blip r:embed="rId3"/>
            <a:stretch>
              <a:fillRect/>
            </a:stretch>
          </a:blipFill>
        </p:spPr>
        <p:txBody>
          <a:bodyPr/>
          <a:lstStyle/>
          <a:p>
            <a:endParaRPr lang="en-US"/>
          </a:p>
        </p:txBody>
      </p:sp>
      <p:sp>
        <p:nvSpPr>
          <p:cNvPr id="4" name="Freeform 4"/>
          <p:cNvSpPr/>
          <p:nvPr/>
        </p:nvSpPr>
        <p:spPr>
          <a:xfrm>
            <a:off x="6441065" y="7415783"/>
            <a:ext cx="2269038" cy="665439"/>
          </a:xfrm>
          <a:custGeom>
            <a:avLst/>
            <a:gdLst/>
            <a:ahLst/>
            <a:cxnLst/>
            <a:rect l="l" t="t" r="r" b="b"/>
            <a:pathLst>
              <a:path w="2269038" h="665439">
                <a:moveTo>
                  <a:pt x="0" y="0"/>
                </a:moveTo>
                <a:lnTo>
                  <a:pt x="2269038" y="0"/>
                </a:lnTo>
                <a:lnTo>
                  <a:pt x="2269038" y="665439"/>
                </a:lnTo>
                <a:lnTo>
                  <a:pt x="0" y="665439"/>
                </a:lnTo>
                <a:lnTo>
                  <a:pt x="0" y="0"/>
                </a:lnTo>
                <a:close/>
              </a:path>
            </a:pathLst>
          </a:custGeom>
          <a:blipFill>
            <a:blip r:embed="rId4"/>
            <a:stretch>
              <a:fillRect/>
            </a:stretch>
          </a:blipFill>
        </p:spPr>
        <p:txBody>
          <a:bodyPr/>
          <a:lstStyle/>
          <a:p>
            <a:endParaRPr lang="en-US"/>
          </a:p>
        </p:txBody>
      </p:sp>
      <p:sp>
        <p:nvSpPr>
          <p:cNvPr id="5" name="Freeform 5"/>
          <p:cNvSpPr/>
          <p:nvPr/>
        </p:nvSpPr>
        <p:spPr>
          <a:xfrm>
            <a:off x="9241712" y="7415783"/>
            <a:ext cx="2778947" cy="639683"/>
          </a:xfrm>
          <a:custGeom>
            <a:avLst/>
            <a:gdLst/>
            <a:ahLst/>
            <a:cxnLst/>
            <a:rect l="l" t="t" r="r" b="b"/>
            <a:pathLst>
              <a:path w="2778947" h="639682">
                <a:moveTo>
                  <a:pt x="0" y="0"/>
                </a:moveTo>
                <a:lnTo>
                  <a:pt x="2778947" y="0"/>
                </a:lnTo>
                <a:lnTo>
                  <a:pt x="2778947" y="639682"/>
                </a:lnTo>
                <a:lnTo>
                  <a:pt x="0" y="639682"/>
                </a:lnTo>
                <a:lnTo>
                  <a:pt x="0" y="0"/>
                </a:lnTo>
                <a:close/>
              </a:path>
            </a:pathLst>
          </a:custGeom>
          <a:blipFill>
            <a:blip r:embed="rId5"/>
            <a:stretch>
              <a:fillRect/>
            </a:stretch>
          </a:blipFill>
        </p:spPr>
        <p:txBody>
          <a:bodyPr/>
          <a:lstStyle/>
          <a:p>
            <a:endParaRPr lang="en-US"/>
          </a:p>
        </p:txBody>
      </p:sp>
      <p:sp>
        <p:nvSpPr>
          <p:cNvPr id="6" name="Freeform 6"/>
          <p:cNvSpPr/>
          <p:nvPr/>
        </p:nvSpPr>
        <p:spPr>
          <a:xfrm>
            <a:off x="12552268" y="7415783"/>
            <a:ext cx="2270426" cy="662660"/>
          </a:xfrm>
          <a:custGeom>
            <a:avLst/>
            <a:gdLst/>
            <a:ahLst/>
            <a:cxnLst/>
            <a:rect l="l" t="t" r="r" b="b"/>
            <a:pathLst>
              <a:path w="2270425" h="662660">
                <a:moveTo>
                  <a:pt x="0" y="0"/>
                </a:moveTo>
                <a:lnTo>
                  <a:pt x="2270425" y="0"/>
                </a:lnTo>
                <a:lnTo>
                  <a:pt x="2270425" y="662660"/>
                </a:lnTo>
                <a:lnTo>
                  <a:pt x="0" y="662660"/>
                </a:lnTo>
                <a:lnTo>
                  <a:pt x="0" y="0"/>
                </a:lnTo>
                <a:close/>
              </a:path>
            </a:pathLst>
          </a:custGeom>
          <a:blipFill>
            <a:blip r:embed="rId6"/>
            <a:stretch>
              <a:fillRect/>
            </a:stretch>
          </a:blipFill>
        </p:spPr>
        <p:txBody>
          <a:bodyPr/>
          <a:lstStyle/>
          <a:p>
            <a:endParaRPr lang="en-US"/>
          </a:p>
        </p:txBody>
      </p:sp>
      <p:sp>
        <p:nvSpPr>
          <p:cNvPr id="7" name="TextBox 7"/>
          <p:cNvSpPr txBox="1"/>
          <p:nvPr/>
        </p:nvSpPr>
        <p:spPr>
          <a:xfrm>
            <a:off x="2077543" y="2413341"/>
            <a:ext cx="14132918" cy="1935786"/>
          </a:xfrm>
          <a:prstGeom prst="rect">
            <a:avLst/>
          </a:prstGeom>
        </p:spPr>
        <p:txBody>
          <a:bodyPr lIns="0" tIns="0" rIns="0" bIns="0" rtlCol="0" anchor="t">
            <a:spAutoFit/>
          </a:bodyPr>
          <a:lstStyle/>
          <a:p>
            <a:pPr algn="ctr">
              <a:lnSpc>
                <a:spcPts val="14850"/>
              </a:lnSpc>
            </a:pPr>
            <a:r>
              <a:rPr lang="en-US" sz="15001">
                <a:solidFill>
                  <a:srgbClr val="FFFFFF"/>
                </a:solidFill>
                <a:latin typeface="Aeries Sans Ultra-Bold"/>
              </a:rPr>
              <a:t>THANK YOU!</a:t>
            </a:r>
          </a:p>
        </p:txBody>
      </p:sp>
      <p:sp>
        <p:nvSpPr>
          <p:cNvPr id="8" name="TextBox 8"/>
          <p:cNvSpPr txBox="1"/>
          <p:nvPr/>
        </p:nvSpPr>
        <p:spPr>
          <a:xfrm>
            <a:off x="3995657" y="4346917"/>
            <a:ext cx="10827036" cy="2135200"/>
          </a:xfrm>
          <a:prstGeom prst="rect">
            <a:avLst/>
          </a:prstGeom>
        </p:spPr>
        <p:txBody>
          <a:bodyPr lIns="0" tIns="0" rIns="0" bIns="0" rtlCol="0" anchor="t">
            <a:spAutoFit/>
          </a:bodyPr>
          <a:lstStyle/>
          <a:p>
            <a:pPr algn="ctr">
              <a:lnSpc>
                <a:spcPts val="4200"/>
              </a:lnSpc>
            </a:pPr>
            <a:r>
              <a:rPr lang="en-US" sz="3000" dirty="0">
                <a:solidFill>
                  <a:srgbClr val="FFFFFF"/>
                </a:solidFill>
                <a:latin typeface="Nunito Sans Italics"/>
              </a:rPr>
              <a:t>Please take a moment to complete our session survey.</a:t>
            </a:r>
          </a:p>
          <a:p>
            <a:pPr algn="ctr">
              <a:lnSpc>
                <a:spcPts val="4200"/>
              </a:lnSpc>
            </a:pPr>
            <a:endParaRPr lang="en-US" sz="3000" dirty="0">
              <a:solidFill>
                <a:srgbClr val="FFFFFF"/>
              </a:solidFill>
              <a:latin typeface="Nunito Sans Italics"/>
            </a:endParaRPr>
          </a:p>
          <a:p>
            <a:pPr algn="ctr">
              <a:lnSpc>
                <a:spcPts val="4200"/>
              </a:lnSpc>
            </a:pPr>
            <a:r>
              <a:rPr lang="en-US" sz="3000" b="1" dirty="0">
                <a:solidFill>
                  <a:srgbClr val="FFFFFF"/>
                </a:solidFill>
                <a:latin typeface="Nunito Sans Italics"/>
              </a:rPr>
              <a:t>http://surveys.aeries.com/s3/AeriesCon-Session-Feedback-Survey-Spring-2024</a:t>
            </a:r>
          </a:p>
        </p:txBody>
      </p:sp>
      <p:sp>
        <p:nvSpPr>
          <p:cNvPr id="9" name="Freeform 9"/>
          <p:cNvSpPr/>
          <p:nvPr/>
        </p:nvSpPr>
        <p:spPr>
          <a:xfrm>
            <a:off x="16421864" y="8961761"/>
            <a:ext cx="1674875"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7"/>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047708" y="2419996"/>
            <a:ext cx="9651298" cy="2556918"/>
          </a:xfrm>
          <a:prstGeom prst="rect">
            <a:avLst/>
          </a:prstGeom>
        </p:spPr>
        <p:txBody>
          <a:bodyPr lIns="0" tIns="0" rIns="0" bIns="0" rtlCol="0" anchor="t">
            <a:spAutoFit/>
          </a:bodyPr>
          <a:lstStyle/>
          <a:p>
            <a:pPr>
              <a:lnSpc>
                <a:spcPts val="9899"/>
              </a:lnSpc>
            </a:pPr>
            <a:r>
              <a:rPr lang="en-US" sz="9999" dirty="0">
                <a:solidFill>
                  <a:srgbClr val="FFFFFF"/>
                </a:solidFill>
                <a:latin typeface="Aeries Sans Ultra-Bold"/>
              </a:rPr>
              <a:t>Backup Plans</a:t>
            </a:r>
          </a:p>
          <a:p>
            <a:pPr>
              <a:lnSpc>
                <a:spcPts val="9899"/>
              </a:lnSpc>
            </a:pPr>
            <a:r>
              <a:rPr lang="en-US" sz="9999" dirty="0">
                <a:solidFill>
                  <a:srgbClr val="FFFFFF"/>
                </a:solidFill>
                <a:latin typeface="Aeries Sans Ultra-Bold"/>
              </a:rPr>
              <a:t>and Strategy</a:t>
            </a:r>
          </a:p>
        </p:txBody>
      </p:sp>
      <p:sp>
        <p:nvSpPr>
          <p:cNvPr id="4" name="TextBox 4"/>
          <p:cNvSpPr txBox="1"/>
          <p:nvPr/>
        </p:nvSpPr>
        <p:spPr>
          <a:xfrm>
            <a:off x="2588994" y="2546202"/>
            <a:ext cx="2767861" cy="2253616"/>
          </a:xfrm>
          <a:prstGeom prst="rect">
            <a:avLst/>
          </a:prstGeom>
        </p:spPr>
        <p:txBody>
          <a:bodyPr lIns="0" tIns="0" rIns="0" bIns="0" rtlCol="0" anchor="t">
            <a:spAutoFit/>
          </a:bodyPr>
          <a:lstStyle/>
          <a:p>
            <a:pPr>
              <a:lnSpc>
                <a:spcPts val="16830"/>
              </a:lnSpc>
            </a:pPr>
            <a:r>
              <a:rPr lang="en-US" sz="17000">
                <a:solidFill>
                  <a:srgbClr val="FFFFFF"/>
                </a:solidFill>
                <a:latin typeface="Aeries Sans Ultra-Bold"/>
              </a:rPr>
              <a:t>01.</a:t>
            </a:r>
          </a:p>
        </p:txBody>
      </p:sp>
      <p:sp>
        <p:nvSpPr>
          <p:cNvPr id="5" name="TextBox 5"/>
          <p:cNvSpPr txBox="1"/>
          <p:nvPr/>
        </p:nvSpPr>
        <p:spPr>
          <a:xfrm>
            <a:off x="6047708" y="5196533"/>
            <a:ext cx="9438363" cy="1057982"/>
          </a:xfrm>
          <a:prstGeom prst="rect">
            <a:avLst/>
          </a:prstGeom>
        </p:spPr>
        <p:txBody>
          <a:bodyPr lIns="0" tIns="0" rIns="0" bIns="0" rtlCol="0" anchor="t">
            <a:spAutoFit/>
          </a:bodyPr>
          <a:lstStyle/>
          <a:p>
            <a:pPr>
              <a:lnSpc>
                <a:spcPts val="4200"/>
              </a:lnSpc>
            </a:pPr>
            <a:r>
              <a:rPr lang="en-US" sz="3000" dirty="0">
                <a:solidFill>
                  <a:srgbClr val="FFFFFF"/>
                </a:solidFill>
                <a:latin typeface="Nunito Sans Italics"/>
              </a:rPr>
              <a:t>“By failing to prepare, you are preparing to fail.”</a:t>
            </a:r>
          </a:p>
          <a:p>
            <a:pPr algn="r">
              <a:lnSpc>
                <a:spcPts val="4200"/>
              </a:lnSpc>
            </a:pPr>
            <a:r>
              <a:rPr lang="en-US" sz="3000" dirty="0">
                <a:solidFill>
                  <a:srgbClr val="FFFFFF"/>
                </a:solidFill>
                <a:latin typeface="Nunito Sans Italics"/>
              </a:rPr>
              <a:t>-Benjamin Franklin</a:t>
            </a:r>
          </a:p>
        </p:txBody>
      </p:sp>
      <p:sp>
        <p:nvSpPr>
          <p:cNvPr id="6" name="Freeform 6"/>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512961" y="9157993"/>
            <a:ext cx="14405973" cy="755650"/>
          </a:xfrm>
          <a:prstGeom prst="rect">
            <a:avLst/>
          </a:prstGeom>
        </p:spPr>
        <p:txBody>
          <a:bodyPr lIns="0" tIns="0" rIns="0" bIns="0" rtlCol="0" anchor="t">
            <a:spAutoFit/>
          </a:bodyPr>
          <a:lstStyle/>
          <a:p>
            <a:pPr>
              <a:lnSpc>
                <a:spcPts val="2000"/>
              </a:lnSpc>
            </a:pPr>
            <a:r>
              <a:rPr lang="en-US" sz="2000" spc="308" dirty="0">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3"/>
          <p:cNvSpPr/>
          <p:nvPr/>
        </p:nvSpPr>
        <p:spPr>
          <a:xfrm>
            <a:off x="16421864" y="8961761"/>
            <a:ext cx="1674875"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165948" y="1021134"/>
            <a:ext cx="10885710" cy="2814810"/>
          </a:xfrm>
          <a:prstGeom prst="rect">
            <a:avLst/>
          </a:prstGeom>
        </p:spPr>
        <p:txBody>
          <a:bodyPr lIns="0" tIns="0" rIns="0" bIns="0" rtlCol="0" anchor="t">
            <a:spAutoFit/>
          </a:bodyPr>
          <a:lstStyle/>
          <a:p>
            <a:pPr algn="ctr">
              <a:lnSpc>
                <a:spcPts val="10890"/>
              </a:lnSpc>
            </a:pPr>
            <a:r>
              <a:rPr lang="en-US" sz="11001">
                <a:solidFill>
                  <a:srgbClr val="FEFEFE"/>
                </a:solidFill>
                <a:latin typeface="Aeries Sans Ultra-Bold"/>
              </a:rPr>
              <a:t>Share your Feedback:</a:t>
            </a:r>
          </a:p>
        </p:txBody>
      </p:sp>
      <p:pic>
        <p:nvPicPr>
          <p:cNvPr id="7" name="Picture 6">
            <a:extLst>
              <a:ext uri="{FF2B5EF4-FFF2-40B4-BE49-F238E27FC236}">
                <a16:creationId xmlns:a16="http://schemas.microsoft.com/office/drawing/2014/main" id="{10874510-056D-4B5F-B44C-9A835E3DD268}"/>
              </a:ext>
            </a:extLst>
          </p:cNvPr>
          <p:cNvPicPr>
            <a:picLocks noChangeAspect="1"/>
          </p:cNvPicPr>
          <p:nvPr/>
        </p:nvPicPr>
        <p:blipFill>
          <a:blip r:embed="rId4"/>
          <a:stretch>
            <a:fillRect/>
          </a:stretch>
        </p:blipFill>
        <p:spPr>
          <a:xfrm>
            <a:off x="9525001" y="4288720"/>
            <a:ext cx="4335860" cy="42812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2079800" y="1422659"/>
            <a:ext cx="14128400" cy="1193800"/>
          </a:xfrm>
          <a:prstGeom prst="rect">
            <a:avLst/>
          </a:prstGeom>
        </p:spPr>
        <p:txBody>
          <a:bodyPr lIns="0" tIns="0" rIns="0" bIns="0" rtlCol="0" anchor="t">
            <a:spAutoFit/>
          </a:bodyPr>
          <a:lstStyle/>
          <a:p>
            <a:pPr algn="ctr">
              <a:lnSpc>
                <a:spcPts val="9799"/>
              </a:lnSpc>
            </a:pPr>
            <a:r>
              <a:rPr lang="en-US" sz="6999" dirty="0">
                <a:solidFill>
                  <a:srgbClr val="FFFFFF"/>
                </a:solidFill>
                <a:latin typeface="Aeries Sans Ultra-Bold"/>
              </a:rPr>
              <a:t>Backup Types</a:t>
            </a:r>
          </a:p>
        </p:txBody>
      </p:sp>
      <p:grpSp>
        <p:nvGrpSpPr>
          <p:cNvPr id="16" name="Group 15">
            <a:extLst>
              <a:ext uri="{FF2B5EF4-FFF2-40B4-BE49-F238E27FC236}">
                <a16:creationId xmlns:a16="http://schemas.microsoft.com/office/drawing/2014/main" id="{DC7585E1-B9D3-5E70-0441-93352453527D}"/>
              </a:ext>
            </a:extLst>
          </p:cNvPr>
          <p:cNvGrpSpPr/>
          <p:nvPr/>
        </p:nvGrpSpPr>
        <p:grpSpPr>
          <a:xfrm>
            <a:off x="3459208" y="3271408"/>
            <a:ext cx="2940623" cy="4006661"/>
            <a:chOff x="3459208" y="3271408"/>
            <a:chExt cx="2940623" cy="4006661"/>
          </a:xfrm>
        </p:grpSpPr>
        <p:sp>
          <p:nvSpPr>
            <p:cNvPr id="4" name="TextBox 4"/>
            <p:cNvSpPr txBox="1"/>
            <p:nvPr/>
          </p:nvSpPr>
          <p:spPr>
            <a:xfrm>
              <a:off x="3459208" y="4601054"/>
              <a:ext cx="2940623" cy="2677015"/>
            </a:xfrm>
            <a:prstGeom prst="rect">
              <a:avLst/>
            </a:prstGeom>
          </p:spPr>
          <p:txBody>
            <a:bodyPr wrap="square" lIns="0" tIns="0" rIns="0" bIns="0" rtlCol="0" anchor="t">
              <a:spAutoFit/>
            </a:bodyPr>
            <a:lstStyle/>
            <a:p>
              <a:pPr>
                <a:lnSpc>
                  <a:spcPts val="3499"/>
                </a:lnSpc>
              </a:pPr>
              <a:r>
                <a:rPr lang="en-US" sz="2499" dirty="0">
                  <a:solidFill>
                    <a:srgbClr val="FFFFFF"/>
                  </a:solidFill>
                  <a:latin typeface="Nunito Sans"/>
                </a:rPr>
                <a:t>Complete copy of the database, both “.mdf” and “.ldf” files. Generally saved with a “.bak” file extension.</a:t>
              </a:r>
            </a:p>
          </p:txBody>
        </p:sp>
        <p:sp>
          <p:nvSpPr>
            <p:cNvPr id="8" name="TextBox 8"/>
            <p:cNvSpPr txBox="1"/>
            <p:nvPr/>
          </p:nvSpPr>
          <p:spPr>
            <a:xfrm>
              <a:off x="3535408" y="3271408"/>
              <a:ext cx="2788223" cy="634982"/>
            </a:xfrm>
            <a:prstGeom prst="rect">
              <a:avLst/>
            </a:prstGeom>
          </p:spPr>
          <p:txBody>
            <a:bodyPr wrap="square" lIns="0" tIns="0" rIns="0" bIns="0" rtlCol="0" anchor="t">
              <a:spAutoFit/>
            </a:bodyPr>
            <a:lstStyle/>
            <a:p>
              <a:pPr marL="0" lvl="1" algn="ctr">
                <a:lnSpc>
                  <a:spcPts val="4900"/>
                </a:lnSpc>
              </a:pPr>
              <a:r>
                <a:rPr lang="en-US" sz="4800" dirty="0">
                  <a:solidFill>
                    <a:srgbClr val="FFFFFF"/>
                  </a:solidFill>
                  <a:latin typeface="Aeries Sans Bold" panose="020B0604020202020204" charset="0"/>
                </a:rPr>
                <a:t>Full</a:t>
              </a:r>
              <a:endParaRPr lang="en-US" sz="3500" dirty="0">
                <a:solidFill>
                  <a:srgbClr val="FFFFFF"/>
                </a:solidFill>
                <a:latin typeface="Aeries Sans Bold" panose="020B0604020202020204" charset="0"/>
              </a:endParaRPr>
            </a:p>
          </p:txBody>
        </p:sp>
      </p:grpSp>
      <p:grpSp>
        <p:nvGrpSpPr>
          <p:cNvPr id="14" name="Group 13">
            <a:extLst>
              <a:ext uri="{FF2B5EF4-FFF2-40B4-BE49-F238E27FC236}">
                <a16:creationId xmlns:a16="http://schemas.microsoft.com/office/drawing/2014/main" id="{527E2DAD-163D-1AB0-70F5-B0E072FF3CD1}"/>
              </a:ext>
            </a:extLst>
          </p:cNvPr>
          <p:cNvGrpSpPr/>
          <p:nvPr/>
        </p:nvGrpSpPr>
        <p:grpSpPr>
          <a:xfrm>
            <a:off x="11714896" y="3271408"/>
            <a:ext cx="3581401" cy="3067968"/>
            <a:chOff x="11718308" y="2928420"/>
            <a:chExt cx="3581401" cy="3067968"/>
          </a:xfrm>
        </p:grpSpPr>
        <p:sp>
          <p:nvSpPr>
            <p:cNvPr id="7" name="TextBox 7"/>
            <p:cNvSpPr txBox="1"/>
            <p:nvPr/>
          </p:nvSpPr>
          <p:spPr>
            <a:xfrm>
              <a:off x="12036824" y="4665896"/>
              <a:ext cx="2944368" cy="1330492"/>
            </a:xfrm>
            <a:prstGeom prst="rect">
              <a:avLst/>
            </a:prstGeom>
          </p:spPr>
          <p:txBody>
            <a:bodyPr wrap="square" lIns="0" tIns="0" rIns="0" bIns="0" rtlCol="0" anchor="t">
              <a:spAutoFit/>
            </a:bodyPr>
            <a:lstStyle/>
            <a:p>
              <a:pPr>
                <a:lnSpc>
                  <a:spcPts val="3499"/>
                </a:lnSpc>
              </a:pPr>
              <a:r>
                <a:rPr lang="en-US" sz="2499" dirty="0">
                  <a:solidFill>
                    <a:srgbClr val="FFFFFF"/>
                  </a:solidFill>
                  <a:latin typeface="Nunito Sans"/>
                </a:rPr>
                <a:t>All transactions over a specific period.</a:t>
              </a:r>
            </a:p>
          </p:txBody>
        </p:sp>
        <p:sp>
          <p:nvSpPr>
            <p:cNvPr id="9" name="TextBox 9"/>
            <p:cNvSpPr txBox="1"/>
            <p:nvPr/>
          </p:nvSpPr>
          <p:spPr>
            <a:xfrm>
              <a:off x="11718308" y="2928420"/>
              <a:ext cx="3581401" cy="1263359"/>
            </a:xfrm>
            <a:prstGeom prst="rect">
              <a:avLst/>
            </a:prstGeom>
          </p:spPr>
          <p:txBody>
            <a:bodyPr wrap="square" lIns="0" tIns="0" rIns="0" bIns="0" rtlCol="0" anchor="t">
              <a:spAutoFit/>
            </a:bodyPr>
            <a:lstStyle/>
            <a:p>
              <a:pPr marL="0" lvl="1" algn="ctr">
                <a:lnSpc>
                  <a:spcPts val="4900"/>
                </a:lnSpc>
              </a:pPr>
              <a:r>
                <a:rPr lang="en-US" sz="4800" dirty="0">
                  <a:solidFill>
                    <a:srgbClr val="FFFFFF"/>
                  </a:solidFill>
                  <a:latin typeface="Aeries Sans Bold" panose="020B0604020202020204" charset="0"/>
                </a:rPr>
                <a:t>Transaction </a:t>
              </a:r>
            </a:p>
            <a:p>
              <a:pPr marL="0" lvl="1" algn="ctr">
                <a:lnSpc>
                  <a:spcPts val="4900"/>
                </a:lnSpc>
              </a:pPr>
              <a:r>
                <a:rPr lang="en-US" sz="4800" dirty="0">
                  <a:solidFill>
                    <a:srgbClr val="FFFFFF"/>
                  </a:solidFill>
                  <a:latin typeface="Aeries Sans Bold" panose="020B0604020202020204" charset="0"/>
                </a:rPr>
                <a:t>Log</a:t>
              </a:r>
            </a:p>
          </p:txBody>
        </p:sp>
      </p:grpSp>
      <p:grpSp>
        <p:nvGrpSpPr>
          <p:cNvPr id="15" name="Group 14">
            <a:extLst>
              <a:ext uri="{FF2B5EF4-FFF2-40B4-BE49-F238E27FC236}">
                <a16:creationId xmlns:a16="http://schemas.microsoft.com/office/drawing/2014/main" id="{ADE5DB53-CFAC-535D-42D7-59C9D2BCA849}"/>
              </a:ext>
            </a:extLst>
          </p:cNvPr>
          <p:cNvGrpSpPr/>
          <p:nvPr/>
        </p:nvGrpSpPr>
        <p:grpSpPr>
          <a:xfrm>
            <a:off x="7268369" y="3271408"/>
            <a:ext cx="3581400" cy="3568481"/>
            <a:chOff x="7273589" y="3271408"/>
            <a:chExt cx="3581400" cy="3568481"/>
          </a:xfrm>
        </p:grpSpPr>
        <p:sp>
          <p:nvSpPr>
            <p:cNvPr id="6" name="TextBox 6"/>
            <p:cNvSpPr txBox="1"/>
            <p:nvPr/>
          </p:nvSpPr>
          <p:spPr>
            <a:xfrm>
              <a:off x="7593978" y="4611715"/>
              <a:ext cx="2940623" cy="2228174"/>
            </a:xfrm>
            <a:prstGeom prst="rect">
              <a:avLst/>
            </a:prstGeom>
          </p:spPr>
          <p:txBody>
            <a:bodyPr wrap="square" lIns="0" tIns="0" rIns="0" bIns="0" rtlCol="0" anchor="t">
              <a:spAutoFit/>
            </a:bodyPr>
            <a:lstStyle/>
            <a:p>
              <a:pPr>
                <a:lnSpc>
                  <a:spcPts val="3499"/>
                </a:lnSpc>
              </a:pPr>
              <a:r>
                <a:rPr lang="en-US" sz="2499" dirty="0">
                  <a:solidFill>
                    <a:srgbClr val="FFFFFF"/>
                  </a:solidFill>
                  <a:latin typeface="Nunito Sans"/>
                </a:rPr>
                <a:t>A capture of ALL transactions since the most recent full backup without the copy-only option</a:t>
              </a:r>
              <a:r>
                <a:rPr lang="en-US" sz="2499" baseline="30000" dirty="0">
                  <a:solidFill>
                    <a:srgbClr val="FFFFFF"/>
                  </a:solidFill>
                  <a:latin typeface="Nunito Sans"/>
                </a:rPr>
                <a:t>1</a:t>
              </a:r>
              <a:r>
                <a:rPr lang="en-US" sz="2499" dirty="0">
                  <a:solidFill>
                    <a:srgbClr val="FFFFFF"/>
                  </a:solidFill>
                  <a:latin typeface="Nunito Sans"/>
                </a:rPr>
                <a:t>.</a:t>
              </a:r>
              <a:endParaRPr lang="en-US" sz="2499" baseline="30000" dirty="0">
                <a:solidFill>
                  <a:srgbClr val="FFFFFF"/>
                </a:solidFill>
                <a:latin typeface="Nunito Sans"/>
              </a:endParaRPr>
            </a:p>
          </p:txBody>
        </p:sp>
        <p:sp>
          <p:nvSpPr>
            <p:cNvPr id="10" name="TextBox 10"/>
            <p:cNvSpPr txBox="1"/>
            <p:nvPr/>
          </p:nvSpPr>
          <p:spPr>
            <a:xfrm>
              <a:off x="7273589" y="3271408"/>
              <a:ext cx="3581400" cy="634982"/>
            </a:xfrm>
            <a:prstGeom prst="rect">
              <a:avLst/>
            </a:prstGeom>
          </p:spPr>
          <p:txBody>
            <a:bodyPr wrap="square" lIns="0" tIns="0" rIns="0" bIns="0" rtlCol="0" anchor="t">
              <a:spAutoFit/>
            </a:bodyPr>
            <a:lstStyle/>
            <a:p>
              <a:pPr marL="0" lvl="1" algn="ctr">
                <a:lnSpc>
                  <a:spcPts val="4900"/>
                </a:lnSpc>
              </a:pPr>
              <a:r>
                <a:rPr lang="en-US" sz="4800" dirty="0">
                  <a:solidFill>
                    <a:srgbClr val="FFFFFF"/>
                  </a:solidFill>
                  <a:latin typeface="Aeries Sans Bold" panose="020B0604020202020204" charset="0"/>
                </a:rPr>
                <a:t>Differential</a:t>
              </a:r>
              <a:endParaRPr lang="en-US" sz="3500" dirty="0">
                <a:solidFill>
                  <a:srgbClr val="FFFFFF"/>
                </a:solidFill>
                <a:latin typeface="Aeries Sans Bold" panose="020B0604020202020204" charset="0"/>
              </a:endParaRPr>
            </a:p>
          </p:txBody>
        </p:sp>
      </p:grpSp>
      <p:grpSp>
        <p:nvGrpSpPr>
          <p:cNvPr id="17" name="Group 16">
            <a:extLst>
              <a:ext uri="{FF2B5EF4-FFF2-40B4-BE49-F238E27FC236}">
                <a16:creationId xmlns:a16="http://schemas.microsoft.com/office/drawing/2014/main" id="{12E53B86-7AEC-78E2-DDCD-9046EA4C89B4}"/>
              </a:ext>
            </a:extLst>
          </p:cNvPr>
          <p:cNvGrpSpPr/>
          <p:nvPr/>
        </p:nvGrpSpPr>
        <p:grpSpPr>
          <a:xfrm>
            <a:off x="3243050" y="7899631"/>
            <a:ext cx="11801900" cy="579005"/>
            <a:chOff x="3733800" y="7899631"/>
            <a:chExt cx="11801900" cy="579005"/>
          </a:xfrm>
        </p:grpSpPr>
        <p:sp>
          <p:nvSpPr>
            <p:cNvPr id="5" name="TextBox 5"/>
            <p:cNvSpPr txBox="1"/>
            <p:nvPr/>
          </p:nvSpPr>
          <p:spPr>
            <a:xfrm>
              <a:off x="7315199" y="8045825"/>
              <a:ext cx="8220501" cy="432811"/>
            </a:xfrm>
            <a:prstGeom prst="rect">
              <a:avLst/>
            </a:prstGeom>
          </p:spPr>
          <p:txBody>
            <a:bodyPr wrap="square" lIns="0" tIns="0" rIns="0" bIns="0" rtlCol="0" anchor="t">
              <a:spAutoFit/>
            </a:bodyPr>
            <a:lstStyle/>
            <a:p>
              <a:pPr>
                <a:lnSpc>
                  <a:spcPts val="3499"/>
                </a:lnSpc>
              </a:pPr>
              <a:r>
                <a:rPr lang="en-US" sz="2499" dirty="0">
                  <a:solidFill>
                    <a:srgbClr val="FFFFFF"/>
                  </a:solidFill>
                  <a:latin typeface="Nunito Sans"/>
                </a:rPr>
                <a:t>Prevents the backup from being part of the backup chain</a:t>
              </a:r>
            </a:p>
          </p:txBody>
        </p:sp>
        <p:sp>
          <p:nvSpPr>
            <p:cNvPr id="11" name="TextBox 11"/>
            <p:cNvSpPr txBox="1"/>
            <p:nvPr/>
          </p:nvSpPr>
          <p:spPr>
            <a:xfrm>
              <a:off x="3733800" y="7899631"/>
              <a:ext cx="3448012" cy="579005"/>
            </a:xfrm>
            <a:prstGeom prst="rect">
              <a:avLst/>
            </a:prstGeom>
          </p:spPr>
          <p:txBody>
            <a:bodyPr wrap="square" lIns="0" tIns="0" rIns="0" bIns="0" rtlCol="0" anchor="t">
              <a:spAutoFit/>
            </a:bodyPr>
            <a:lstStyle/>
            <a:p>
              <a:pPr marL="0" lvl="1" algn="r">
                <a:lnSpc>
                  <a:spcPts val="4900"/>
                </a:lnSpc>
              </a:pPr>
              <a:r>
                <a:rPr lang="en-US" sz="2800" baseline="30000" dirty="0">
                  <a:solidFill>
                    <a:srgbClr val="FFFFFF"/>
                  </a:solidFill>
                  <a:latin typeface="Nunito Sans Bold"/>
                </a:rPr>
                <a:t>1</a:t>
              </a:r>
              <a:r>
                <a:rPr lang="en-US" sz="2800" dirty="0">
                  <a:solidFill>
                    <a:srgbClr val="FFFFFF"/>
                  </a:solidFill>
                  <a:latin typeface="Nunito Sans Bold"/>
                </a:rPr>
                <a:t>Copy-Only Option :</a:t>
              </a:r>
            </a:p>
          </p:txBody>
        </p:sp>
      </p:grpSp>
      <p:sp>
        <p:nvSpPr>
          <p:cNvPr id="12" name="Freeform 12"/>
          <p:cNvSpPr>
            <a:spLocks noGrp="1" noRot="1" noMove="1" noResize="1" noEditPoints="1" noAdjustHandles="1" noChangeArrowheads="1" noChangeShapeType="1"/>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F92351E5-D862-038B-F5C3-6F925B7C67C9}"/>
              </a:ext>
            </a:extLst>
          </p:cNvPr>
          <p:cNvSpPr>
            <a:spLocks noGrp="1" noRot="1" noMove="1" noResize="1" noEditPoints="1" noAdjustHandles="1" noChangeArrowheads="1" noChangeShapeType="1"/>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Freeform 12">
            <a:extLst>
              <a:ext uri="{FF2B5EF4-FFF2-40B4-BE49-F238E27FC236}">
                <a16:creationId xmlns:a16="http://schemas.microsoft.com/office/drawing/2014/main" id="{7BC5F73C-B7D3-4AB7-A27E-05F7AB97C1F8}"/>
              </a:ext>
            </a:extLst>
          </p:cNvPr>
          <p:cNvSpPr>
            <a:spLocks noGrp="1" noRot="1" noMove="1" noResize="1" noEditPoints="1" noAdjustHandles="1" noChangeArrowheads="1" noChangeShapeType="1"/>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
        <p:nvSpPr>
          <p:cNvPr id="5" name="TextBox 3">
            <a:extLst>
              <a:ext uri="{FF2B5EF4-FFF2-40B4-BE49-F238E27FC236}">
                <a16:creationId xmlns:a16="http://schemas.microsoft.com/office/drawing/2014/main" id="{3076045D-44C7-98CB-25D6-47AC2DC4E5B2}"/>
              </a:ext>
            </a:extLst>
          </p:cNvPr>
          <p:cNvSpPr txBox="1"/>
          <p:nvPr/>
        </p:nvSpPr>
        <p:spPr>
          <a:xfrm>
            <a:off x="1524000" y="2699245"/>
            <a:ext cx="15212868" cy="6244017"/>
          </a:xfrm>
          <a:prstGeom prst="rect">
            <a:avLst/>
          </a:prstGeom>
        </p:spPr>
        <p:txBody>
          <a:bodyPr lIns="0" tIns="0" rIns="0" bIns="0" rtlCol="0" anchor="t">
            <a:spAutoFit/>
          </a:bodyPr>
          <a:lstStyle/>
          <a:p>
            <a:pPr>
              <a:lnSpc>
                <a:spcPts val="7000"/>
              </a:lnSpc>
            </a:pPr>
            <a:r>
              <a:rPr lang="en-US" sz="4800" dirty="0">
                <a:solidFill>
                  <a:srgbClr val="DFE3E9"/>
                </a:solidFill>
                <a:latin typeface="Nunito Sans"/>
              </a:rPr>
              <a:t>The backup chain is maintained by SQL Server with an LSN (Log Sequence Number)</a:t>
            </a:r>
          </a:p>
          <a:p>
            <a:pPr>
              <a:lnSpc>
                <a:spcPts val="7000"/>
              </a:lnSpc>
            </a:pPr>
            <a:endParaRPr lang="en-US" sz="5000" dirty="0">
              <a:solidFill>
                <a:srgbClr val="DFE3E9"/>
              </a:solidFill>
              <a:latin typeface="Nunito Sans"/>
            </a:endParaRPr>
          </a:p>
          <a:p>
            <a:pPr>
              <a:lnSpc>
                <a:spcPts val="7000"/>
              </a:lnSpc>
            </a:pPr>
            <a:r>
              <a:rPr lang="en-US" sz="4800" dirty="0">
                <a:solidFill>
                  <a:srgbClr val="DFE3E9"/>
                </a:solidFill>
                <a:latin typeface="Nunito Sans"/>
              </a:rPr>
              <a:t>Want a deeper dive?</a:t>
            </a:r>
            <a:br>
              <a:rPr lang="en-US" sz="4800" dirty="0">
                <a:solidFill>
                  <a:srgbClr val="DFE3E9"/>
                </a:solidFill>
                <a:latin typeface="Nunito Sans"/>
              </a:rPr>
            </a:br>
            <a:r>
              <a:rPr lang="en-US" sz="4800" dirty="0">
                <a:solidFill>
                  <a:srgbClr val="DFE3E9"/>
                </a:solidFill>
                <a:latin typeface="Nunito Sans"/>
              </a:rPr>
              <a:t>This script will show you </a:t>
            </a:r>
          </a:p>
          <a:p>
            <a:pPr>
              <a:lnSpc>
                <a:spcPts val="7000"/>
              </a:lnSpc>
            </a:pPr>
            <a:r>
              <a:rPr lang="en-US" sz="4800" dirty="0">
                <a:solidFill>
                  <a:srgbClr val="DFE3E9"/>
                </a:solidFill>
                <a:latin typeface="Nunito Sans"/>
              </a:rPr>
              <a:t>how you can locate the LSN for a </a:t>
            </a:r>
          </a:p>
          <a:p>
            <a:pPr>
              <a:lnSpc>
                <a:spcPts val="7000"/>
              </a:lnSpc>
            </a:pPr>
            <a:r>
              <a:rPr lang="en-US" sz="4800" dirty="0">
                <a:solidFill>
                  <a:srgbClr val="DFE3E9"/>
                </a:solidFill>
                <a:latin typeface="Nunito Sans"/>
              </a:rPr>
              <a:t>given database</a:t>
            </a:r>
          </a:p>
        </p:txBody>
      </p:sp>
      <p:sp>
        <p:nvSpPr>
          <p:cNvPr id="6" name="TextBox 4">
            <a:extLst>
              <a:ext uri="{FF2B5EF4-FFF2-40B4-BE49-F238E27FC236}">
                <a16:creationId xmlns:a16="http://schemas.microsoft.com/office/drawing/2014/main" id="{3A0C77AB-07AD-8D2A-54A0-558768172E5E}"/>
              </a:ext>
            </a:extLst>
          </p:cNvPr>
          <p:cNvSpPr txBox="1"/>
          <p:nvPr/>
        </p:nvSpPr>
        <p:spPr>
          <a:xfrm>
            <a:off x="1524000" y="978681"/>
            <a:ext cx="8208144" cy="1377949"/>
          </a:xfrm>
          <a:prstGeom prst="rect">
            <a:avLst/>
          </a:prstGeom>
        </p:spPr>
        <p:txBody>
          <a:bodyPr lIns="0" tIns="0" rIns="0" bIns="0" rtlCol="0" anchor="t">
            <a:spAutoFit/>
          </a:bodyPr>
          <a:lstStyle/>
          <a:p>
            <a:pPr>
              <a:lnSpc>
                <a:spcPts val="11200"/>
              </a:lnSpc>
            </a:pPr>
            <a:r>
              <a:rPr lang="en-US" sz="8000" dirty="0">
                <a:solidFill>
                  <a:srgbClr val="FFFFFF"/>
                </a:solidFill>
                <a:latin typeface="Aeries Sans Ultra-Bold"/>
              </a:rPr>
              <a:t>Backup Chain</a:t>
            </a:r>
          </a:p>
        </p:txBody>
      </p:sp>
      <p:sp>
        <p:nvSpPr>
          <p:cNvPr id="9" name="AutoShape 2">
            <a:extLst>
              <a:ext uri="{FF2B5EF4-FFF2-40B4-BE49-F238E27FC236}">
                <a16:creationId xmlns:a16="http://schemas.microsoft.com/office/drawing/2014/main" id="{60A2D2D1-5203-F3C2-3220-042A5219E1E3}"/>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person standing on top of a bar graph with a telescope&#10;&#10;Description automatically generated">
            <a:extLst>
              <a:ext uri="{FF2B5EF4-FFF2-40B4-BE49-F238E27FC236}">
                <a16:creationId xmlns:a16="http://schemas.microsoft.com/office/drawing/2014/main" id="{AC68E156-2D98-4B46-9286-5DFF47032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5200" y="3861190"/>
            <a:ext cx="6485227" cy="4825501"/>
          </a:xfrm>
          <a:prstGeom prst="rect">
            <a:avLst/>
          </a:prstGeom>
        </p:spPr>
      </p:pic>
      <p:sp>
        <p:nvSpPr>
          <p:cNvPr id="14" name="Rectangle: Rounded Corners 13">
            <a:extLst>
              <a:ext uri="{FF2B5EF4-FFF2-40B4-BE49-F238E27FC236}">
                <a16:creationId xmlns:a16="http://schemas.microsoft.com/office/drawing/2014/main" id="{4BC2E346-0AC9-D7C9-DE2C-2C225520A8C0}"/>
              </a:ext>
            </a:extLst>
          </p:cNvPr>
          <p:cNvSpPr/>
          <p:nvPr/>
        </p:nvSpPr>
        <p:spPr>
          <a:xfrm>
            <a:off x="9292661" y="5055875"/>
            <a:ext cx="1447800" cy="142392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a:extLst>
              <a:ext uri="{FF2B5EF4-FFF2-40B4-BE49-F238E27FC236}">
                <a16:creationId xmlns:a16="http://schemas.microsoft.com/office/drawing/2014/main" id="{8D637814-B4A5-E4DD-E4C7-1B9B4299E990}"/>
              </a:ext>
            </a:extLst>
          </p:cNvPr>
          <p:cNvGraphicFramePr>
            <a:graphicFrameLocks noChangeAspect="1"/>
          </p:cNvGraphicFramePr>
          <p:nvPr>
            <p:extLst>
              <p:ext uri="{D42A27DB-BD31-4B8C-83A1-F6EECF244321}">
                <p14:modId xmlns:p14="http://schemas.microsoft.com/office/powerpoint/2010/main" val="666445481"/>
              </p:ext>
            </p:extLst>
          </p:nvPr>
        </p:nvGraphicFramePr>
        <p:xfrm>
          <a:off x="9329865" y="5155754"/>
          <a:ext cx="1261640" cy="1361717"/>
        </p:xfrm>
        <a:graphic>
          <a:graphicData uri="http://schemas.openxmlformats.org/presentationml/2006/ole">
            <mc:AlternateContent xmlns:mc="http://schemas.openxmlformats.org/markup-compatibility/2006">
              <mc:Choice xmlns:v="urn:schemas-microsoft-com:vml" Requires="v">
                <p:oleObj name="Packager Shell Object" showAsIcon="1" r:id="rId5" imgW="559800" imgH="604800" progId="Package">
                  <p:embed/>
                </p:oleObj>
              </mc:Choice>
              <mc:Fallback>
                <p:oleObj name="Packager Shell Object" showAsIcon="1" r:id="rId5" imgW="559800" imgH="604800" progId="Package">
                  <p:embed/>
                  <p:pic>
                    <p:nvPicPr>
                      <p:cNvPr id="12" name="Object 11">
                        <a:extLst>
                          <a:ext uri="{FF2B5EF4-FFF2-40B4-BE49-F238E27FC236}">
                            <a16:creationId xmlns:a16="http://schemas.microsoft.com/office/drawing/2014/main" id="{8D637814-B4A5-E4DD-E4C7-1B9B4299E990}"/>
                          </a:ext>
                        </a:extLst>
                      </p:cNvPr>
                      <p:cNvPicPr/>
                      <p:nvPr/>
                    </p:nvPicPr>
                    <p:blipFill>
                      <a:blip r:embed="rId6"/>
                      <a:stretch>
                        <a:fillRect/>
                      </a:stretch>
                    </p:blipFill>
                    <p:spPr>
                      <a:xfrm>
                        <a:off x="9329865" y="5155754"/>
                        <a:ext cx="1261640" cy="1361717"/>
                      </a:xfrm>
                      <a:prstGeom prst="rect">
                        <a:avLst/>
                      </a:prstGeom>
                    </p:spPr>
                  </p:pic>
                </p:oleObj>
              </mc:Fallback>
            </mc:AlternateContent>
          </a:graphicData>
        </a:graphic>
      </p:graphicFrame>
      <p:sp>
        <p:nvSpPr>
          <p:cNvPr id="13" name="Freeform 18">
            <a:extLst>
              <a:ext uri="{FF2B5EF4-FFF2-40B4-BE49-F238E27FC236}">
                <a16:creationId xmlns:a16="http://schemas.microsoft.com/office/drawing/2014/main" id="{D572740C-4398-96F4-803A-ACB79AB98DB9}"/>
              </a:ext>
            </a:extLst>
          </p:cNvPr>
          <p:cNvSpPr/>
          <p:nvPr/>
        </p:nvSpPr>
        <p:spPr>
          <a:xfrm>
            <a:off x="7609402" y="5339990"/>
            <a:ext cx="1442863" cy="1058100"/>
          </a:xfrm>
          <a:custGeom>
            <a:avLst/>
            <a:gdLst/>
            <a:ahLst/>
            <a:cxnLst/>
            <a:rect l="l" t="t" r="r" b="b"/>
            <a:pathLst>
              <a:path w="1442863" h="1058100">
                <a:moveTo>
                  <a:pt x="0" y="0"/>
                </a:moveTo>
                <a:lnTo>
                  <a:pt x="1442863" y="0"/>
                </a:lnTo>
                <a:lnTo>
                  <a:pt x="1442863" y="1058099"/>
                </a:lnTo>
                <a:lnTo>
                  <a:pt x="0" y="1058099"/>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108503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28700" y="1061490"/>
            <a:ext cx="16230600" cy="1377949"/>
          </a:xfrm>
          <a:prstGeom prst="rect">
            <a:avLst/>
          </a:prstGeom>
        </p:spPr>
        <p:txBody>
          <a:bodyPr lIns="0" tIns="0" rIns="0" bIns="0" rtlCol="0" anchor="t">
            <a:spAutoFit/>
          </a:bodyPr>
          <a:lstStyle/>
          <a:p>
            <a:pPr>
              <a:lnSpc>
                <a:spcPts val="11200"/>
              </a:lnSpc>
            </a:pPr>
            <a:r>
              <a:rPr lang="en-US" sz="8000" dirty="0">
                <a:solidFill>
                  <a:srgbClr val="FFFFFF"/>
                </a:solidFill>
                <a:latin typeface="Aeries Sans Ultra-Bold"/>
              </a:rPr>
              <a:t>Recovery Model</a:t>
            </a:r>
          </a:p>
        </p:txBody>
      </p:sp>
      <p:sp>
        <p:nvSpPr>
          <p:cNvPr id="4" name="TextBox 4"/>
          <p:cNvSpPr txBox="1"/>
          <p:nvPr/>
        </p:nvSpPr>
        <p:spPr>
          <a:xfrm>
            <a:off x="2743200" y="3314700"/>
            <a:ext cx="7651938" cy="692497"/>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Full</a:t>
            </a:r>
          </a:p>
        </p:txBody>
      </p:sp>
      <p:sp>
        <p:nvSpPr>
          <p:cNvPr id="5" name="TextBox 5"/>
          <p:cNvSpPr txBox="1"/>
          <p:nvPr/>
        </p:nvSpPr>
        <p:spPr>
          <a:xfrm>
            <a:off x="2743200" y="4978400"/>
            <a:ext cx="7651938" cy="692497"/>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Simple</a:t>
            </a:r>
          </a:p>
        </p:txBody>
      </p:sp>
      <p:sp>
        <p:nvSpPr>
          <p:cNvPr id="6" name="TextBox 6"/>
          <p:cNvSpPr txBox="1"/>
          <p:nvPr/>
        </p:nvSpPr>
        <p:spPr>
          <a:xfrm>
            <a:off x="2743200" y="6642100"/>
            <a:ext cx="7651938" cy="692497"/>
          </a:xfrm>
          <a:prstGeom prst="rect">
            <a:avLst/>
          </a:prstGeom>
        </p:spPr>
        <p:txBody>
          <a:bodyPr lIns="0" tIns="0" rIns="0" bIns="0" rtlCol="0" anchor="t">
            <a:spAutoFit/>
          </a:bodyPr>
          <a:lstStyle/>
          <a:p>
            <a:pPr marL="863599" lvl="1" indent="-431800" algn="just">
              <a:lnSpc>
                <a:spcPts val="5599"/>
              </a:lnSpc>
              <a:buFont typeface="Arial"/>
              <a:buChar char="•"/>
            </a:pPr>
            <a:r>
              <a:rPr lang="en-US" sz="3999" dirty="0">
                <a:solidFill>
                  <a:srgbClr val="DFE3E9"/>
                </a:solidFill>
                <a:latin typeface="Nunito Sans Bold"/>
              </a:rPr>
              <a:t>Bulk-Logged</a:t>
            </a:r>
          </a:p>
        </p:txBody>
      </p:sp>
      <p:sp>
        <p:nvSpPr>
          <p:cNvPr id="8" name="TextBox 8"/>
          <p:cNvSpPr txBox="1"/>
          <p:nvPr/>
        </p:nvSpPr>
        <p:spPr>
          <a:xfrm>
            <a:off x="3641138" y="4029075"/>
            <a:ext cx="11893288" cy="705321"/>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All transactions are stored. This model is the basis for point-in-time data recovery (Transaction Log Backups).</a:t>
            </a:r>
          </a:p>
        </p:txBody>
      </p:sp>
      <p:sp>
        <p:nvSpPr>
          <p:cNvPr id="9" name="TextBox 9"/>
          <p:cNvSpPr txBox="1"/>
          <p:nvPr/>
        </p:nvSpPr>
        <p:spPr>
          <a:xfrm>
            <a:off x="3641138" y="5692775"/>
            <a:ext cx="11893288" cy="705321"/>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Transactions are taken, but not stored. Good for demo and sandbox (temporary or single-use) databases that don’t require transaction recovery.</a:t>
            </a:r>
          </a:p>
        </p:txBody>
      </p:sp>
      <p:sp>
        <p:nvSpPr>
          <p:cNvPr id="10" name="TextBox 10"/>
          <p:cNvSpPr txBox="1"/>
          <p:nvPr/>
        </p:nvSpPr>
        <p:spPr>
          <a:xfrm>
            <a:off x="3641138" y="7356475"/>
            <a:ext cx="11893288" cy="346249"/>
          </a:xfrm>
          <a:prstGeom prst="rect">
            <a:avLst/>
          </a:prstGeom>
        </p:spPr>
        <p:txBody>
          <a:bodyPr lIns="0" tIns="0" rIns="0" bIns="0" rtlCol="0" anchor="t">
            <a:spAutoFit/>
          </a:bodyPr>
          <a:lstStyle/>
          <a:p>
            <a:pPr>
              <a:lnSpc>
                <a:spcPts val="2800"/>
              </a:lnSpc>
            </a:pPr>
            <a:r>
              <a:rPr lang="en-US" sz="2000" dirty="0">
                <a:solidFill>
                  <a:srgbClr val="FFFFFF"/>
                </a:solidFill>
                <a:latin typeface="Nunito Sans"/>
              </a:rPr>
              <a:t>Less common and not intended for long-term use. Partial logging based on transaction type.</a:t>
            </a:r>
          </a:p>
        </p:txBody>
      </p:sp>
      <p:sp>
        <p:nvSpPr>
          <p:cNvPr id="12" name="Freeform 12"/>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1453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7FC1"/>
        </a:solidFill>
        <a:effectLst/>
      </p:bgPr>
    </p:bg>
    <p:spTree>
      <p:nvGrpSpPr>
        <p:cNvPr id="1" name=""/>
        <p:cNvGrpSpPr/>
        <p:nvPr/>
      </p:nvGrpSpPr>
      <p:grpSpPr>
        <a:xfrm>
          <a:off x="0" y="0"/>
          <a:ext cx="0" cy="0"/>
          <a:chOff x="0" y="0"/>
          <a:chExt cx="0" cy="0"/>
        </a:xfrm>
      </p:grpSpPr>
      <p:sp>
        <p:nvSpPr>
          <p:cNvPr id="2" name="Freeform 2"/>
          <p:cNvSpPr>
            <a:spLocks/>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dirty="0"/>
          </a:p>
        </p:txBody>
      </p:sp>
      <p:sp>
        <p:nvSpPr>
          <p:cNvPr id="8" name="TextBox 8"/>
          <p:cNvSpPr txBox="1"/>
          <p:nvPr/>
        </p:nvSpPr>
        <p:spPr>
          <a:xfrm>
            <a:off x="7135252" y="3530469"/>
            <a:ext cx="1346656" cy="1409781"/>
          </a:xfrm>
          <a:prstGeom prst="rect">
            <a:avLst/>
          </a:prstGeom>
        </p:spPr>
        <p:txBody>
          <a:bodyPr lIns="50800" tIns="50800" rIns="50800" bIns="50800" rtlCol="0" anchor="ctr"/>
          <a:lstStyle/>
          <a:p>
            <a:pPr algn="ctr">
              <a:lnSpc>
                <a:spcPts val="2659"/>
              </a:lnSpc>
            </a:pPr>
            <a:endParaRPr/>
          </a:p>
        </p:txBody>
      </p:sp>
      <p:sp>
        <p:nvSpPr>
          <p:cNvPr id="11" name="TextBox 11"/>
          <p:cNvSpPr txBox="1"/>
          <p:nvPr/>
        </p:nvSpPr>
        <p:spPr>
          <a:xfrm>
            <a:off x="12254735" y="3530469"/>
            <a:ext cx="1346656" cy="1409781"/>
          </a:xfrm>
          <a:prstGeom prst="rect">
            <a:avLst/>
          </a:prstGeom>
        </p:spPr>
        <p:txBody>
          <a:bodyPr lIns="50800" tIns="50800" rIns="50800" bIns="50800" rtlCol="0" anchor="ctr"/>
          <a:lstStyle/>
          <a:p>
            <a:pPr algn="ctr">
              <a:lnSpc>
                <a:spcPts val="2659"/>
              </a:lnSpc>
            </a:pPr>
            <a:endParaRPr/>
          </a:p>
        </p:txBody>
      </p:sp>
      <p:sp>
        <p:nvSpPr>
          <p:cNvPr id="14" name="TextBox 14"/>
          <p:cNvSpPr txBox="1"/>
          <p:nvPr/>
        </p:nvSpPr>
        <p:spPr>
          <a:xfrm>
            <a:off x="4559429" y="3525541"/>
            <a:ext cx="1346656" cy="1409781"/>
          </a:xfrm>
          <a:prstGeom prst="rect">
            <a:avLst/>
          </a:prstGeom>
        </p:spPr>
        <p:txBody>
          <a:bodyPr lIns="50800" tIns="50800" rIns="50800" bIns="50800" rtlCol="0" anchor="ctr"/>
          <a:lstStyle/>
          <a:p>
            <a:pPr algn="ctr">
              <a:lnSpc>
                <a:spcPts val="2659"/>
              </a:lnSpc>
            </a:pPr>
            <a:endParaRPr dirty="0"/>
          </a:p>
        </p:txBody>
      </p:sp>
      <p:sp>
        <p:nvSpPr>
          <p:cNvPr id="17" name="TextBox 17"/>
          <p:cNvSpPr txBox="1"/>
          <p:nvPr/>
        </p:nvSpPr>
        <p:spPr>
          <a:xfrm>
            <a:off x="9794243" y="3525541"/>
            <a:ext cx="1346656" cy="1409781"/>
          </a:xfrm>
          <a:prstGeom prst="rect">
            <a:avLst/>
          </a:prstGeom>
        </p:spPr>
        <p:txBody>
          <a:bodyPr lIns="50800" tIns="50800" rIns="50800" bIns="50800" rtlCol="0" anchor="ctr"/>
          <a:lstStyle/>
          <a:p>
            <a:pPr algn="ctr">
              <a:lnSpc>
                <a:spcPts val="2659"/>
              </a:lnSpc>
            </a:pPr>
            <a:endParaRPr/>
          </a:p>
        </p:txBody>
      </p:sp>
      <p:grpSp>
        <p:nvGrpSpPr>
          <p:cNvPr id="21" name="Group 21"/>
          <p:cNvGrpSpPr/>
          <p:nvPr/>
        </p:nvGrpSpPr>
        <p:grpSpPr>
          <a:xfrm>
            <a:off x="0" y="5980303"/>
            <a:ext cx="4006322" cy="183926"/>
            <a:chOff x="0" y="0"/>
            <a:chExt cx="1055163" cy="48441"/>
          </a:xfrm>
        </p:grpSpPr>
        <p:sp>
          <p:nvSpPr>
            <p:cNvPr id="22" name="Freeform 22"/>
            <p:cNvSpPr/>
            <p:nvPr/>
          </p:nvSpPr>
          <p:spPr>
            <a:xfrm>
              <a:off x="0" y="0"/>
              <a:ext cx="1055163" cy="48441"/>
            </a:xfrm>
            <a:custGeom>
              <a:avLst/>
              <a:gdLst/>
              <a:ahLst/>
              <a:cxnLst/>
              <a:rect l="l" t="t" r="r" b="b"/>
              <a:pathLst>
                <a:path w="1055163" h="48441">
                  <a:moveTo>
                    <a:pt x="0" y="0"/>
                  </a:moveTo>
                  <a:lnTo>
                    <a:pt x="1055163" y="0"/>
                  </a:lnTo>
                  <a:lnTo>
                    <a:pt x="1055163" y="48441"/>
                  </a:lnTo>
                  <a:lnTo>
                    <a:pt x="0" y="48441"/>
                  </a:lnTo>
                  <a:close/>
                </a:path>
              </a:pathLst>
            </a:custGeom>
            <a:solidFill>
              <a:srgbClr val="1649A0"/>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4006322" y="5980303"/>
            <a:ext cx="2574488" cy="183926"/>
            <a:chOff x="0" y="0"/>
            <a:chExt cx="678055" cy="48441"/>
          </a:xfrm>
        </p:grpSpPr>
        <p:sp>
          <p:nvSpPr>
            <p:cNvPr id="25" name="Freeform 25"/>
            <p:cNvSpPr/>
            <p:nvPr/>
          </p:nvSpPr>
          <p:spPr>
            <a:xfrm>
              <a:off x="0" y="0"/>
              <a:ext cx="678055" cy="48441"/>
            </a:xfrm>
            <a:custGeom>
              <a:avLst/>
              <a:gdLst/>
              <a:ahLst/>
              <a:cxnLst/>
              <a:rect l="l" t="t" r="r" b="b"/>
              <a:pathLst>
                <a:path w="678055" h="48441">
                  <a:moveTo>
                    <a:pt x="0" y="0"/>
                  </a:moveTo>
                  <a:lnTo>
                    <a:pt x="678055" y="0"/>
                  </a:lnTo>
                  <a:lnTo>
                    <a:pt x="678055" y="48441"/>
                  </a:lnTo>
                  <a:lnTo>
                    <a:pt x="0" y="48441"/>
                  </a:lnTo>
                  <a:close/>
                </a:path>
              </a:pathLst>
            </a:custGeom>
            <a:solidFill>
              <a:srgbClr val="396DB5"/>
            </a:solidFill>
          </p:spPr>
          <p:txBody>
            <a:bodyPr/>
            <a:lstStyle/>
            <a:p>
              <a:endParaRPr lang="en-US"/>
            </a:p>
          </p:txBody>
        </p:sp>
        <p:sp>
          <p:nvSpPr>
            <p:cNvPr id="26" name="TextBox 26"/>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6580810" y="5980303"/>
            <a:ext cx="2574488" cy="183926"/>
            <a:chOff x="0" y="0"/>
            <a:chExt cx="678055" cy="48441"/>
          </a:xfrm>
        </p:grpSpPr>
        <p:sp>
          <p:nvSpPr>
            <p:cNvPr id="28" name="Freeform 28"/>
            <p:cNvSpPr/>
            <p:nvPr/>
          </p:nvSpPr>
          <p:spPr>
            <a:xfrm>
              <a:off x="0" y="0"/>
              <a:ext cx="678055" cy="48441"/>
            </a:xfrm>
            <a:custGeom>
              <a:avLst/>
              <a:gdLst/>
              <a:ahLst/>
              <a:cxnLst/>
              <a:rect l="l" t="t" r="r" b="b"/>
              <a:pathLst>
                <a:path w="678055" h="48441">
                  <a:moveTo>
                    <a:pt x="0" y="0"/>
                  </a:moveTo>
                  <a:lnTo>
                    <a:pt x="678055" y="0"/>
                  </a:lnTo>
                  <a:lnTo>
                    <a:pt x="678055" y="48441"/>
                  </a:lnTo>
                  <a:lnTo>
                    <a:pt x="0" y="48441"/>
                  </a:lnTo>
                  <a:close/>
                </a:path>
              </a:pathLst>
            </a:custGeom>
            <a:solidFill>
              <a:srgbClr val="467FC1"/>
            </a:solidFill>
          </p:spPr>
          <p:txBody>
            <a:bodyPr/>
            <a:lstStyle/>
            <a:p>
              <a:endParaRPr lang="en-US"/>
            </a:p>
          </p:txBody>
        </p:sp>
        <p:sp>
          <p:nvSpPr>
            <p:cNvPr id="29" name="TextBox 2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9132702" y="5980303"/>
            <a:ext cx="2574488" cy="183926"/>
            <a:chOff x="0" y="0"/>
            <a:chExt cx="678055" cy="48441"/>
          </a:xfrm>
        </p:grpSpPr>
        <p:sp>
          <p:nvSpPr>
            <p:cNvPr id="31" name="Freeform 31"/>
            <p:cNvSpPr/>
            <p:nvPr/>
          </p:nvSpPr>
          <p:spPr>
            <a:xfrm>
              <a:off x="0" y="0"/>
              <a:ext cx="678055" cy="48441"/>
            </a:xfrm>
            <a:custGeom>
              <a:avLst/>
              <a:gdLst/>
              <a:ahLst/>
              <a:cxnLst/>
              <a:rect l="l" t="t" r="r" b="b"/>
              <a:pathLst>
                <a:path w="678055" h="48441">
                  <a:moveTo>
                    <a:pt x="0" y="0"/>
                  </a:moveTo>
                  <a:lnTo>
                    <a:pt x="678055" y="0"/>
                  </a:lnTo>
                  <a:lnTo>
                    <a:pt x="678055" y="48441"/>
                  </a:lnTo>
                  <a:lnTo>
                    <a:pt x="0" y="48441"/>
                  </a:lnTo>
                  <a:close/>
                </a:path>
              </a:pathLst>
            </a:custGeom>
            <a:solidFill>
              <a:srgbClr val="B28539"/>
            </a:solidFill>
          </p:spPr>
          <p:txBody>
            <a:bodyPr/>
            <a:lstStyle/>
            <a:p>
              <a:endParaRPr lang="en-US"/>
            </a:p>
          </p:txBody>
        </p:sp>
        <p:sp>
          <p:nvSpPr>
            <p:cNvPr id="32" name="TextBox 3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1707190" y="5980303"/>
            <a:ext cx="2574488" cy="183926"/>
            <a:chOff x="0" y="0"/>
            <a:chExt cx="678055" cy="48441"/>
          </a:xfrm>
        </p:grpSpPr>
        <p:sp>
          <p:nvSpPr>
            <p:cNvPr id="34" name="Freeform 34"/>
            <p:cNvSpPr/>
            <p:nvPr/>
          </p:nvSpPr>
          <p:spPr>
            <a:xfrm>
              <a:off x="0" y="0"/>
              <a:ext cx="678055" cy="48441"/>
            </a:xfrm>
            <a:custGeom>
              <a:avLst/>
              <a:gdLst/>
              <a:ahLst/>
              <a:cxnLst/>
              <a:rect l="l" t="t" r="r" b="b"/>
              <a:pathLst>
                <a:path w="678055" h="48441">
                  <a:moveTo>
                    <a:pt x="0" y="0"/>
                  </a:moveTo>
                  <a:lnTo>
                    <a:pt x="678055" y="0"/>
                  </a:lnTo>
                  <a:lnTo>
                    <a:pt x="678055" y="48441"/>
                  </a:lnTo>
                  <a:lnTo>
                    <a:pt x="0" y="48441"/>
                  </a:lnTo>
                  <a:close/>
                </a:path>
              </a:pathLst>
            </a:custGeom>
            <a:solidFill>
              <a:srgbClr val="997D46"/>
            </a:solidFill>
          </p:spPr>
          <p:txBody>
            <a:bodyPr/>
            <a:lstStyle/>
            <a:p>
              <a:endParaRPr lang="en-US"/>
            </a:p>
          </p:txBody>
        </p:sp>
        <p:sp>
          <p:nvSpPr>
            <p:cNvPr id="35" name="TextBox 3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14281678" y="5980303"/>
            <a:ext cx="4006322" cy="183926"/>
            <a:chOff x="0" y="0"/>
            <a:chExt cx="1055163" cy="48441"/>
          </a:xfrm>
        </p:grpSpPr>
        <p:sp>
          <p:nvSpPr>
            <p:cNvPr id="37" name="Freeform 37"/>
            <p:cNvSpPr/>
            <p:nvPr/>
          </p:nvSpPr>
          <p:spPr>
            <a:xfrm>
              <a:off x="0" y="0"/>
              <a:ext cx="1055163" cy="48441"/>
            </a:xfrm>
            <a:custGeom>
              <a:avLst/>
              <a:gdLst/>
              <a:ahLst/>
              <a:cxnLst/>
              <a:rect l="l" t="t" r="r" b="b"/>
              <a:pathLst>
                <a:path w="1055163" h="48441">
                  <a:moveTo>
                    <a:pt x="0" y="0"/>
                  </a:moveTo>
                  <a:lnTo>
                    <a:pt x="1055163" y="0"/>
                  </a:lnTo>
                  <a:lnTo>
                    <a:pt x="1055163" y="48441"/>
                  </a:lnTo>
                  <a:lnTo>
                    <a:pt x="0" y="48441"/>
                  </a:lnTo>
                  <a:close/>
                </a:path>
              </a:pathLst>
            </a:custGeom>
            <a:solidFill>
              <a:srgbClr val="8A6336"/>
            </a:solidFill>
            <a:ln cap="sq">
              <a:noFill/>
              <a:prstDash val="solid"/>
              <a:miter/>
            </a:ln>
          </p:spPr>
          <p:txBody>
            <a:bodyPr/>
            <a:lstStyle/>
            <a:p>
              <a:endParaRPr lang="en-US"/>
            </a:p>
          </p:txBody>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9" name="AutoShape 39"/>
          <p:cNvSpPr/>
          <p:nvPr/>
        </p:nvSpPr>
        <p:spPr>
          <a:xfrm flipH="1" flipV="1">
            <a:off x="2678160" y="5075043"/>
            <a:ext cx="21873" cy="904799"/>
          </a:xfrm>
          <a:prstGeom prst="line">
            <a:avLst/>
          </a:prstGeom>
          <a:ln w="95250" cap="flat">
            <a:solidFill>
              <a:srgbClr val="1649A0"/>
            </a:solidFill>
            <a:prstDash val="solid"/>
            <a:headEnd type="none" w="sm" len="sm"/>
            <a:tailEnd type="none" w="sm" len="sm"/>
          </a:ln>
        </p:spPr>
        <p:txBody>
          <a:bodyPr/>
          <a:lstStyle/>
          <a:p>
            <a:endParaRPr lang="en-US"/>
          </a:p>
        </p:txBody>
      </p:sp>
      <p:sp>
        <p:nvSpPr>
          <p:cNvPr id="40" name="AutoShape 40"/>
          <p:cNvSpPr/>
          <p:nvPr/>
        </p:nvSpPr>
        <p:spPr>
          <a:xfrm flipH="1" flipV="1">
            <a:off x="5224082" y="5075043"/>
            <a:ext cx="21873" cy="904799"/>
          </a:xfrm>
          <a:prstGeom prst="line">
            <a:avLst/>
          </a:prstGeom>
          <a:ln w="95250" cap="flat">
            <a:solidFill>
              <a:srgbClr val="396DB5"/>
            </a:solidFill>
            <a:prstDash val="solid"/>
            <a:headEnd type="none" w="sm" len="sm"/>
            <a:tailEnd type="none" w="sm" len="sm"/>
          </a:ln>
        </p:spPr>
        <p:txBody>
          <a:bodyPr/>
          <a:lstStyle/>
          <a:p>
            <a:endParaRPr lang="en-US"/>
          </a:p>
        </p:txBody>
      </p:sp>
      <p:sp>
        <p:nvSpPr>
          <p:cNvPr id="41" name="AutoShape 41"/>
          <p:cNvSpPr/>
          <p:nvPr/>
        </p:nvSpPr>
        <p:spPr>
          <a:xfrm flipH="1" flipV="1">
            <a:off x="7798570" y="5075043"/>
            <a:ext cx="21873" cy="904799"/>
          </a:xfrm>
          <a:prstGeom prst="line">
            <a:avLst/>
          </a:prstGeom>
          <a:ln w="95250" cap="flat">
            <a:solidFill>
              <a:srgbClr val="467FC1"/>
            </a:solidFill>
            <a:prstDash val="solid"/>
            <a:headEnd type="none" w="sm" len="sm"/>
            <a:tailEnd type="none" w="sm" len="sm"/>
          </a:ln>
        </p:spPr>
        <p:txBody>
          <a:bodyPr/>
          <a:lstStyle/>
          <a:p>
            <a:endParaRPr lang="en-US"/>
          </a:p>
        </p:txBody>
      </p:sp>
      <p:sp>
        <p:nvSpPr>
          <p:cNvPr id="42" name="AutoShape 42"/>
          <p:cNvSpPr/>
          <p:nvPr/>
        </p:nvSpPr>
        <p:spPr>
          <a:xfrm flipH="1" flipV="1">
            <a:off x="10467557" y="5074353"/>
            <a:ext cx="21873" cy="904799"/>
          </a:xfrm>
          <a:prstGeom prst="line">
            <a:avLst/>
          </a:prstGeom>
          <a:ln w="95250" cap="flat">
            <a:solidFill>
              <a:srgbClr val="B28539"/>
            </a:solidFill>
            <a:prstDash val="solid"/>
            <a:headEnd type="none" w="sm" len="sm"/>
            <a:tailEnd type="none" w="sm" len="sm"/>
          </a:ln>
        </p:spPr>
        <p:txBody>
          <a:bodyPr/>
          <a:lstStyle/>
          <a:p>
            <a:endParaRPr lang="en-US"/>
          </a:p>
        </p:txBody>
      </p:sp>
      <p:sp>
        <p:nvSpPr>
          <p:cNvPr id="43" name="AutoShape 43"/>
          <p:cNvSpPr/>
          <p:nvPr/>
        </p:nvSpPr>
        <p:spPr>
          <a:xfrm flipH="1" flipV="1">
            <a:off x="12924951" y="5075043"/>
            <a:ext cx="21873" cy="904799"/>
          </a:xfrm>
          <a:prstGeom prst="line">
            <a:avLst/>
          </a:prstGeom>
          <a:ln w="95250" cap="flat">
            <a:solidFill>
              <a:srgbClr val="997D46"/>
            </a:solidFill>
            <a:prstDash val="solid"/>
            <a:headEnd type="none" w="sm" len="sm"/>
            <a:tailEnd type="none" w="sm" len="sm"/>
          </a:ln>
        </p:spPr>
        <p:txBody>
          <a:bodyPr/>
          <a:lstStyle/>
          <a:p>
            <a:endParaRPr lang="en-US"/>
          </a:p>
        </p:txBody>
      </p:sp>
      <p:sp>
        <p:nvSpPr>
          <p:cNvPr id="44" name="AutoShape 44"/>
          <p:cNvSpPr/>
          <p:nvPr/>
        </p:nvSpPr>
        <p:spPr>
          <a:xfrm flipH="1" flipV="1">
            <a:off x="15499439" y="5075043"/>
            <a:ext cx="21873" cy="904799"/>
          </a:xfrm>
          <a:prstGeom prst="line">
            <a:avLst/>
          </a:prstGeom>
          <a:ln w="95250" cap="flat">
            <a:solidFill>
              <a:srgbClr val="8A6336"/>
            </a:solidFill>
            <a:prstDash val="solid"/>
            <a:headEnd type="none" w="sm" len="sm"/>
            <a:tailEnd type="none" w="sm" len="sm"/>
          </a:ln>
        </p:spPr>
        <p:txBody>
          <a:bodyPr/>
          <a:lstStyle/>
          <a:p>
            <a:endParaRPr lang="en-US"/>
          </a:p>
        </p:txBody>
      </p:sp>
      <p:sp>
        <p:nvSpPr>
          <p:cNvPr id="52" name="TextBox 52"/>
          <p:cNvSpPr txBox="1"/>
          <p:nvPr/>
        </p:nvSpPr>
        <p:spPr>
          <a:xfrm>
            <a:off x="4254486" y="2723485"/>
            <a:ext cx="1963860" cy="771525"/>
          </a:xfrm>
          <a:prstGeom prst="rect">
            <a:avLst/>
          </a:prstGeom>
        </p:spPr>
        <p:txBody>
          <a:bodyPr lIns="0" tIns="0" rIns="0" bIns="0" rtlCol="0" anchor="t">
            <a:spAutoFit/>
          </a:bodyPr>
          <a:lstStyle/>
          <a:p>
            <a:pPr algn="ctr">
              <a:lnSpc>
                <a:spcPts val="6299"/>
              </a:lnSpc>
            </a:pPr>
            <a:r>
              <a:rPr lang="en-US" sz="4500" dirty="0">
                <a:solidFill>
                  <a:srgbClr val="396DB5"/>
                </a:solidFill>
                <a:latin typeface="Aeries Sans Ultra-Bold"/>
              </a:rPr>
              <a:t>Trn</a:t>
            </a:r>
          </a:p>
        </p:txBody>
      </p:sp>
      <p:sp>
        <p:nvSpPr>
          <p:cNvPr id="53" name="TextBox 53"/>
          <p:cNvSpPr txBox="1"/>
          <p:nvPr/>
        </p:nvSpPr>
        <p:spPr>
          <a:xfrm>
            <a:off x="6818421" y="2728723"/>
            <a:ext cx="1951854" cy="771525"/>
          </a:xfrm>
          <a:prstGeom prst="rect">
            <a:avLst/>
          </a:prstGeom>
        </p:spPr>
        <p:txBody>
          <a:bodyPr lIns="0" tIns="0" rIns="0" bIns="0" rtlCol="0" anchor="t">
            <a:spAutoFit/>
          </a:bodyPr>
          <a:lstStyle/>
          <a:p>
            <a:pPr algn="ctr">
              <a:lnSpc>
                <a:spcPts val="6299"/>
              </a:lnSpc>
            </a:pPr>
            <a:r>
              <a:rPr lang="en-US" sz="4500" dirty="0">
                <a:solidFill>
                  <a:srgbClr val="467FC1"/>
                </a:solidFill>
                <a:latin typeface="Aeries Sans Ultra-Bold"/>
              </a:rPr>
              <a:t>Trn</a:t>
            </a:r>
          </a:p>
        </p:txBody>
      </p:sp>
      <p:sp>
        <p:nvSpPr>
          <p:cNvPr id="56" name="TextBox 56"/>
          <p:cNvSpPr txBox="1"/>
          <p:nvPr/>
        </p:nvSpPr>
        <p:spPr>
          <a:xfrm>
            <a:off x="14580684" y="2723485"/>
            <a:ext cx="1881227" cy="771525"/>
          </a:xfrm>
          <a:prstGeom prst="rect">
            <a:avLst/>
          </a:prstGeom>
        </p:spPr>
        <p:txBody>
          <a:bodyPr lIns="0" tIns="0" rIns="0" bIns="0" rtlCol="0" anchor="t">
            <a:spAutoFit/>
          </a:bodyPr>
          <a:lstStyle/>
          <a:p>
            <a:pPr algn="ctr">
              <a:lnSpc>
                <a:spcPts val="6299"/>
              </a:lnSpc>
            </a:pPr>
            <a:r>
              <a:rPr lang="en-US" sz="4500" dirty="0">
                <a:solidFill>
                  <a:srgbClr val="8A6336"/>
                </a:solidFill>
                <a:latin typeface="Aeries Sans Ultra-Bold"/>
              </a:rPr>
              <a:t>Trn</a:t>
            </a:r>
          </a:p>
        </p:txBody>
      </p:sp>
      <p:sp>
        <p:nvSpPr>
          <p:cNvPr id="57" name="TextBox 57"/>
          <p:cNvSpPr txBox="1"/>
          <p:nvPr/>
        </p:nvSpPr>
        <p:spPr>
          <a:xfrm>
            <a:off x="2237858" y="6741608"/>
            <a:ext cx="5974622" cy="432811"/>
          </a:xfrm>
          <a:prstGeom prst="rect">
            <a:avLst/>
          </a:prstGeom>
        </p:spPr>
        <p:txBody>
          <a:bodyPr wrap="square" lIns="0" tIns="0" rIns="0" bIns="0" rtlCol="0" anchor="t">
            <a:spAutoFit/>
          </a:bodyPr>
          <a:lstStyle/>
          <a:p>
            <a:pPr algn="ctr">
              <a:lnSpc>
                <a:spcPts val="3499"/>
              </a:lnSpc>
            </a:pPr>
            <a:r>
              <a:rPr lang="en-US" sz="2499" dirty="0">
                <a:solidFill>
                  <a:srgbClr val="FFFFFF"/>
                </a:solidFill>
                <a:latin typeface="Nunito Sans"/>
              </a:rPr>
              <a:t>Here’s an example backup plan:</a:t>
            </a:r>
          </a:p>
        </p:txBody>
      </p:sp>
      <p:sp>
        <p:nvSpPr>
          <p:cNvPr id="58" name="TextBox 58"/>
          <p:cNvSpPr txBox="1">
            <a:spLocks noGrp="1" noRot="1" noMove="1" noResize="1" noEditPoints="1" noAdjustHandles="1" noChangeArrowheads="1" noChangeShapeType="1"/>
          </p:cNvSpPr>
          <p:nvPr/>
        </p:nvSpPr>
        <p:spPr>
          <a:xfrm>
            <a:off x="502564" y="1018510"/>
            <a:ext cx="17260275" cy="981075"/>
          </a:xfrm>
          <a:prstGeom prst="rect">
            <a:avLst/>
          </a:prstGeom>
        </p:spPr>
        <p:txBody>
          <a:bodyPr lIns="0" tIns="0" rIns="0" bIns="0" rtlCol="0" anchor="t">
            <a:spAutoFit/>
          </a:bodyPr>
          <a:lstStyle/>
          <a:p>
            <a:pPr algn="ctr">
              <a:lnSpc>
                <a:spcPts val="7200"/>
              </a:lnSpc>
            </a:pPr>
            <a:r>
              <a:rPr lang="en-US" sz="7500" dirty="0">
                <a:solidFill>
                  <a:srgbClr val="FFFFFF"/>
                </a:solidFill>
                <a:latin typeface="Aeries Sans Ultra-Bold"/>
              </a:rPr>
              <a:t>Backup and Restore Example</a:t>
            </a:r>
          </a:p>
        </p:txBody>
      </p:sp>
      <p:sp>
        <p:nvSpPr>
          <p:cNvPr id="59" name="Freeform 59"/>
          <p:cNvSpPr>
            <a:spLocks noGrp="1" noRot="1" noMove="1" noResize="1" noEditPoints="1" noAdjustHandles="1" noChangeArrowheads="1" noChangeShapeType="1"/>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3"/>
            <a:stretch>
              <a:fillRect/>
            </a:stretch>
          </a:blipFill>
        </p:spPr>
        <p:txBody>
          <a:bodyPr/>
          <a:lstStyle/>
          <a:p>
            <a:endParaRPr lang="en-US"/>
          </a:p>
        </p:txBody>
      </p:sp>
      <p:grpSp>
        <p:nvGrpSpPr>
          <p:cNvPr id="70" name="Group 69">
            <a:extLst>
              <a:ext uri="{FF2B5EF4-FFF2-40B4-BE49-F238E27FC236}">
                <a16:creationId xmlns:a16="http://schemas.microsoft.com/office/drawing/2014/main" id="{63BD06D2-B01A-CE58-3E06-2C2B55902C69}"/>
              </a:ext>
            </a:extLst>
          </p:cNvPr>
          <p:cNvGrpSpPr/>
          <p:nvPr/>
        </p:nvGrpSpPr>
        <p:grpSpPr>
          <a:xfrm>
            <a:off x="4559429" y="3588666"/>
            <a:ext cx="1346656" cy="1346656"/>
            <a:chOff x="4559429" y="3588666"/>
            <a:chExt cx="1346656" cy="1346656"/>
          </a:xfrm>
        </p:grpSpPr>
        <p:sp>
          <p:nvSpPr>
            <p:cNvPr id="13" name="Freeform 13"/>
            <p:cNvSpPr/>
            <p:nvPr/>
          </p:nvSpPr>
          <p:spPr>
            <a:xfrm>
              <a:off x="4559429" y="3588666"/>
              <a:ext cx="1346656" cy="1346656"/>
            </a:xfrm>
            <a:custGeom>
              <a:avLst/>
              <a:gdLst/>
              <a:ahLst/>
              <a:cxnLst/>
              <a:rect l="l" t="t" r="r" b="b"/>
              <a:pathLst>
                <a:path w="812800" h="812800">
                  <a:moveTo>
                    <a:pt x="143725" y="0"/>
                  </a:moveTo>
                  <a:lnTo>
                    <a:pt x="669075" y="0"/>
                  </a:lnTo>
                  <a:cubicBezTo>
                    <a:pt x="748452" y="0"/>
                    <a:pt x="812800" y="64348"/>
                    <a:pt x="812800" y="143725"/>
                  </a:cubicBezTo>
                  <a:lnTo>
                    <a:pt x="812800" y="669075"/>
                  </a:lnTo>
                  <a:cubicBezTo>
                    <a:pt x="812800" y="748452"/>
                    <a:pt x="748452" y="812800"/>
                    <a:pt x="669075" y="812800"/>
                  </a:cubicBezTo>
                  <a:lnTo>
                    <a:pt x="143725" y="812800"/>
                  </a:lnTo>
                  <a:cubicBezTo>
                    <a:pt x="64348" y="812800"/>
                    <a:pt x="0" y="748452"/>
                    <a:pt x="0" y="669075"/>
                  </a:cubicBezTo>
                  <a:lnTo>
                    <a:pt x="0" y="143725"/>
                  </a:lnTo>
                  <a:cubicBezTo>
                    <a:pt x="0" y="64348"/>
                    <a:pt x="64348" y="0"/>
                    <a:pt x="143725" y="0"/>
                  </a:cubicBezTo>
                  <a:close/>
                </a:path>
              </a:pathLst>
            </a:custGeom>
            <a:solidFill>
              <a:srgbClr val="396DB5"/>
            </a:solidFill>
          </p:spPr>
          <p:txBody>
            <a:bodyPr/>
            <a:lstStyle/>
            <a:p>
              <a:endParaRPr lang="en-US"/>
            </a:p>
          </p:txBody>
        </p:sp>
        <p:pic>
          <p:nvPicPr>
            <p:cNvPr id="63" name="Graphic 62" descr="Document with solid fill">
              <a:extLst>
                <a:ext uri="{FF2B5EF4-FFF2-40B4-BE49-F238E27FC236}">
                  <a16:creationId xmlns:a16="http://schemas.microsoft.com/office/drawing/2014/main" id="{8E0416AF-3571-6A62-D7C9-C0841E7377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67595" y="3696832"/>
              <a:ext cx="1130323" cy="1130323"/>
            </a:xfrm>
            <a:prstGeom prst="rect">
              <a:avLst/>
            </a:prstGeom>
          </p:spPr>
        </p:pic>
      </p:grpSp>
      <p:grpSp>
        <p:nvGrpSpPr>
          <p:cNvPr id="71" name="Group 70">
            <a:extLst>
              <a:ext uri="{FF2B5EF4-FFF2-40B4-BE49-F238E27FC236}">
                <a16:creationId xmlns:a16="http://schemas.microsoft.com/office/drawing/2014/main" id="{158A4B42-1755-7C0F-CC22-0D48F76320C1}"/>
              </a:ext>
            </a:extLst>
          </p:cNvPr>
          <p:cNvGrpSpPr/>
          <p:nvPr/>
        </p:nvGrpSpPr>
        <p:grpSpPr>
          <a:xfrm>
            <a:off x="7135252" y="3593593"/>
            <a:ext cx="1346656" cy="1346656"/>
            <a:chOff x="7135252" y="3593593"/>
            <a:chExt cx="1346656" cy="1346656"/>
          </a:xfrm>
        </p:grpSpPr>
        <p:sp>
          <p:nvSpPr>
            <p:cNvPr id="7" name="Freeform 7"/>
            <p:cNvSpPr/>
            <p:nvPr/>
          </p:nvSpPr>
          <p:spPr>
            <a:xfrm>
              <a:off x="7135252" y="3593593"/>
              <a:ext cx="1346656" cy="1346656"/>
            </a:xfrm>
            <a:custGeom>
              <a:avLst/>
              <a:gdLst/>
              <a:ahLst/>
              <a:cxnLst/>
              <a:rect l="l" t="t" r="r" b="b"/>
              <a:pathLst>
                <a:path w="812800" h="812800">
                  <a:moveTo>
                    <a:pt x="143725" y="0"/>
                  </a:moveTo>
                  <a:lnTo>
                    <a:pt x="669075" y="0"/>
                  </a:lnTo>
                  <a:cubicBezTo>
                    <a:pt x="748452" y="0"/>
                    <a:pt x="812800" y="64348"/>
                    <a:pt x="812800" y="143725"/>
                  </a:cubicBezTo>
                  <a:lnTo>
                    <a:pt x="812800" y="669075"/>
                  </a:lnTo>
                  <a:cubicBezTo>
                    <a:pt x="812800" y="748452"/>
                    <a:pt x="748452" y="812800"/>
                    <a:pt x="669075" y="812800"/>
                  </a:cubicBezTo>
                  <a:lnTo>
                    <a:pt x="143725" y="812800"/>
                  </a:lnTo>
                  <a:cubicBezTo>
                    <a:pt x="64348" y="812800"/>
                    <a:pt x="0" y="748452"/>
                    <a:pt x="0" y="669075"/>
                  </a:cubicBezTo>
                  <a:lnTo>
                    <a:pt x="0" y="143725"/>
                  </a:lnTo>
                  <a:cubicBezTo>
                    <a:pt x="0" y="64348"/>
                    <a:pt x="64348" y="0"/>
                    <a:pt x="143725" y="0"/>
                  </a:cubicBezTo>
                  <a:close/>
                </a:path>
              </a:pathLst>
            </a:custGeom>
            <a:solidFill>
              <a:srgbClr val="467FC1"/>
            </a:solidFill>
          </p:spPr>
          <p:txBody>
            <a:bodyPr/>
            <a:lstStyle/>
            <a:p>
              <a:endParaRPr lang="en-US"/>
            </a:p>
          </p:txBody>
        </p:sp>
        <p:pic>
          <p:nvPicPr>
            <p:cNvPr id="64" name="Graphic 63" descr="Document with solid fill">
              <a:extLst>
                <a:ext uri="{FF2B5EF4-FFF2-40B4-BE49-F238E27FC236}">
                  <a16:creationId xmlns:a16="http://schemas.microsoft.com/office/drawing/2014/main" id="{2D208889-709A-17CE-A025-1C58BA489C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29186" y="3696832"/>
              <a:ext cx="1130323" cy="1130323"/>
            </a:xfrm>
            <a:prstGeom prst="rect">
              <a:avLst/>
            </a:prstGeom>
          </p:spPr>
        </p:pic>
      </p:grpSp>
      <p:grpSp>
        <p:nvGrpSpPr>
          <p:cNvPr id="74" name="Group 73">
            <a:extLst>
              <a:ext uri="{FF2B5EF4-FFF2-40B4-BE49-F238E27FC236}">
                <a16:creationId xmlns:a16="http://schemas.microsoft.com/office/drawing/2014/main" id="{86351965-4CE6-B42C-6BD6-A4BD375B9974}"/>
              </a:ext>
            </a:extLst>
          </p:cNvPr>
          <p:cNvGrpSpPr/>
          <p:nvPr/>
        </p:nvGrpSpPr>
        <p:grpSpPr>
          <a:xfrm>
            <a:off x="14847970" y="3588977"/>
            <a:ext cx="1346656" cy="1346656"/>
            <a:chOff x="14847970" y="3588977"/>
            <a:chExt cx="1346656" cy="1346656"/>
          </a:xfrm>
        </p:grpSpPr>
        <p:grpSp>
          <p:nvGrpSpPr>
            <p:cNvPr id="18" name="Group 18"/>
            <p:cNvGrpSpPr/>
            <p:nvPr/>
          </p:nvGrpSpPr>
          <p:grpSpPr>
            <a:xfrm>
              <a:off x="14847970" y="3588977"/>
              <a:ext cx="1346656" cy="1346656"/>
              <a:chOff x="0" y="0"/>
              <a:chExt cx="812800" cy="812800"/>
            </a:xfrm>
          </p:grpSpPr>
          <p:sp>
            <p:nvSpPr>
              <p:cNvPr id="19" name="Freeform 19"/>
              <p:cNvSpPr/>
              <p:nvPr/>
            </p:nvSpPr>
            <p:spPr>
              <a:xfrm>
                <a:off x="0" y="0"/>
                <a:ext cx="812800" cy="812800"/>
              </a:xfrm>
              <a:custGeom>
                <a:avLst/>
                <a:gdLst/>
                <a:ahLst/>
                <a:cxnLst/>
                <a:rect l="l" t="t" r="r" b="b"/>
                <a:pathLst>
                  <a:path w="812800" h="812800">
                    <a:moveTo>
                      <a:pt x="143725" y="0"/>
                    </a:moveTo>
                    <a:lnTo>
                      <a:pt x="669075" y="0"/>
                    </a:lnTo>
                    <a:cubicBezTo>
                      <a:pt x="748452" y="0"/>
                      <a:pt x="812800" y="64348"/>
                      <a:pt x="812800" y="143725"/>
                    </a:cubicBezTo>
                    <a:lnTo>
                      <a:pt x="812800" y="669075"/>
                    </a:lnTo>
                    <a:cubicBezTo>
                      <a:pt x="812800" y="748452"/>
                      <a:pt x="748452" y="812800"/>
                      <a:pt x="669075" y="812800"/>
                    </a:cubicBezTo>
                    <a:lnTo>
                      <a:pt x="143725" y="812800"/>
                    </a:lnTo>
                    <a:cubicBezTo>
                      <a:pt x="64348" y="812800"/>
                      <a:pt x="0" y="748452"/>
                      <a:pt x="0" y="669075"/>
                    </a:cubicBezTo>
                    <a:lnTo>
                      <a:pt x="0" y="143725"/>
                    </a:lnTo>
                    <a:cubicBezTo>
                      <a:pt x="0" y="64348"/>
                      <a:pt x="64348" y="0"/>
                      <a:pt x="143725" y="0"/>
                    </a:cubicBezTo>
                    <a:close/>
                  </a:path>
                </a:pathLst>
              </a:custGeom>
              <a:solidFill>
                <a:srgbClr val="8A6336"/>
              </a:solidFill>
            </p:spPr>
            <p:txBody>
              <a:bodyPr/>
              <a:lstStyle/>
              <a:p>
                <a:endParaRPr lang="en-US"/>
              </a:p>
            </p:txBody>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68" name="Graphic 67" descr="Document with solid fill">
              <a:extLst>
                <a:ext uri="{FF2B5EF4-FFF2-40B4-BE49-F238E27FC236}">
                  <a16:creationId xmlns:a16="http://schemas.microsoft.com/office/drawing/2014/main" id="{1EE2E2F6-3EDB-AFA5-E7CC-C328176AEA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945213" y="3689070"/>
              <a:ext cx="1130323" cy="1130323"/>
            </a:xfrm>
            <a:prstGeom prst="rect">
              <a:avLst/>
            </a:prstGeom>
          </p:spPr>
        </p:pic>
      </p:grpSp>
      <p:sp>
        <p:nvSpPr>
          <p:cNvPr id="75" name="TextBox 57">
            <a:extLst>
              <a:ext uri="{FF2B5EF4-FFF2-40B4-BE49-F238E27FC236}">
                <a16:creationId xmlns:a16="http://schemas.microsoft.com/office/drawing/2014/main" id="{AEA399D0-9681-E51B-5175-5FD04E559CE5}"/>
              </a:ext>
            </a:extLst>
          </p:cNvPr>
          <p:cNvSpPr txBox="1"/>
          <p:nvPr/>
        </p:nvSpPr>
        <p:spPr>
          <a:xfrm>
            <a:off x="2384887" y="7337427"/>
            <a:ext cx="5974622" cy="432811"/>
          </a:xfrm>
          <a:prstGeom prst="rect">
            <a:avLst/>
          </a:prstGeom>
        </p:spPr>
        <p:txBody>
          <a:bodyPr wrap="square" lIns="0" tIns="0" rIns="0" bIns="0" rtlCol="0" anchor="t">
            <a:spAutoFit/>
          </a:bodyPr>
          <a:lstStyle/>
          <a:p>
            <a:pPr marL="914400" lvl="1" indent="-457200">
              <a:lnSpc>
                <a:spcPts val="3499"/>
              </a:lnSpc>
              <a:buFont typeface="+mj-lt"/>
              <a:buAutoNum type="arabicPeriod"/>
            </a:pPr>
            <a:r>
              <a:rPr lang="en-US" sz="2499" dirty="0">
                <a:solidFill>
                  <a:srgbClr val="FFFFFF"/>
                </a:solidFill>
                <a:latin typeface="Nunito Sans"/>
              </a:rPr>
              <a:t>You take a weekly full backups</a:t>
            </a:r>
          </a:p>
        </p:txBody>
      </p:sp>
      <p:sp>
        <p:nvSpPr>
          <p:cNvPr id="76" name="TextBox 57">
            <a:extLst>
              <a:ext uri="{FF2B5EF4-FFF2-40B4-BE49-F238E27FC236}">
                <a16:creationId xmlns:a16="http://schemas.microsoft.com/office/drawing/2014/main" id="{C284F627-6118-B22E-0748-CEADC25F4C0C}"/>
              </a:ext>
            </a:extLst>
          </p:cNvPr>
          <p:cNvSpPr txBox="1"/>
          <p:nvPr/>
        </p:nvSpPr>
        <p:spPr>
          <a:xfrm>
            <a:off x="2384887" y="7819958"/>
            <a:ext cx="5974622" cy="432811"/>
          </a:xfrm>
          <a:prstGeom prst="rect">
            <a:avLst/>
          </a:prstGeom>
        </p:spPr>
        <p:txBody>
          <a:bodyPr wrap="square" lIns="0" tIns="0" rIns="0" bIns="0" rtlCol="0" anchor="t">
            <a:spAutoFit/>
          </a:bodyPr>
          <a:lstStyle/>
          <a:p>
            <a:pPr marL="914400" lvl="1" indent="-457200">
              <a:lnSpc>
                <a:spcPts val="3499"/>
              </a:lnSpc>
              <a:buFont typeface="+mj-lt"/>
              <a:buAutoNum type="arabicPeriod" startAt="2"/>
            </a:pPr>
            <a:r>
              <a:rPr lang="en-US" sz="2499" dirty="0">
                <a:solidFill>
                  <a:srgbClr val="FFFFFF"/>
                </a:solidFill>
                <a:latin typeface="Nunito Sans"/>
              </a:rPr>
              <a:t>Hourly Transaction Log backups</a:t>
            </a:r>
          </a:p>
        </p:txBody>
      </p:sp>
      <p:sp>
        <p:nvSpPr>
          <p:cNvPr id="77" name="TextBox 57">
            <a:extLst>
              <a:ext uri="{FF2B5EF4-FFF2-40B4-BE49-F238E27FC236}">
                <a16:creationId xmlns:a16="http://schemas.microsoft.com/office/drawing/2014/main" id="{62CA6FBE-10CE-51DB-2CAB-C171E5C51A10}"/>
              </a:ext>
            </a:extLst>
          </p:cNvPr>
          <p:cNvSpPr txBox="1"/>
          <p:nvPr/>
        </p:nvSpPr>
        <p:spPr>
          <a:xfrm>
            <a:off x="2404214" y="8302489"/>
            <a:ext cx="5974622" cy="432811"/>
          </a:xfrm>
          <a:prstGeom prst="rect">
            <a:avLst/>
          </a:prstGeom>
        </p:spPr>
        <p:txBody>
          <a:bodyPr wrap="square" lIns="0" tIns="0" rIns="0" bIns="0" rtlCol="0" anchor="t">
            <a:spAutoFit/>
          </a:bodyPr>
          <a:lstStyle/>
          <a:p>
            <a:pPr marL="914400" lvl="1" indent="-457200">
              <a:lnSpc>
                <a:spcPts val="3499"/>
              </a:lnSpc>
              <a:buFont typeface="+mj-lt"/>
              <a:buAutoNum type="arabicPeriod" startAt="3"/>
            </a:pPr>
            <a:r>
              <a:rPr lang="en-US" sz="2499" dirty="0">
                <a:solidFill>
                  <a:srgbClr val="FFFFFF"/>
                </a:solidFill>
                <a:latin typeface="Nunito Sans"/>
              </a:rPr>
              <a:t>and daily differential backups</a:t>
            </a:r>
          </a:p>
        </p:txBody>
      </p:sp>
      <p:grpSp>
        <p:nvGrpSpPr>
          <p:cNvPr id="81" name="Group 80">
            <a:extLst>
              <a:ext uri="{FF2B5EF4-FFF2-40B4-BE49-F238E27FC236}">
                <a16:creationId xmlns:a16="http://schemas.microsoft.com/office/drawing/2014/main" id="{4CD5C362-38E1-71BF-0FF9-D131FC5B0DA8}"/>
              </a:ext>
            </a:extLst>
          </p:cNvPr>
          <p:cNvGrpSpPr/>
          <p:nvPr/>
        </p:nvGrpSpPr>
        <p:grpSpPr>
          <a:xfrm>
            <a:off x="12592639" y="5445115"/>
            <a:ext cx="3332886" cy="4123987"/>
            <a:chOff x="12592639" y="5445115"/>
            <a:chExt cx="3332886" cy="4123987"/>
          </a:xfrm>
        </p:grpSpPr>
        <p:pic>
          <p:nvPicPr>
            <p:cNvPr id="79" name="Picture 78" descr="A cartoon of a person with his hand on his head&#10;&#10;Description automatically generated">
              <a:extLst>
                <a:ext uri="{FF2B5EF4-FFF2-40B4-BE49-F238E27FC236}">
                  <a16:creationId xmlns:a16="http://schemas.microsoft.com/office/drawing/2014/main" id="{AEE17971-11FD-5D76-0242-9B2C22DDBB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2639" y="6419783"/>
              <a:ext cx="3332886" cy="3149319"/>
            </a:xfrm>
            <a:prstGeom prst="rect">
              <a:avLst/>
            </a:prstGeom>
          </p:spPr>
        </p:pic>
        <p:sp>
          <p:nvSpPr>
            <p:cNvPr id="80" name="Freeform 13">
              <a:extLst>
                <a:ext uri="{FF2B5EF4-FFF2-40B4-BE49-F238E27FC236}">
                  <a16:creationId xmlns:a16="http://schemas.microsoft.com/office/drawing/2014/main" id="{0E3E427C-131F-F467-E572-F35520ACBC64}"/>
                </a:ext>
              </a:extLst>
            </p:cNvPr>
            <p:cNvSpPr/>
            <p:nvPr/>
          </p:nvSpPr>
          <p:spPr>
            <a:xfrm>
              <a:off x="13747472" y="5445115"/>
              <a:ext cx="1068074" cy="1068074"/>
            </a:xfrm>
            <a:custGeom>
              <a:avLst/>
              <a:gdLst/>
              <a:ahLst/>
              <a:cxnLst/>
              <a:rect l="l" t="t" r="r" b="b"/>
              <a:pathLst>
                <a:path w="1068074" h="1068074">
                  <a:moveTo>
                    <a:pt x="0" y="0"/>
                  </a:moveTo>
                  <a:lnTo>
                    <a:pt x="1068074" y="0"/>
                  </a:lnTo>
                  <a:lnTo>
                    <a:pt x="1068074" y="1068074"/>
                  </a:lnTo>
                  <a:lnTo>
                    <a:pt x="0" y="1068074"/>
                  </a:lnTo>
                  <a:lnTo>
                    <a:pt x="0" y="0"/>
                  </a:lnTo>
                  <a:close/>
                </a:path>
              </a:pathLst>
            </a:custGeom>
            <a:blipFill>
              <a:blip r:embed="rId7"/>
              <a:stretch>
                <a:fillRect/>
              </a:stretch>
            </a:blipFill>
          </p:spPr>
          <p:txBody>
            <a:bodyPr/>
            <a:lstStyle/>
            <a:p>
              <a:endParaRPr lang="en-US"/>
            </a:p>
          </p:txBody>
        </p:sp>
      </p:grpSp>
      <p:sp>
        <p:nvSpPr>
          <p:cNvPr id="82" name="Rectangle: Rounded Corners 81">
            <a:extLst>
              <a:ext uri="{FF2B5EF4-FFF2-40B4-BE49-F238E27FC236}">
                <a16:creationId xmlns:a16="http://schemas.microsoft.com/office/drawing/2014/main" id="{B3D0D654-9F77-98AA-ABAC-6FBA9EBEAAB6}"/>
              </a:ext>
            </a:extLst>
          </p:cNvPr>
          <p:cNvSpPr/>
          <p:nvPr/>
        </p:nvSpPr>
        <p:spPr>
          <a:xfrm>
            <a:off x="1066800" y="6597769"/>
            <a:ext cx="11152000" cy="3149319"/>
          </a:xfrm>
          <a:prstGeom prst="roundRect">
            <a:avLst/>
          </a:prstGeom>
          <a:blipFill dpi="0" rotWithShape="1">
            <a:blip r:embed="rId8" cstate="print">
              <a:extLst>
                <a:ext uri="{28A0092B-C50C-407E-A947-70E740481C1C}">
                  <a14:useLocalDpi xmlns:a14="http://schemas.microsoft.com/office/drawing/2010/main" val="0"/>
                </a:ext>
              </a:extLst>
            </a:blip>
            <a:srcRect/>
            <a:stretch>
              <a:fillRect/>
            </a:stretch>
          </a:blipFill>
          <a:ln w="76200">
            <a:solidFill>
              <a:srgbClr val="616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chemeClr val="bg1"/>
                </a:solidFill>
                <a:latin typeface="Aeries Sans" pitchFamily="50" charset="0"/>
              </a:rPr>
              <a:t>In this example, to restore </a:t>
            </a:r>
          </a:p>
          <a:p>
            <a:r>
              <a:rPr lang="en-US" sz="3200" dirty="0">
                <a:solidFill>
                  <a:schemeClr val="bg1"/>
                </a:solidFill>
                <a:latin typeface="Aeries Sans" pitchFamily="50" charset="0"/>
              </a:rPr>
              <a:t>the database to the point </a:t>
            </a:r>
          </a:p>
          <a:p>
            <a:r>
              <a:rPr lang="en-US" sz="3200" dirty="0">
                <a:solidFill>
                  <a:schemeClr val="bg1"/>
                </a:solidFill>
                <a:latin typeface="Aeries Sans" pitchFamily="50" charset="0"/>
              </a:rPr>
              <a:t>that the issue occurred, </a:t>
            </a:r>
          </a:p>
          <a:p>
            <a:r>
              <a:rPr lang="en-US" sz="3200" dirty="0">
                <a:solidFill>
                  <a:schemeClr val="bg1"/>
                </a:solidFill>
                <a:latin typeface="Aeries Sans" pitchFamily="50" charset="0"/>
              </a:rPr>
              <a:t>the following backups </a:t>
            </a:r>
          </a:p>
          <a:p>
            <a:r>
              <a:rPr lang="en-US" sz="3200" dirty="0">
                <a:solidFill>
                  <a:schemeClr val="bg1"/>
                </a:solidFill>
                <a:latin typeface="Aeries Sans" pitchFamily="50" charset="0"/>
              </a:rPr>
              <a:t>would be needed:</a:t>
            </a:r>
          </a:p>
        </p:txBody>
      </p:sp>
      <p:grpSp>
        <p:nvGrpSpPr>
          <p:cNvPr id="69" name="Group 68">
            <a:extLst>
              <a:ext uri="{FF2B5EF4-FFF2-40B4-BE49-F238E27FC236}">
                <a16:creationId xmlns:a16="http://schemas.microsoft.com/office/drawing/2014/main" id="{8F4D0761-7D8B-5EBB-7278-DFB99606D933}"/>
              </a:ext>
            </a:extLst>
          </p:cNvPr>
          <p:cNvGrpSpPr/>
          <p:nvPr/>
        </p:nvGrpSpPr>
        <p:grpSpPr>
          <a:xfrm>
            <a:off x="2015769" y="3593593"/>
            <a:ext cx="1346656" cy="1346656"/>
            <a:chOff x="2015769" y="3593593"/>
            <a:chExt cx="1346656" cy="1346656"/>
          </a:xfrm>
        </p:grpSpPr>
        <p:grpSp>
          <p:nvGrpSpPr>
            <p:cNvPr id="3" name="Group 3"/>
            <p:cNvGrpSpPr/>
            <p:nvPr/>
          </p:nvGrpSpPr>
          <p:grpSpPr>
            <a:xfrm>
              <a:off x="2015769" y="3593593"/>
              <a:ext cx="1346656" cy="1346656"/>
              <a:chOff x="0" y="0"/>
              <a:chExt cx="812800" cy="812800"/>
            </a:xfrm>
          </p:grpSpPr>
          <p:sp>
            <p:nvSpPr>
              <p:cNvPr id="4" name="Freeform 4"/>
              <p:cNvSpPr/>
              <p:nvPr/>
            </p:nvSpPr>
            <p:spPr>
              <a:xfrm>
                <a:off x="0" y="0"/>
                <a:ext cx="812800" cy="812800"/>
              </a:xfrm>
              <a:custGeom>
                <a:avLst/>
                <a:gdLst/>
                <a:ahLst/>
                <a:cxnLst/>
                <a:rect l="l" t="t" r="r" b="b"/>
                <a:pathLst>
                  <a:path w="812800" h="812800">
                    <a:moveTo>
                      <a:pt x="143725" y="0"/>
                    </a:moveTo>
                    <a:lnTo>
                      <a:pt x="669075" y="0"/>
                    </a:lnTo>
                    <a:cubicBezTo>
                      <a:pt x="748452" y="0"/>
                      <a:pt x="812800" y="64348"/>
                      <a:pt x="812800" y="143725"/>
                    </a:cubicBezTo>
                    <a:lnTo>
                      <a:pt x="812800" y="669075"/>
                    </a:lnTo>
                    <a:cubicBezTo>
                      <a:pt x="812800" y="748452"/>
                      <a:pt x="748452" y="812800"/>
                      <a:pt x="669075" y="812800"/>
                    </a:cubicBezTo>
                    <a:lnTo>
                      <a:pt x="143725" y="812800"/>
                    </a:lnTo>
                    <a:cubicBezTo>
                      <a:pt x="64348" y="812800"/>
                      <a:pt x="0" y="748452"/>
                      <a:pt x="0" y="669075"/>
                    </a:cubicBezTo>
                    <a:lnTo>
                      <a:pt x="0" y="143725"/>
                    </a:lnTo>
                    <a:cubicBezTo>
                      <a:pt x="0" y="64348"/>
                      <a:pt x="64348" y="0"/>
                      <a:pt x="143725" y="0"/>
                    </a:cubicBezTo>
                    <a:close/>
                  </a:path>
                </a:pathLst>
              </a:custGeom>
              <a:solidFill>
                <a:srgbClr val="1649A0"/>
              </a:solidFill>
            </p:spPr>
            <p:txBody>
              <a:bodyPr/>
              <a:lstStyle/>
              <a:p>
                <a:endParaRPr lang="en-US"/>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pic>
          <p:nvPicPr>
            <p:cNvPr id="61" name="Graphic 60" descr="Database with solid fill">
              <a:extLst>
                <a:ext uri="{FF2B5EF4-FFF2-40B4-BE49-F238E27FC236}">
                  <a16:creationId xmlns:a16="http://schemas.microsoft.com/office/drawing/2014/main" id="{11FD2E61-29C8-496B-6769-055B352B9D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10025" y="3639378"/>
              <a:ext cx="1180015" cy="1180015"/>
            </a:xfrm>
            <a:prstGeom prst="rect">
              <a:avLst/>
            </a:prstGeom>
          </p:spPr>
        </p:pic>
      </p:grpSp>
      <p:sp>
        <p:nvSpPr>
          <p:cNvPr id="51" name="TextBox 51"/>
          <p:cNvSpPr txBox="1">
            <a:spLocks noGrp="1" noRot="1" noMove="1" noResize="1" noEditPoints="1" noAdjustHandles="1" noChangeArrowheads="1" noChangeShapeType="1"/>
          </p:cNvSpPr>
          <p:nvPr/>
        </p:nvSpPr>
        <p:spPr>
          <a:xfrm>
            <a:off x="1764694" y="2728723"/>
            <a:ext cx="1889716" cy="771525"/>
          </a:xfrm>
          <a:prstGeom prst="rect">
            <a:avLst/>
          </a:prstGeom>
        </p:spPr>
        <p:txBody>
          <a:bodyPr lIns="0" tIns="0" rIns="0" bIns="0" rtlCol="0" anchor="t">
            <a:spAutoFit/>
          </a:bodyPr>
          <a:lstStyle/>
          <a:p>
            <a:pPr algn="ctr">
              <a:lnSpc>
                <a:spcPts val="6299"/>
              </a:lnSpc>
            </a:pPr>
            <a:r>
              <a:rPr lang="en-US" sz="4500" dirty="0">
                <a:solidFill>
                  <a:srgbClr val="1649A0"/>
                </a:solidFill>
                <a:latin typeface="Aeries Sans Ultra-Bold"/>
              </a:rPr>
              <a:t>Full</a:t>
            </a:r>
          </a:p>
        </p:txBody>
      </p:sp>
      <p:sp>
        <p:nvSpPr>
          <p:cNvPr id="54" name="TextBox 54"/>
          <p:cNvSpPr txBox="1"/>
          <p:nvPr/>
        </p:nvSpPr>
        <p:spPr>
          <a:xfrm>
            <a:off x="9503699" y="2723485"/>
            <a:ext cx="1908693" cy="771525"/>
          </a:xfrm>
          <a:prstGeom prst="rect">
            <a:avLst/>
          </a:prstGeom>
        </p:spPr>
        <p:txBody>
          <a:bodyPr lIns="0" tIns="0" rIns="0" bIns="0" rtlCol="0" anchor="t">
            <a:spAutoFit/>
          </a:bodyPr>
          <a:lstStyle/>
          <a:p>
            <a:pPr algn="ctr">
              <a:lnSpc>
                <a:spcPts val="6299"/>
              </a:lnSpc>
            </a:pPr>
            <a:r>
              <a:rPr lang="en-US" sz="4500" dirty="0">
                <a:solidFill>
                  <a:srgbClr val="B28539"/>
                </a:solidFill>
                <a:latin typeface="Aeries Sans Ultra-Bold"/>
              </a:rPr>
              <a:t>Diff</a:t>
            </a:r>
          </a:p>
        </p:txBody>
      </p:sp>
      <p:grpSp>
        <p:nvGrpSpPr>
          <p:cNvPr id="72" name="Group 71">
            <a:extLst>
              <a:ext uri="{FF2B5EF4-FFF2-40B4-BE49-F238E27FC236}">
                <a16:creationId xmlns:a16="http://schemas.microsoft.com/office/drawing/2014/main" id="{790ACC38-60C5-82E8-A574-49A5B5ACB9F7}"/>
              </a:ext>
            </a:extLst>
          </p:cNvPr>
          <p:cNvGrpSpPr/>
          <p:nvPr/>
        </p:nvGrpSpPr>
        <p:grpSpPr>
          <a:xfrm>
            <a:off x="9794243" y="3588666"/>
            <a:ext cx="1346656" cy="1346656"/>
            <a:chOff x="9794243" y="3588666"/>
            <a:chExt cx="1346656" cy="1346656"/>
          </a:xfrm>
        </p:grpSpPr>
        <p:sp>
          <p:nvSpPr>
            <p:cNvPr id="16" name="Freeform 16"/>
            <p:cNvSpPr/>
            <p:nvPr/>
          </p:nvSpPr>
          <p:spPr>
            <a:xfrm>
              <a:off x="9794243" y="3588666"/>
              <a:ext cx="1346656" cy="1346656"/>
            </a:xfrm>
            <a:custGeom>
              <a:avLst/>
              <a:gdLst/>
              <a:ahLst/>
              <a:cxnLst/>
              <a:rect l="l" t="t" r="r" b="b"/>
              <a:pathLst>
                <a:path w="812800" h="812800">
                  <a:moveTo>
                    <a:pt x="143725" y="0"/>
                  </a:moveTo>
                  <a:lnTo>
                    <a:pt x="669075" y="0"/>
                  </a:lnTo>
                  <a:cubicBezTo>
                    <a:pt x="748452" y="0"/>
                    <a:pt x="812800" y="64348"/>
                    <a:pt x="812800" y="143725"/>
                  </a:cubicBezTo>
                  <a:lnTo>
                    <a:pt x="812800" y="669075"/>
                  </a:lnTo>
                  <a:cubicBezTo>
                    <a:pt x="812800" y="748452"/>
                    <a:pt x="748452" y="812800"/>
                    <a:pt x="669075" y="812800"/>
                  </a:cubicBezTo>
                  <a:lnTo>
                    <a:pt x="143725" y="812800"/>
                  </a:lnTo>
                  <a:cubicBezTo>
                    <a:pt x="64348" y="812800"/>
                    <a:pt x="0" y="748452"/>
                    <a:pt x="0" y="669075"/>
                  </a:cubicBezTo>
                  <a:lnTo>
                    <a:pt x="0" y="143725"/>
                  </a:lnTo>
                  <a:cubicBezTo>
                    <a:pt x="0" y="64348"/>
                    <a:pt x="64348" y="0"/>
                    <a:pt x="143725" y="0"/>
                  </a:cubicBezTo>
                  <a:close/>
                </a:path>
              </a:pathLst>
            </a:custGeom>
            <a:solidFill>
              <a:srgbClr val="B28539"/>
            </a:solidFill>
          </p:spPr>
          <p:txBody>
            <a:bodyPr/>
            <a:lstStyle/>
            <a:p>
              <a:endParaRPr lang="en-US"/>
            </a:p>
          </p:txBody>
        </p:sp>
        <p:pic>
          <p:nvPicPr>
            <p:cNvPr id="66" name="Graphic 65" descr="Database outline">
              <a:extLst>
                <a:ext uri="{FF2B5EF4-FFF2-40B4-BE49-F238E27FC236}">
                  <a16:creationId xmlns:a16="http://schemas.microsoft.com/office/drawing/2014/main" id="{3F49097B-CF98-DDC5-7A96-78732FE1BF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51088" y="3649341"/>
              <a:ext cx="1213913" cy="1213913"/>
            </a:xfrm>
            <a:prstGeom prst="rect">
              <a:avLst/>
            </a:prstGeom>
          </p:spPr>
        </p:pic>
      </p:grpSp>
      <p:sp>
        <p:nvSpPr>
          <p:cNvPr id="55" name="TextBox 55"/>
          <p:cNvSpPr txBox="1"/>
          <p:nvPr/>
        </p:nvSpPr>
        <p:spPr>
          <a:xfrm>
            <a:off x="12012418" y="2728723"/>
            <a:ext cx="1831289" cy="771525"/>
          </a:xfrm>
          <a:prstGeom prst="rect">
            <a:avLst/>
          </a:prstGeom>
        </p:spPr>
        <p:txBody>
          <a:bodyPr lIns="0" tIns="0" rIns="0" bIns="0" rtlCol="0" anchor="t">
            <a:spAutoFit/>
          </a:bodyPr>
          <a:lstStyle/>
          <a:p>
            <a:pPr algn="ctr">
              <a:lnSpc>
                <a:spcPts val="6299"/>
              </a:lnSpc>
            </a:pPr>
            <a:r>
              <a:rPr lang="en-US" sz="4500" dirty="0">
                <a:solidFill>
                  <a:srgbClr val="997D46"/>
                </a:solidFill>
                <a:latin typeface="Aeries Sans Ultra-Bold"/>
              </a:rPr>
              <a:t>Trn</a:t>
            </a:r>
          </a:p>
        </p:txBody>
      </p:sp>
      <p:grpSp>
        <p:nvGrpSpPr>
          <p:cNvPr id="73" name="Group 72">
            <a:extLst>
              <a:ext uri="{FF2B5EF4-FFF2-40B4-BE49-F238E27FC236}">
                <a16:creationId xmlns:a16="http://schemas.microsoft.com/office/drawing/2014/main" id="{2A6762B0-FD2C-4EFC-3EAF-452F522076EB}"/>
              </a:ext>
            </a:extLst>
          </p:cNvPr>
          <p:cNvGrpSpPr/>
          <p:nvPr/>
        </p:nvGrpSpPr>
        <p:grpSpPr>
          <a:xfrm>
            <a:off x="12254735" y="3593593"/>
            <a:ext cx="1346656" cy="1346656"/>
            <a:chOff x="12254735" y="3593593"/>
            <a:chExt cx="1346656" cy="1346656"/>
          </a:xfrm>
        </p:grpSpPr>
        <p:sp>
          <p:nvSpPr>
            <p:cNvPr id="10" name="Freeform 10"/>
            <p:cNvSpPr/>
            <p:nvPr/>
          </p:nvSpPr>
          <p:spPr>
            <a:xfrm>
              <a:off x="12254735" y="3593593"/>
              <a:ext cx="1346656" cy="1346656"/>
            </a:xfrm>
            <a:custGeom>
              <a:avLst/>
              <a:gdLst/>
              <a:ahLst/>
              <a:cxnLst/>
              <a:rect l="l" t="t" r="r" b="b"/>
              <a:pathLst>
                <a:path w="812800" h="812800">
                  <a:moveTo>
                    <a:pt x="143725" y="0"/>
                  </a:moveTo>
                  <a:lnTo>
                    <a:pt x="669075" y="0"/>
                  </a:lnTo>
                  <a:cubicBezTo>
                    <a:pt x="748452" y="0"/>
                    <a:pt x="812800" y="64348"/>
                    <a:pt x="812800" y="143725"/>
                  </a:cubicBezTo>
                  <a:lnTo>
                    <a:pt x="812800" y="669075"/>
                  </a:lnTo>
                  <a:cubicBezTo>
                    <a:pt x="812800" y="748452"/>
                    <a:pt x="748452" y="812800"/>
                    <a:pt x="669075" y="812800"/>
                  </a:cubicBezTo>
                  <a:lnTo>
                    <a:pt x="143725" y="812800"/>
                  </a:lnTo>
                  <a:cubicBezTo>
                    <a:pt x="64348" y="812800"/>
                    <a:pt x="0" y="748452"/>
                    <a:pt x="0" y="669075"/>
                  </a:cubicBezTo>
                  <a:lnTo>
                    <a:pt x="0" y="143725"/>
                  </a:lnTo>
                  <a:cubicBezTo>
                    <a:pt x="0" y="64348"/>
                    <a:pt x="64348" y="0"/>
                    <a:pt x="143725" y="0"/>
                  </a:cubicBezTo>
                  <a:close/>
                </a:path>
              </a:pathLst>
            </a:custGeom>
            <a:solidFill>
              <a:srgbClr val="997D46"/>
            </a:solidFill>
          </p:spPr>
          <p:txBody>
            <a:bodyPr/>
            <a:lstStyle/>
            <a:p>
              <a:endParaRPr lang="en-US"/>
            </a:p>
          </p:txBody>
        </p:sp>
        <p:pic>
          <p:nvPicPr>
            <p:cNvPr id="67" name="Graphic 66" descr="Document with solid fill">
              <a:extLst>
                <a:ext uri="{FF2B5EF4-FFF2-40B4-BE49-F238E27FC236}">
                  <a16:creationId xmlns:a16="http://schemas.microsoft.com/office/drawing/2014/main" id="{1D35F534-AAE8-8D0F-C965-C434ACE0D8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81662" y="3696832"/>
              <a:ext cx="1130323" cy="1130323"/>
            </a:xfrm>
            <a:prstGeom prst="rect">
              <a:avLst/>
            </a:prstGeom>
          </p:spPr>
        </p:pic>
      </p:grpSp>
      <p:grpSp>
        <p:nvGrpSpPr>
          <p:cNvPr id="86" name="Group 85">
            <a:extLst>
              <a:ext uri="{FF2B5EF4-FFF2-40B4-BE49-F238E27FC236}">
                <a16:creationId xmlns:a16="http://schemas.microsoft.com/office/drawing/2014/main" id="{36C252F9-6D0A-EECF-8276-FC8E640A73BA}"/>
              </a:ext>
            </a:extLst>
          </p:cNvPr>
          <p:cNvGrpSpPr/>
          <p:nvPr/>
        </p:nvGrpSpPr>
        <p:grpSpPr>
          <a:xfrm>
            <a:off x="12774810" y="5407116"/>
            <a:ext cx="3091043" cy="4148976"/>
            <a:chOff x="12774810" y="5407116"/>
            <a:chExt cx="3091043" cy="4148976"/>
          </a:xfrm>
        </p:grpSpPr>
        <p:pic>
          <p:nvPicPr>
            <p:cNvPr id="84" name="Picture 83" descr="A group of people holding a flag&#10;&#10;Description automatically generated">
              <a:extLst>
                <a:ext uri="{FF2B5EF4-FFF2-40B4-BE49-F238E27FC236}">
                  <a16:creationId xmlns:a16="http://schemas.microsoft.com/office/drawing/2014/main" id="{4B1F402D-8DD6-08B2-D0FB-73C50208D74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774810" y="6293325"/>
              <a:ext cx="3091043" cy="3262767"/>
            </a:xfrm>
            <a:prstGeom prst="rect">
              <a:avLst/>
            </a:prstGeom>
          </p:spPr>
        </p:pic>
        <p:sp>
          <p:nvSpPr>
            <p:cNvPr id="85" name="Freeform 23">
              <a:extLst>
                <a:ext uri="{FF2B5EF4-FFF2-40B4-BE49-F238E27FC236}">
                  <a16:creationId xmlns:a16="http://schemas.microsoft.com/office/drawing/2014/main" id="{8C082A02-6759-27BB-89D3-EB8ACB0535B1}"/>
                </a:ext>
              </a:extLst>
            </p:cNvPr>
            <p:cNvSpPr/>
            <p:nvPr/>
          </p:nvSpPr>
          <p:spPr>
            <a:xfrm>
              <a:off x="13725961" y="5407116"/>
              <a:ext cx="1133983" cy="1133983"/>
            </a:xfrm>
            <a:custGeom>
              <a:avLst/>
              <a:gdLst/>
              <a:ahLst/>
              <a:cxnLst/>
              <a:rect l="l" t="t" r="r" b="b"/>
              <a:pathLst>
                <a:path w="1133983" h="1133983">
                  <a:moveTo>
                    <a:pt x="0" y="0"/>
                  </a:moveTo>
                  <a:lnTo>
                    <a:pt x="1133983" y="0"/>
                  </a:lnTo>
                  <a:lnTo>
                    <a:pt x="1133983" y="1133983"/>
                  </a:lnTo>
                  <a:lnTo>
                    <a:pt x="0" y="1133983"/>
                  </a:lnTo>
                  <a:lnTo>
                    <a:pt x="0" y="0"/>
                  </a:lnTo>
                  <a:close/>
                </a:path>
              </a:pathLst>
            </a:custGeom>
            <a:blipFill>
              <a:blip r:embed="rId14"/>
              <a:stretch>
                <a:fillRect/>
              </a:stretch>
            </a:blipFill>
          </p:spPr>
          <p:txBody>
            <a:bodyPr/>
            <a:lstStyle/>
            <a:p>
              <a:endParaRPr lang="en-US"/>
            </a:p>
          </p:txBody>
        </p:sp>
      </p:grpSp>
      <p:sp>
        <p:nvSpPr>
          <p:cNvPr id="6" name="Freeform 17">
            <a:extLst>
              <a:ext uri="{FF2B5EF4-FFF2-40B4-BE49-F238E27FC236}">
                <a16:creationId xmlns:a16="http://schemas.microsoft.com/office/drawing/2014/main" id="{32A49261-B227-C07C-D02B-7669DA57626D}"/>
              </a:ext>
            </a:extLst>
          </p:cNvPr>
          <p:cNvSpPr/>
          <p:nvPr/>
        </p:nvSpPr>
        <p:spPr>
          <a:xfrm rot="5400000">
            <a:off x="13528414" y="1605761"/>
            <a:ext cx="1394328" cy="1062345"/>
          </a:xfrm>
          <a:custGeom>
            <a:avLst/>
            <a:gdLst/>
            <a:ahLst/>
            <a:cxnLst/>
            <a:rect l="l" t="t" r="r" b="b"/>
            <a:pathLst>
              <a:path w="1394328" h="1062345">
                <a:moveTo>
                  <a:pt x="0" y="0"/>
                </a:moveTo>
                <a:lnTo>
                  <a:pt x="1394329" y="0"/>
                </a:lnTo>
                <a:lnTo>
                  <a:pt x="1394329" y="1062345"/>
                </a:lnTo>
                <a:lnTo>
                  <a:pt x="0" y="1062345"/>
                </a:lnTo>
                <a:lnTo>
                  <a:pt x="0" y="0"/>
                </a:lnTo>
                <a:close/>
              </a:path>
            </a:pathLst>
          </a:custGeom>
          <a:blipFill>
            <a:blip r:embed="rId15"/>
            <a:stretch>
              <a:fillRect/>
            </a:stretch>
          </a:blipFill>
        </p:spPr>
        <p:txBody>
          <a:bodyPr/>
          <a:lstStyle/>
          <a:p>
            <a:endParaRPr lang="en-US"/>
          </a:p>
        </p:txBody>
      </p:sp>
    </p:spTree>
    <p:extLst>
      <p:ext uri="{BB962C8B-B14F-4D97-AF65-F5344CB8AC3E}">
        <p14:creationId xmlns:p14="http://schemas.microsoft.com/office/powerpoint/2010/main" val="4321396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1000"/>
                                            <p:tgtEl>
                                              <p:spTgt spid="69"/>
                                            </p:tgtEl>
                                          </p:cBhvr>
                                        </p:animEffect>
                                      </p:childTnLst>
                                    </p:cTn>
                                  </p:par>
                                  <p:par>
                                    <p:cTn id="11" presetID="42" presetClass="path" presetSubtype="0" accel="50000" fill="hold" grpId="1" nodeType="withEffect" p14:presetBounceEnd="50000">
                                      <p:stCondLst>
                                        <p:cond delay="0"/>
                                      </p:stCondLst>
                                      <p:childTnLst>
                                        <p:animMotion origin="layout" path="M 0 0 L 0 0.25 E" pathEditMode="relative" ptsTypes="" p14:bounceEnd="50000">
                                          <p:cBhvr>
                                            <p:cTn id="12" dur="2000" spd="-100000" fill="hold"/>
                                            <p:tgtEl>
                                              <p:spTgt spid="51"/>
                                            </p:tgtEl>
                                            <p:attrNameLst>
                                              <p:attrName>ppt_x</p:attrName>
                                              <p:attrName>ppt_y</p:attrName>
                                            </p:attrNameLst>
                                          </p:cBhvr>
                                        </p:animMotion>
                                      </p:childTnLst>
                                    </p:cTn>
                                  </p:par>
                                  <p:par>
                                    <p:cTn id="13" presetID="42" presetClass="path" presetSubtype="0" accel="50000" fill="hold" nodeType="withEffect" p14:presetBounceEnd="50000">
                                      <p:stCondLst>
                                        <p:cond delay="0"/>
                                      </p:stCondLst>
                                      <p:childTnLst>
                                        <p:animMotion origin="layout" path="M 0 0 L 0 0.25 E" pathEditMode="relative" ptsTypes="" p14:bounceEnd="50000">
                                          <p:cBhvr>
                                            <p:cTn id="14" dur="2000" spd="-100000" fill="hold"/>
                                            <p:tgtEl>
                                              <p:spTgt spid="69"/>
                                            </p:tgtEl>
                                            <p:attrNameLst>
                                              <p:attrName>ppt_x</p:attrName>
                                              <p:attrName>ppt_y</p:attrName>
                                            </p:attrNameLst>
                                          </p:cBhvr>
                                        </p:animMotion>
                                      </p:childTnLst>
                                    </p:cTn>
                                  </p:par>
                                  <p:par>
                                    <p:cTn id="15" presetID="2" presetClass="entr" presetSubtype="4" decel="50000" fill="hold" grpId="0" nodeType="withEffect">
                                      <p:stCondLst>
                                        <p:cond delay="50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1000" fill="hold"/>
                                            <p:tgtEl>
                                              <p:spTgt spid="75"/>
                                            </p:tgtEl>
                                            <p:attrNameLst>
                                              <p:attrName>ppt_x</p:attrName>
                                            </p:attrNameLst>
                                          </p:cBhvr>
                                          <p:tavLst>
                                            <p:tav tm="0">
                                              <p:val>
                                                <p:strVal val="#ppt_x"/>
                                              </p:val>
                                            </p:tav>
                                            <p:tav tm="100000">
                                              <p:val>
                                                <p:strVal val="#ppt_x"/>
                                              </p:val>
                                            </p:tav>
                                          </p:tavLst>
                                        </p:anim>
                                        <p:anim calcmode="lin" valueType="num">
                                          <p:cBhvr additive="base">
                                            <p:cTn id="18" dur="1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childTnLst>
                                    </p:cTn>
                                  </p:par>
                                  <p:par>
                                    <p:cTn id="42" presetID="10" presetClass="entr" presetSubtype="0"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1000"/>
                                            <p:tgtEl>
                                              <p:spTgt spid="74"/>
                                            </p:tgtEl>
                                          </p:cBhvr>
                                        </p:animEffect>
                                      </p:childTnLst>
                                    </p:cTn>
                                  </p:par>
                                  <p:par>
                                    <p:cTn id="45" presetID="42" presetClass="path" presetSubtype="0" accel="50000" fill="hold" nodeType="withEffect" p14:presetBounceEnd="50000">
                                      <p:stCondLst>
                                        <p:cond delay="0"/>
                                      </p:stCondLst>
                                      <p:childTnLst>
                                        <p:animMotion origin="layout" path="M 0 0 L 0 0.25 E" pathEditMode="relative" ptsTypes="" p14:bounceEnd="50000">
                                          <p:cBhvr>
                                            <p:cTn id="46" dur="2000" spd="-100000" fill="hold"/>
                                            <p:tgtEl>
                                              <p:spTgt spid="70"/>
                                            </p:tgtEl>
                                            <p:attrNameLst>
                                              <p:attrName>ppt_x</p:attrName>
                                              <p:attrName>ppt_y</p:attrName>
                                            </p:attrNameLst>
                                          </p:cBhvr>
                                        </p:animMotion>
                                      </p:childTnLst>
                                    </p:cTn>
                                  </p:par>
                                  <p:par>
                                    <p:cTn id="47" presetID="42" presetClass="path" presetSubtype="0" accel="50000" fill="hold" grpId="0" nodeType="withEffect" p14:presetBounceEnd="50000">
                                      <p:stCondLst>
                                        <p:cond delay="0"/>
                                      </p:stCondLst>
                                      <p:childTnLst>
                                        <p:animMotion origin="layout" path="M 0 0 L 0 0.25 E" pathEditMode="relative" ptsTypes="" p14:bounceEnd="50000">
                                          <p:cBhvr>
                                            <p:cTn id="48" dur="2000" spd="-100000" fill="hold"/>
                                            <p:tgtEl>
                                              <p:spTgt spid="52"/>
                                            </p:tgtEl>
                                            <p:attrNameLst>
                                              <p:attrName>ppt_x</p:attrName>
                                              <p:attrName>ppt_y</p:attrName>
                                            </p:attrNameLst>
                                          </p:cBhvr>
                                        </p:animMotion>
                                      </p:childTnLst>
                                    </p:cTn>
                                  </p:par>
                                  <p:par>
                                    <p:cTn id="49" presetID="42" presetClass="path" presetSubtype="0" accel="50000" fill="hold" grpId="0" nodeType="withEffect" p14:presetBounceEnd="50000">
                                      <p:stCondLst>
                                        <p:cond delay="0"/>
                                      </p:stCondLst>
                                      <p:childTnLst>
                                        <p:animMotion origin="layout" path="M 0 0 L 0 0.25 E" pathEditMode="relative" ptsTypes="" p14:bounceEnd="50000">
                                          <p:cBhvr>
                                            <p:cTn id="50" dur="2000" spd="-100000" fill="hold"/>
                                            <p:tgtEl>
                                              <p:spTgt spid="53"/>
                                            </p:tgtEl>
                                            <p:attrNameLst>
                                              <p:attrName>ppt_x</p:attrName>
                                              <p:attrName>ppt_y</p:attrName>
                                            </p:attrNameLst>
                                          </p:cBhvr>
                                        </p:animMotion>
                                      </p:childTnLst>
                                    </p:cTn>
                                  </p:par>
                                  <p:par>
                                    <p:cTn id="51" presetID="42" presetClass="path" presetSubtype="0" accel="50000" fill="hold" nodeType="withEffect" p14:presetBounceEnd="50000">
                                      <p:stCondLst>
                                        <p:cond delay="0"/>
                                      </p:stCondLst>
                                      <p:childTnLst>
                                        <p:animMotion origin="layout" path="M 0 0 L 0 0.25 E" pathEditMode="relative" ptsTypes="" p14:bounceEnd="50000">
                                          <p:cBhvr>
                                            <p:cTn id="52" dur="2000" spd="-100000" fill="hold"/>
                                            <p:tgtEl>
                                              <p:spTgt spid="71"/>
                                            </p:tgtEl>
                                            <p:attrNameLst>
                                              <p:attrName>ppt_x</p:attrName>
                                              <p:attrName>ppt_y</p:attrName>
                                            </p:attrNameLst>
                                          </p:cBhvr>
                                        </p:animMotion>
                                      </p:childTnLst>
                                    </p:cTn>
                                  </p:par>
                                  <p:par>
                                    <p:cTn id="53" presetID="42" presetClass="path" presetSubtype="0" accel="50000" fill="hold" nodeType="withEffect" p14:presetBounceEnd="50000">
                                      <p:stCondLst>
                                        <p:cond delay="0"/>
                                      </p:stCondLst>
                                      <p:childTnLst>
                                        <p:animMotion origin="layout" path="M 0 0 L 0 0.25 E" pathEditMode="relative" ptsTypes="" p14:bounceEnd="50000">
                                          <p:cBhvr>
                                            <p:cTn id="54" dur="2000" spd="-100000" fill="hold"/>
                                            <p:tgtEl>
                                              <p:spTgt spid="73"/>
                                            </p:tgtEl>
                                            <p:attrNameLst>
                                              <p:attrName>ppt_x</p:attrName>
                                              <p:attrName>ppt_y</p:attrName>
                                            </p:attrNameLst>
                                          </p:cBhvr>
                                        </p:animMotion>
                                      </p:childTnLst>
                                    </p:cTn>
                                  </p:par>
                                  <p:par>
                                    <p:cTn id="55" presetID="42" presetClass="path" presetSubtype="0" accel="50000" fill="hold" grpId="0" nodeType="withEffect" p14:presetBounceEnd="50000">
                                      <p:stCondLst>
                                        <p:cond delay="0"/>
                                      </p:stCondLst>
                                      <p:childTnLst>
                                        <p:animMotion origin="layout" path="M 0 0 L 0 0.25 E" pathEditMode="relative" ptsTypes="" p14:bounceEnd="50000">
                                          <p:cBhvr>
                                            <p:cTn id="56" dur="2000" spd="-100000" fill="hold"/>
                                            <p:tgtEl>
                                              <p:spTgt spid="55"/>
                                            </p:tgtEl>
                                            <p:attrNameLst>
                                              <p:attrName>ppt_x</p:attrName>
                                              <p:attrName>ppt_y</p:attrName>
                                            </p:attrNameLst>
                                          </p:cBhvr>
                                        </p:animMotion>
                                      </p:childTnLst>
                                    </p:cTn>
                                  </p:par>
                                  <p:par>
                                    <p:cTn id="57" presetID="42" presetClass="path" presetSubtype="0" accel="50000" fill="hold" grpId="0" nodeType="withEffect" p14:presetBounceEnd="50000">
                                      <p:stCondLst>
                                        <p:cond delay="0"/>
                                      </p:stCondLst>
                                      <p:childTnLst>
                                        <p:animMotion origin="layout" path="M 0 0 L 0 0.25 E" pathEditMode="relative" ptsTypes="" p14:bounceEnd="50000">
                                          <p:cBhvr>
                                            <p:cTn id="58" dur="2000" spd="-100000" fill="hold"/>
                                            <p:tgtEl>
                                              <p:spTgt spid="56"/>
                                            </p:tgtEl>
                                            <p:attrNameLst>
                                              <p:attrName>ppt_x</p:attrName>
                                              <p:attrName>ppt_y</p:attrName>
                                            </p:attrNameLst>
                                          </p:cBhvr>
                                        </p:animMotion>
                                      </p:childTnLst>
                                    </p:cTn>
                                  </p:par>
                                  <p:par>
                                    <p:cTn id="59" presetID="42" presetClass="path" presetSubtype="0" accel="50000" fill="hold" nodeType="withEffect" p14:presetBounceEnd="50000">
                                      <p:stCondLst>
                                        <p:cond delay="0"/>
                                      </p:stCondLst>
                                      <p:childTnLst>
                                        <p:animMotion origin="layout" path="M 0 0 L 0 0.25 E" pathEditMode="relative" ptsTypes="" p14:bounceEnd="50000">
                                          <p:cBhvr>
                                            <p:cTn id="60" dur="2000" spd="-100000" fill="hold"/>
                                            <p:tgtEl>
                                              <p:spTgt spid="74"/>
                                            </p:tgtEl>
                                            <p:attrNameLst>
                                              <p:attrName>ppt_x</p:attrName>
                                              <p:attrName>ppt_y</p:attrName>
                                            </p:attrNameLst>
                                          </p:cBhvr>
                                        </p:animMotion>
                                      </p:childTnLst>
                                    </p:cTn>
                                  </p:par>
                                  <p:par>
                                    <p:cTn id="61" presetID="2" presetClass="entr" presetSubtype="4" decel="100000" fill="hold" grpId="0" nodeType="withEffect">
                                      <p:stCondLst>
                                        <p:cond delay="50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1000" fill="hold"/>
                                            <p:tgtEl>
                                              <p:spTgt spid="76"/>
                                            </p:tgtEl>
                                            <p:attrNameLst>
                                              <p:attrName>ppt_x</p:attrName>
                                            </p:attrNameLst>
                                          </p:cBhvr>
                                          <p:tavLst>
                                            <p:tav tm="0">
                                              <p:val>
                                                <p:strVal val="#ppt_x"/>
                                              </p:val>
                                            </p:tav>
                                            <p:tav tm="100000">
                                              <p:val>
                                                <p:strVal val="#ppt_x"/>
                                              </p:val>
                                            </p:tav>
                                          </p:tavLst>
                                        </p:anim>
                                        <p:anim calcmode="lin" valueType="num">
                                          <p:cBhvr additive="base">
                                            <p:cTn id="64"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42" presetClass="path" presetSubtype="0" accel="50000" fill="hold" nodeType="withEffect" p14:presetBounceEnd="50000">
                                      <p:stCondLst>
                                        <p:cond delay="0"/>
                                      </p:stCondLst>
                                      <p:childTnLst>
                                        <p:animMotion origin="layout" path="M 0 0 L 0 0.25 E" pathEditMode="relative" ptsTypes="" p14:bounceEnd="50000">
                                          <p:cBhvr>
                                            <p:cTn id="74" dur="2000" spd="-100000" fill="hold"/>
                                            <p:tgtEl>
                                              <p:spTgt spid="72"/>
                                            </p:tgtEl>
                                            <p:attrNameLst>
                                              <p:attrName>ppt_x</p:attrName>
                                              <p:attrName>ppt_y</p:attrName>
                                            </p:attrNameLst>
                                          </p:cBhvr>
                                        </p:animMotion>
                                      </p:childTnLst>
                                    </p:cTn>
                                  </p:par>
                                  <p:par>
                                    <p:cTn id="75" presetID="42" presetClass="path" presetSubtype="0" accel="50000" fill="hold" grpId="1" nodeType="withEffect" p14:presetBounceEnd="50000">
                                      <p:stCondLst>
                                        <p:cond delay="0"/>
                                      </p:stCondLst>
                                      <p:childTnLst>
                                        <p:animMotion origin="layout" path="M 0 0 L 0 0.25 E" pathEditMode="relative" ptsTypes="" p14:bounceEnd="50000">
                                          <p:cBhvr>
                                            <p:cTn id="76" dur="2000" spd="-100000" fill="hold"/>
                                            <p:tgtEl>
                                              <p:spTgt spid="54"/>
                                            </p:tgtEl>
                                            <p:attrNameLst>
                                              <p:attrName>ppt_x</p:attrName>
                                              <p:attrName>ppt_y</p:attrName>
                                            </p:attrNameLst>
                                          </p:cBhvr>
                                        </p:animMotion>
                                      </p:childTnLst>
                                    </p:cTn>
                                  </p:par>
                                  <p:par>
                                    <p:cTn id="77" presetID="2" presetClass="entr" presetSubtype="4" decel="100000" fill="hold" grpId="0" nodeType="withEffect">
                                      <p:stCondLst>
                                        <p:cond delay="50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1000" fill="hold"/>
                                            <p:tgtEl>
                                              <p:spTgt spid="77"/>
                                            </p:tgtEl>
                                            <p:attrNameLst>
                                              <p:attrName>ppt_x</p:attrName>
                                            </p:attrNameLst>
                                          </p:cBhvr>
                                          <p:tavLst>
                                            <p:tav tm="0">
                                              <p:val>
                                                <p:strVal val="#ppt_x"/>
                                              </p:val>
                                            </p:tav>
                                            <p:tav tm="100000">
                                              <p:val>
                                                <p:strVal val="#ppt_x"/>
                                              </p:val>
                                            </p:tav>
                                          </p:tavLst>
                                        </p:anim>
                                        <p:anim calcmode="lin" valueType="num">
                                          <p:cBhvr additive="base">
                                            <p:cTn id="80"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1"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par>
                                    <p:cTn id="86" presetID="42" presetClass="path" presetSubtype="0" accel="50000" decel="50000" fill="hold" grpId="0" nodeType="withEffect">
                                      <p:stCondLst>
                                        <p:cond delay="0"/>
                                      </p:stCondLst>
                                      <p:childTnLst>
                                        <p:animMotion origin="layout" path="M -4.58333E-6 3.95062E-6 L -4.58333E-6 0.25 " pathEditMode="relative" rAng="0" ptsTypes="AA">
                                          <p:cBhvr>
                                            <p:cTn id="87" dur="2000" fill="hold"/>
                                            <p:tgtEl>
                                              <p:spTgt spid="6"/>
                                            </p:tgtEl>
                                            <p:attrNameLst>
                                              <p:attrName>ppt_x</p:attrName>
                                              <p:attrName>ppt_y</p:attrName>
                                            </p:attrNameLst>
                                          </p:cBhvr>
                                          <p:rCtr x="0" y="12500"/>
                                        </p:animMotion>
                                      </p:childTnLst>
                                    </p:cTn>
                                  </p:par>
                                  <p:par>
                                    <p:cTn id="88" presetID="2" presetClass="entr" presetSubtype="4" fill="hold" nodeType="withEffect" p14:presetBounceEnd="100000">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14:bounceEnd="100000">
                                          <p:cBhvr additive="base">
                                            <p:cTn id="90" dur="500" fill="hold"/>
                                            <p:tgtEl>
                                              <p:spTgt spid="81"/>
                                            </p:tgtEl>
                                            <p:attrNameLst>
                                              <p:attrName>ppt_x</p:attrName>
                                            </p:attrNameLst>
                                          </p:cBhvr>
                                          <p:tavLst>
                                            <p:tav tm="0">
                                              <p:val>
                                                <p:strVal val="#ppt_x"/>
                                              </p:val>
                                            </p:tav>
                                            <p:tav tm="100000">
                                              <p:val>
                                                <p:strVal val="#ppt_x"/>
                                              </p:val>
                                            </p:tav>
                                          </p:tavLst>
                                        </p:anim>
                                        <p:anim calcmode="lin" valueType="num" p14:bounceEnd="100000">
                                          <p:cBhvr additive="base">
                                            <p:cTn id="9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iterate type="wd">
                                        <p:tmAbs val="100"/>
                                      </p:iterate>
                                      <p:childTnLst>
                                        <p:set>
                                          <p:cBhvr>
                                            <p:cTn id="95" dur="1" fill="hold">
                                              <p:stCondLst>
                                                <p:cond delay="0"/>
                                              </p:stCondLst>
                                            </p:cTn>
                                            <p:tgtEl>
                                              <p:spTgt spid="8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49" presetClass="path" presetSubtype="0" accel="50000" decel="50000" fill="hold" grpId="2" nodeType="clickEffect">
                                      <p:stCondLst>
                                        <p:cond delay="0"/>
                                      </p:stCondLst>
                                      <p:childTnLst>
                                        <p:animMotion origin="layout" path="M 2.91667E-6 2.22222E-6 L 0.24765 0.40463 " pathEditMode="relative" rAng="0" ptsTypes="AA">
                                          <p:cBhvr>
                                            <p:cTn id="99" dur="2000" fill="hold"/>
                                            <p:tgtEl>
                                              <p:spTgt spid="51"/>
                                            </p:tgtEl>
                                            <p:attrNameLst>
                                              <p:attrName>ppt_x</p:attrName>
                                              <p:attrName>ppt_y</p:attrName>
                                            </p:attrNameLst>
                                          </p:cBhvr>
                                          <p:rCtr x="12378" y="20231"/>
                                        </p:animMotion>
                                      </p:childTnLst>
                                    </p:cTn>
                                  </p:par>
                                  <p:par>
                                    <p:cTn id="100" presetID="49" presetClass="path" presetSubtype="0" accel="50000" decel="50000" fill="hold" nodeType="withEffect">
                                      <p:stCondLst>
                                        <p:cond delay="0"/>
                                      </p:stCondLst>
                                      <p:childTnLst>
                                        <p:animMotion origin="layout" path="M 1.38889E-6 -4.81481E-6 L 0.24939 0.3963 " pathEditMode="relative" rAng="0" ptsTypes="AA">
                                          <p:cBhvr>
                                            <p:cTn id="101" dur="2000" fill="hold"/>
                                            <p:tgtEl>
                                              <p:spTgt spid="69"/>
                                            </p:tgtEl>
                                            <p:attrNameLst>
                                              <p:attrName>ppt_x</p:attrName>
                                              <p:attrName>ppt_y</p:attrName>
                                            </p:attrNameLst>
                                          </p:cBhvr>
                                          <p:rCtr x="12465" y="19815"/>
                                        </p:animMotion>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4.16667E-6 -1.85185E-6 L -0.0724 0.39676 " pathEditMode="relative" rAng="0" ptsTypes="AA">
                                          <p:cBhvr>
                                            <p:cTn id="105" dur="2000" fill="hold"/>
                                            <p:tgtEl>
                                              <p:spTgt spid="72"/>
                                            </p:tgtEl>
                                            <p:attrNameLst>
                                              <p:attrName>ppt_x</p:attrName>
                                              <p:attrName>ppt_y</p:attrName>
                                            </p:attrNameLst>
                                          </p:cBhvr>
                                          <p:rCtr x="-3620" y="19830"/>
                                        </p:animMotion>
                                      </p:childTnLst>
                                    </p:cTn>
                                  </p:par>
                                  <p:par>
                                    <p:cTn id="106" presetID="42" presetClass="path" presetSubtype="0" accel="50000" decel="50000" fill="hold" grpId="2" nodeType="withEffect">
                                      <p:stCondLst>
                                        <p:cond delay="0"/>
                                      </p:stCondLst>
                                      <p:childTnLst>
                                        <p:animMotion origin="layout" path="M 5E-6 -4.81481E-6 L -0.07127 0.4051 " pathEditMode="relative" rAng="0" ptsTypes="AA">
                                          <p:cBhvr>
                                            <p:cTn id="107" dur="2000" fill="hold"/>
                                            <p:tgtEl>
                                              <p:spTgt spid="54"/>
                                            </p:tgtEl>
                                            <p:attrNameLst>
                                              <p:attrName>ppt_x</p:attrName>
                                              <p:attrName>ppt_y</p:attrName>
                                            </p:attrNameLst>
                                          </p:cBhvr>
                                          <p:rCtr x="-3568" y="20247"/>
                                        </p:animMotion>
                                      </p:childTnLst>
                                    </p:cTn>
                                  </p:par>
                                </p:childTnLst>
                              </p:cTn>
                            </p:par>
                          </p:childTnLst>
                        </p:cTn>
                      </p:par>
                      <p:par>
                        <p:cTn id="108" fill="hold">
                          <p:stCondLst>
                            <p:cond delay="indefinite"/>
                          </p:stCondLst>
                          <p:childTnLst>
                            <p:par>
                              <p:cTn id="109" fill="hold">
                                <p:stCondLst>
                                  <p:cond delay="0"/>
                                </p:stCondLst>
                                <p:childTnLst>
                                  <p:par>
                                    <p:cTn id="110" presetID="49" presetClass="path" presetSubtype="0" accel="50000" decel="50000" fill="hold" nodeType="clickEffect">
                                      <p:stCondLst>
                                        <p:cond delay="0"/>
                                      </p:stCondLst>
                                      <p:childTnLst>
                                        <p:animMotion origin="layout" path="M -4.44444E-6 -4.81481E-6 L -0.10677 0.3963 " pathEditMode="relative" rAng="0" ptsTypes="AA">
                                          <p:cBhvr>
                                            <p:cTn id="111" dur="2000" fill="hold"/>
                                            <p:tgtEl>
                                              <p:spTgt spid="73"/>
                                            </p:tgtEl>
                                            <p:attrNameLst>
                                              <p:attrName>ppt_x</p:attrName>
                                              <p:attrName>ppt_y</p:attrName>
                                            </p:attrNameLst>
                                          </p:cBhvr>
                                          <p:rCtr x="-5339" y="19815"/>
                                        </p:animMotion>
                                      </p:childTnLst>
                                    </p:cTn>
                                  </p:par>
                                  <p:par>
                                    <p:cTn id="112" presetID="49" presetClass="path" presetSubtype="0" accel="50000" decel="50000" fill="hold" grpId="2" nodeType="withEffect">
                                      <p:stCondLst>
                                        <p:cond delay="0"/>
                                      </p:stCondLst>
                                      <p:childTnLst>
                                        <p:animMotion origin="layout" path="M 2.36111E-6 2.22222E-6 L -0.10599 0.40463 " pathEditMode="relative" rAng="0" ptsTypes="AA">
                                          <p:cBhvr>
                                            <p:cTn id="113" dur="2000" fill="hold"/>
                                            <p:tgtEl>
                                              <p:spTgt spid="55"/>
                                            </p:tgtEl>
                                            <p:attrNameLst>
                                              <p:attrName>ppt_x</p:attrName>
                                              <p:attrName>ppt_y</p:attrName>
                                            </p:attrNameLst>
                                          </p:cBhvr>
                                          <p:rCtr x="-5304" y="20231"/>
                                        </p:animMotion>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81"/>
                                            </p:tgtEl>
                                          </p:cBhvr>
                                        </p:animEffect>
                                        <p:set>
                                          <p:cBhvr>
                                            <p:cTn id="118" dur="1" fill="hold">
                                              <p:stCondLst>
                                                <p:cond delay="499"/>
                                              </p:stCondLst>
                                            </p:cTn>
                                            <p:tgtEl>
                                              <p:spTgt spid="81"/>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6"/>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fade">
                                          <p:cBhvr>
                                            <p:cTn id="12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3" grpId="0"/>
          <p:bldP spid="53" grpId="1"/>
          <p:bldP spid="56" grpId="0"/>
          <p:bldP spid="56" grpId="1"/>
          <p:bldP spid="75" grpId="0"/>
          <p:bldP spid="76" grpId="0"/>
          <p:bldP spid="77" grpId="0"/>
          <p:bldP spid="82" grpId="0" animBg="1"/>
          <p:bldP spid="51" grpId="0"/>
          <p:bldP spid="51" grpId="1"/>
          <p:bldP spid="51" grpId="2"/>
          <p:bldP spid="54" grpId="0"/>
          <p:bldP spid="54" grpId="1"/>
          <p:bldP spid="54" grpId="2"/>
          <p:bldP spid="55" grpId="0"/>
          <p:bldP spid="55" grpId="1"/>
          <p:bldP spid="55" grpId="2"/>
          <p:bldP spid="6" grpId="0" animBg="1"/>
          <p:bldP spid="6" grpId="1" animBg="1"/>
          <p:bldP spid="6" grpId="2"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1000"/>
                                            <p:tgtEl>
                                              <p:spTgt spid="69"/>
                                            </p:tgtEl>
                                          </p:cBhvr>
                                        </p:animEffect>
                                      </p:childTnLst>
                                    </p:cTn>
                                  </p:par>
                                  <p:par>
                                    <p:cTn id="11" presetID="42" presetClass="path" presetSubtype="0" accel="50000" fill="hold" grpId="1" nodeType="withEffect">
                                      <p:stCondLst>
                                        <p:cond delay="0"/>
                                      </p:stCondLst>
                                      <p:childTnLst>
                                        <p:animMotion origin="layout" path="M 0 0 L 0 0.25 E" pathEditMode="relative" ptsTypes="">
                                          <p:cBhvr>
                                            <p:cTn id="12" dur="2000" spd="-100000" fill="hold"/>
                                            <p:tgtEl>
                                              <p:spTgt spid="51"/>
                                            </p:tgtEl>
                                            <p:attrNameLst>
                                              <p:attrName>ppt_x</p:attrName>
                                              <p:attrName>ppt_y</p:attrName>
                                            </p:attrNameLst>
                                          </p:cBhvr>
                                        </p:animMotion>
                                      </p:childTnLst>
                                    </p:cTn>
                                  </p:par>
                                  <p:par>
                                    <p:cTn id="13" presetID="42" presetClass="path" presetSubtype="0" accel="50000" fill="hold" nodeType="withEffect">
                                      <p:stCondLst>
                                        <p:cond delay="0"/>
                                      </p:stCondLst>
                                      <p:childTnLst>
                                        <p:animMotion origin="layout" path="M 0 0 L 0 0.25 E" pathEditMode="relative" ptsTypes="">
                                          <p:cBhvr>
                                            <p:cTn id="14" dur="2000" spd="-100000" fill="hold"/>
                                            <p:tgtEl>
                                              <p:spTgt spid="69"/>
                                            </p:tgtEl>
                                            <p:attrNameLst>
                                              <p:attrName>ppt_x</p:attrName>
                                              <p:attrName>ppt_y</p:attrName>
                                            </p:attrNameLst>
                                          </p:cBhvr>
                                        </p:animMotion>
                                      </p:childTnLst>
                                    </p:cTn>
                                  </p:par>
                                  <p:par>
                                    <p:cTn id="15" presetID="2" presetClass="entr" presetSubtype="4" decel="50000" fill="hold" grpId="0" nodeType="withEffect">
                                      <p:stCondLst>
                                        <p:cond delay="500"/>
                                      </p:stCondLst>
                                      <p:childTnLst>
                                        <p:set>
                                          <p:cBhvr>
                                            <p:cTn id="16" dur="1" fill="hold">
                                              <p:stCondLst>
                                                <p:cond delay="0"/>
                                              </p:stCondLst>
                                            </p:cTn>
                                            <p:tgtEl>
                                              <p:spTgt spid="75"/>
                                            </p:tgtEl>
                                            <p:attrNameLst>
                                              <p:attrName>style.visibility</p:attrName>
                                            </p:attrNameLst>
                                          </p:cBhvr>
                                          <p:to>
                                            <p:strVal val="visible"/>
                                          </p:to>
                                        </p:set>
                                        <p:anim calcmode="lin" valueType="num">
                                          <p:cBhvr additive="base">
                                            <p:cTn id="17" dur="1000" fill="hold"/>
                                            <p:tgtEl>
                                              <p:spTgt spid="75"/>
                                            </p:tgtEl>
                                            <p:attrNameLst>
                                              <p:attrName>ppt_x</p:attrName>
                                            </p:attrNameLst>
                                          </p:cBhvr>
                                          <p:tavLst>
                                            <p:tav tm="0">
                                              <p:val>
                                                <p:strVal val="#ppt_x"/>
                                              </p:val>
                                            </p:tav>
                                            <p:tav tm="100000">
                                              <p:val>
                                                <p:strVal val="#ppt_x"/>
                                              </p:val>
                                            </p:tav>
                                          </p:tavLst>
                                        </p:anim>
                                        <p:anim calcmode="lin" valueType="num">
                                          <p:cBhvr additive="base">
                                            <p:cTn id="18" dur="10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1000"/>
                                            <p:tgtEl>
                                              <p:spTgt spid="70"/>
                                            </p:tgtEl>
                                          </p:cBhvr>
                                        </p:animEffect>
                                      </p:childTnLst>
                                    </p:cTn>
                                  </p:par>
                                  <p:par>
                                    <p:cTn id="24" presetID="10" presetClass="entr" presetSubtype="0" fill="hold" grpId="1"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childTnLst>
                                    </p:cTn>
                                  </p:par>
                                  <p:par>
                                    <p:cTn id="27" presetID="10" presetClass="entr" presetSubtype="0" fill="hold" grpId="1"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1000"/>
                                            <p:tgtEl>
                                              <p:spTgt spid="53"/>
                                            </p:tgtEl>
                                          </p:cBhvr>
                                        </p:animEffect>
                                      </p:childTnLst>
                                    </p:cTn>
                                  </p:par>
                                  <p:par>
                                    <p:cTn id="30" presetID="10" presetClass="entr" presetSubtype="0"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1000"/>
                                            <p:tgtEl>
                                              <p:spTgt spid="71"/>
                                            </p:tgtEl>
                                          </p:cBhvr>
                                        </p:animEffect>
                                      </p:childTnLst>
                                    </p:cTn>
                                  </p:par>
                                  <p:par>
                                    <p:cTn id="33" presetID="10"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1000"/>
                                            <p:tgtEl>
                                              <p:spTgt spid="73"/>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childTnLst>
                                    </p:cTn>
                                  </p:par>
                                  <p:par>
                                    <p:cTn id="39" presetID="10"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childTnLst>
                                    </p:cTn>
                                  </p:par>
                                  <p:par>
                                    <p:cTn id="42" presetID="10" presetClass="entr" presetSubtype="0"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1000"/>
                                            <p:tgtEl>
                                              <p:spTgt spid="74"/>
                                            </p:tgtEl>
                                          </p:cBhvr>
                                        </p:animEffect>
                                      </p:childTnLst>
                                    </p:cTn>
                                  </p:par>
                                  <p:par>
                                    <p:cTn id="45" presetID="42" presetClass="path" presetSubtype="0" accel="50000" fill="hold" nodeType="withEffect">
                                      <p:stCondLst>
                                        <p:cond delay="0"/>
                                      </p:stCondLst>
                                      <p:childTnLst>
                                        <p:animMotion origin="layout" path="M 0 0 L 0 0.25 E" pathEditMode="relative" ptsTypes="">
                                          <p:cBhvr>
                                            <p:cTn id="46" dur="2000" spd="-100000" fill="hold"/>
                                            <p:tgtEl>
                                              <p:spTgt spid="70"/>
                                            </p:tgtEl>
                                            <p:attrNameLst>
                                              <p:attrName>ppt_x</p:attrName>
                                              <p:attrName>ppt_y</p:attrName>
                                            </p:attrNameLst>
                                          </p:cBhvr>
                                        </p:animMotion>
                                      </p:childTnLst>
                                    </p:cTn>
                                  </p:par>
                                  <p:par>
                                    <p:cTn id="47" presetID="42" presetClass="path" presetSubtype="0" accel="50000" fill="hold" grpId="0" nodeType="withEffect">
                                      <p:stCondLst>
                                        <p:cond delay="0"/>
                                      </p:stCondLst>
                                      <p:childTnLst>
                                        <p:animMotion origin="layout" path="M 0 0 L 0 0.25 E" pathEditMode="relative" ptsTypes="">
                                          <p:cBhvr>
                                            <p:cTn id="48" dur="2000" spd="-100000" fill="hold"/>
                                            <p:tgtEl>
                                              <p:spTgt spid="52"/>
                                            </p:tgtEl>
                                            <p:attrNameLst>
                                              <p:attrName>ppt_x</p:attrName>
                                              <p:attrName>ppt_y</p:attrName>
                                            </p:attrNameLst>
                                          </p:cBhvr>
                                        </p:animMotion>
                                      </p:childTnLst>
                                    </p:cTn>
                                  </p:par>
                                  <p:par>
                                    <p:cTn id="49" presetID="42" presetClass="path" presetSubtype="0" accel="50000" fill="hold" grpId="0" nodeType="withEffect">
                                      <p:stCondLst>
                                        <p:cond delay="0"/>
                                      </p:stCondLst>
                                      <p:childTnLst>
                                        <p:animMotion origin="layout" path="M 0 0 L 0 0.25 E" pathEditMode="relative" ptsTypes="">
                                          <p:cBhvr>
                                            <p:cTn id="50" dur="2000" spd="-100000" fill="hold"/>
                                            <p:tgtEl>
                                              <p:spTgt spid="53"/>
                                            </p:tgtEl>
                                            <p:attrNameLst>
                                              <p:attrName>ppt_x</p:attrName>
                                              <p:attrName>ppt_y</p:attrName>
                                            </p:attrNameLst>
                                          </p:cBhvr>
                                        </p:animMotion>
                                      </p:childTnLst>
                                    </p:cTn>
                                  </p:par>
                                  <p:par>
                                    <p:cTn id="51" presetID="42" presetClass="path" presetSubtype="0" accel="50000" fill="hold" nodeType="withEffect">
                                      <p:stCondLst>
                                        <p:cond delay="0"/>
                                      </p:stCondLst>
                                      <p:childTnLst>
                                        <p:animMotion origin="layout" path="M 0 0 L 0 0.25 E" pathEditMode="relative" ptsTypes="">
                                          <p:cBhvr>
                                            <p:cTn id="52" dur="2000" spd="-100000" fill="hold"/>
                                            <p:tgtEl>
                                              <p:spTgt spid="71"/>
                                            </p:tgtEl>
                                            <p:attrNameLst>
                                              <p:attrName>ppt_x</p:attrName>
                                              <p:attrName>ppt_y</p:attrName>
                                            </p:attrNameLst>
                                          </p:cBhvr>
                                        </p:animMotion>
                                      </p:childTnLst>
                                    </p:cTn>
                                  </p:par>
                                  <p:par>
                                    <p:cTn id="53" presetID="42" presetClass="path" presetSubtype="0" accel="50000" fill="hold" nodeType="withEffect">
                                      <p:stCondLst>
                                        <p:cond delay="0"/>
                                      </p:stCondLst>
                                      <p:childTnLst>
                                        <p:animMotion origin="layout" path="M 0 0 L 0 0.25 E" pathEditMode="relative" ptsTypes="">
                                          <p:cBhvr>
                                            <p:cTn id="54" dur="2000" spd="-100000" fill="hold"/>
                                            <p:tgtEl>
                                              <p:spTgt spid="73"/>
                                            </p:tgtEl>
                                            <p:attrNameLst>
                                              <p:attrName>ppt_x</p:attrName>
                                              <p:attrName>ppt_y</p:attrName>
                                            </p:attrNameLst>
                                          </p:cBhvr>
                                        </p:animMotion>
                                      </p:childTnLst>
                                    </p:cTn>
                                  </p:par>
                                  <p:par>
                                    <p:cTn id="55" presetID="42" presetClass="path" presetSubtype="0" accel="50000" fill="hold" grpId="0" nodeType="withEffect">
                                      <p:stCondLst>
                                        <p:cond delay="0"/>
                                      </p:stCondLst>
                                      <p:childTnLst>
                                        <p:animMotion origin="layout" path="M 0 0 L 0 0.25 E" pathEditMode="relative" ptsTypes="">
                                          <p:cBhvr>
                                            <p:cTn id="56" dur="2000" spd="-100000" fill="hold"/>
                                            <p:tgtEl>
                                              <p:spTgt spid="55"/>
                                            </p:tgtEl>
                                            <p:attrNameLst>
                                              <p:attrName>ppt_x</p:attrName>
                                              <p:attrName>ppt_y</p:attrName>
                                            </p:attrNameLst>
                                          </p:cBhvr>
                                        </p:animMotion>
                                      </p:childTnLst>
                                    </p:cTn>
                                  </p:par>
                                  <p:par>
                                    <p:cTn id="57" presetID="42" presetClass="path" presetSubtype="0" accel="50000" fill="hold" grpId="0" nodeType="withEffect">
                                      <p:stCondLst>
                                        <p:cond delay="0"/>
                                      </p:stCondLst>
                                      <p:childTnLst>
                                        <p:animMotion origin="layout" path="M 0 0 L 0 0.25 E" pathEditMode="relative" ptsTypes="">
                                          <p:cBhvr>
                                            <p:cTn id="58" dur="2000" spd="-100000" fill="hold"/>
                                            <p:tgtEl>
                                              <p:spTgt spid="56"/>
                                            </p:tgtEl>
                                            <p:attrNameLst>
                                              <p:attrName>ppt_x</p:attrName>
                                              <p:attrName>ppt_y</p:attrName>
                                            </p:attrNameLst>
                                          </p:cBhvr>
                                        </p:animMotion>
                                      </p:childTnLst>
                                    </p:cTn>
                                  </p:par>
                                  <p:par>
                                    <p:cTn id="59" presetID="42" presetClass="path" presetSubtype="0" accel="50000" fill="hold" nodeType="withEffect">
                                      <p:stCondLst>
                                        <p:cond delay="0"/>
                                      </p:stCondLst>
                                      <p:childTnLst>
                                        <p:animMotion origin="layout" path="M 0 0 L 0 0.25 E" pathEditMode="relative" ptsTypes="">
                                          <p:cBhvr>
                                            <p:cTn id="60" dur="2000" spd="-100000" fill="hold"/>
                                            <p:tgtEl>
                                              <p:spTgt spid="74"/>
                                            </p:tgtEl>
                                            <p:attrNameLst>
                                              <p:attrName>ppt_x</p:attrName>
                                              <p:attrName>ppt_y</p:attrName>
                                            </p:attrNameLst>
                                          </p:cBhvr>
                                        </p:animMotion>
                                      </p:childTnLst>
                                    </p:cTn>
                                  </p:par>
                                  <p:par>
                                    <p:cTn id="61" presetID="2" presetClass="entr" presetSubtype="4" decel="100000" fill="hold" grpId="0" nodeType="withEffect">
                                      <p:stCondLst>
                                        <p:cond delay="50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1000" fill="hold"/>
                                            <p:tgtEl>
                                              <p:spTgt spid="76"/>
                                            </p:tgtEl>
                                            <p:attrNameLst>
                                              <p:attrName>ppt_x</p:attrName>
                                            </p:attrNameLst>
                                          </p:cBhvr>
                                          <p:tavLst>
                                            <p:tav tm="0">
                                              <p:val>
                                                <p:strVal val="#ppt_x"/>
                                              </p:val>
                                            </p:tav>
                                            <p:tav tm="100000">
                                              <p:val>
                                                <p:strVal val="#ppt_x"/>
                                              </p:val>
                                            </p:tav>
                                          </p:tavLst>
                                        </p:anim>
                                        <p:anim calcmode="lin" valueType="num">
                                          <p:cBhvr additive="base">
                                            <p:cTn id="64"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par>
                                    <p:cTn id="73" presetID="42" presetClass="path" presetSubtype="0" accel="50000" fill="hold" nodeType="withEffect">
                                      <p:stCondLst>
                                        <p:cond delay="0"/>
                                      </p:stCondLst>
                                      <p:childTnLst>
                                        <p:animMotion origin="layout" path="M 0 0 L 0 0.25 E" pathEditMode="relative" ptsTypes="">
                                          <p:cBhvr>
                                            <p:cTn id="74" dur="2000" spd="-100000" fill="hold"/>
                                            <p:tgtEl>
                                              <p:spTgt spid="72"/>
                                            </p:tgtEl>
                                            <p:attrNameLst>
                                              <p:attrName>ppt_x</p:attrName>
                                              <p:attrName>ppt_y</p:attrName>
                                            </p:attrNameLst>
                                          </p:cBhvr>
                                        </p:animMotion>
                                      </p:childTnLst>
                                    </p:cTn>
                                  </p:par>
                                  <p:par>
                                    <p:cTn id="75" presetID="42" presetClass="path" presetSubtype="0" accel="50000" fill="hold" grpId="1" nodeType="withEffect">
                                      <p:stCondLst>
                                        <p:cond delay="0"/>
                                      </p:stCondLst>
                                      <p:childTnLst>
                                        <p:animMotion origin="layout" path="M 0 0 L 0 0.25 E" pathEditMode="relative" ptsTypes="">
                                          <p:cBhvr>
                                            <p:cTn id="76" dur="2000" spd="-100000" fill="hold"/>
                                            <p:tgtEl>
                                              <p:spTgt spid="54"/>
                                            </p:tgtEl>
                                            <p:attrNameLst>
                                              <p:attrName>ppt_x</p:attrName>
                                              <p:attrName>ppt_y</p:attrName>
                                            </p:attrNameLst>
                                          </p:cBhvr>
                                        </p:animMotion>
                                      </p:childTnLst>
                                    </p:cTn>
                                  </p:par>
                                  <p:par>
                                    <p:cTn id="77" presetID="2" presetClass="entr" presetSubtype="4" decel="100000" fill="hold" grpId="0" nodeType="withEffect">
                                      <p:stCondLst>
                                        <p:cond delay="500"/>
                                      </p:stCondLst>
                                      <p:childTnLst>
                                        <p:set>
                                          <p:cBhvr>
                                            <p:cTn id="78" dur="1" fill="hold">
                                              <p:stCondLst>
                                                <p:cond delay="0"/>
                                              </p:stCondLst>
                                            </p:cTn>
                                            <p:tgtEl>
                                              <p:spTgt spid="77"/>
                                            </p:tgtEl>
                                            <p:attrNameLst>
                                              <p:attrName>style.visibility</p:attrName>
                                            </p:attrNameLst>
                                          </p:cBhvr>
                                          <p:to>
                                            <p:strVal val="visible"/>
                                          </p:to>
                                        </p:set>
                                        <p:anim calcmode="lin" valueType="num">
                                          <p:cBhvr additive="base">
                                            <p:cTn id="79" dur="1000" fill="hold"/>
                                            <p:tgtEl>
                                              <p:spTgt spid="77"/>
                                            </p:tgtEl>
                                            <p:attrNameLst>
                                              <p:attrName>ppt_x</p:attrName>
                                            </p:attrNameLst>
                                          </p:cBhvr>
                                          <p:tavLst>
                                            <p:tav tm="0">
                                              <p:val>
                                                <p:strVal val="#ppt_x"/>
                                              </p:val>
                                            </p:tav>
                                            <p:tav tm="100000">
                                              <p:val>
                                                <p:strVal val="#ppt_x"/>
                                              </p:val>
                                            </p:tav>
                                          </p:tavLst>
                                        </p:anim>
                                        <p:anim calcmode="lin" valueType="num">
                                          <p:cBhvr additive="base">
                                            <p:cTn id="80" dur="10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1"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par>
                                    <p:cTn id="86" presetID="42" presetClass="path" presetSubtype="0" accel="50000" decel="50000" fill="hold" grpId="0" nodeType="withEffect">
                                      <p:stCondLst>
                                        <p:cond delay="0"/>
                                      </p:stCondLst>
                                      <p:childTnLst>
                                        <p:animMotion origin="layout" path="M -4.58333E-6 3.95062E-6 L -4.58333E-6 0.25 " pathEditMode="relative" rAng="0" ptsTypes="AA">
                                          <p:cBhvr>
                                            <p:cTn id="87" dur="2000" fill="hold"/>
                                            <p:tgtEl>
                                              <p:spTgt spid="6"/>
                                            </p:tgtEl>
                                            <p:attrNameLst>
                                              <p:attrName>ppt_x</p:attrName>
                                              <p:attrName>ppt_y</p:attrName>
                                            </p:attrNameLst>
                                          </p:cBhvr>
                                          <p:rCtr x="0" y="12500"/>
                                        </p:animMotion>
                                      </p:childTnLst>
                                    </p:cTn>
                                  </p:par>
                                  <p:par>
                                    <p:cTn id="88" presetID="2" presetClass="entr" presetSubtype="4" fill="hold" nodeType="with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additive="base">
                                            <p:cTn id="90" dur="500" fill="hold"/>
                                            <p:tgtEl>
                                              <p:spTgt spid="81"/>
                                            </p:tgtEl>
                                            <p:attrNameLst>
                                              <p:attrName>ppt_x</p:attrName>
                                            </p:attrNameLst>
                                          </p:cBhvr>
                                          <p:tavLst>
                                            <p:tav tm="0">
                                              <p:val>
                                                <p:strVal val="#ppt_x"/>
                                              </p:val>
                                            </p:tav>
                                            <p:tav tm="100000">
                                              <p:val>
                                                <p:strVal val="#ppt_x"/>
                                              </p:val>
                                            </p:tav>
                                          </p:tavLst>
                                        </p:anim>
                                        <p:anim calcmode="lin" valueType="num">
                                          <p:cBhvr additive="base">
                                            <p:cTn id="9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iterate type="wd">
                                        <p:tmAbs val="100"/>
                                      </p:iterate>
                                      <p:childTnLst>
                                        <p:set>
                                          <p:cBhvr>
                                            <p:cTn id="95" dur="1" fill="hold">
                                              <p:stCondLst>
                                                <p:cond delay="0"/>
                                              </p:stCondLst>
                                            </p:cTn>
                                            <p:tgtEl>
                                              <p:spTgt spid="82"/>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49" presetClass="path" presetSubtype="0" accel="50000" decel="50000" fill="hold" grpId="2" nodeType="clickEffect">
                                      <p:stCondLst>
                                        <p:cond delay="0"/>
                                      </p:stCondLst>
                                      <p:childTnLst>
                                        <p:animMotion origin="layout" path="M 2.91667E-6 2.22222E-6 L 0.24765 0.40463 " pathEditMode="relative" rAng="0" ptsTypes="AA">
                                          <p:cBhvr>
                                            <p:cTn id="99" dur="2000" fill="hold"/>
                                            <p:tgtEl>
                                              <p:spTgt spid="51"/>
                                            </p:tgtEl>
                                            <p:attrNameLst>
                                              <p:attrName>ppt_x</p:attrName>
                                              <p:attrName>ppt_y</p:attrName>
                                            </p:attrNameLst>
                                          </p:cBhvr>
                                          <p:rCtr x="12378" y="20231"/>
                                        </p:animMotion>
                                      </p:childTnLst>
                                    </p:cTn>
                                  </p:par>
                                  <p:par>
                                    <p:cTn id="100" presetID="49" presetClass="path" presetSubtype="0" accel="50000" decel="50000" fill="hold" nodeType="withEffect">
                                      <p:stCondLst>
                                        <p:cond delay="0"/>
                                      </p:stCondLst>
                                      <p:childTnLst>
                                        <p:animMotion origin="layout" path="M 1.38889E-6 -4.81481E-6 L 0.24939 0.3963 " pathEditMode="relative" rAng="0" ptsTypes="AA">
                                          <p:cBhvr>
                                            <p:cTn id="101" dur="2000" fill="hold"/>
                                            <p:tgtEl>
                                              <p:spTgt spid="69"/>
                                            </p:tgtEl>
                                            <p:attrNameLst>
                                              <p:attrName>ppt_x</p:attrName>
                                              <p:attrName>ppt_y</p:attrName>
                                            </p:attrNameLst>
                                          </p:cBhvr>
                                          <p:rCtr x="12465" y="19815"/>
                                        </p:animMotion>
                                      </p:childTnLst>
                                    </p:cTn>
                                  </p:par>
                                </p:childTnLst>
                              </p:cTn>
                            </p:par>
                          </p:childTnLst>
                        </p:cTn>
                      </p:par>
                      <p:par>
                        <p:cTn id="102" fill="hold">
                          <p:stCondLst>
                            <p:cond delay="indefinite"/>
                          </p:stCondLst>
                          <p:childTnLst>
                            <p:par>
                              <p:cTn id="103" fill="hold">
                                <p:stCondLst>
                                  <p:cond delay="0"/>
                                </p:stCondLst>
                                <p:childTnLst>
                                  <p:par>
                                    <p:cTn id="104" presetID="42" presetClass="path" presetSubtype="0" accel="50000" decel="50000" fill="hold" nodeType="clickEffect">
                                      <p:stCondLst>
                                        <p:cond delay="0"/>
                                      </p:stCondLst>
                                      <p:childTnLst>
                                        <p:animMotion origin="layout" path="M 4.16667E-6 -1.85185E-6 L -0.0724 0.39676 " pathEditMode="relative" rAng="0" ptsTypes="AA">
                                          <p:cBhvr>
                                            <p:cTn id="105" dur="2000" fill="hold"/>
                                            <p:tgtEl>
                                              <p:spTgt spid="72"/>
                                            </p:tgtEl>
                                            <p:attrNameLst>
                                              <p:attrName>ppt_x</p:attrName>
                                              <p:attrName>ppt_y</p:attrName>
                                            </p:attrNameLst>
                                          </p:cBhvr>
                                          <p:rCtr x="-3620" y="19830"/>
                                        </p:animMotion>
                                      </p:childTnLst>
                                    </p:cTn>
                                  </p:par>
                                  <p:par>
                                    <p:cTn id="106" presetID="42" presetClass="path" presetSubtype="0" accel="50000" decel="50000" fill="hold" grpId="2" nodeType="withEffect">
                                      <p:stCondLst>
                                        <p:cond delay="0"/>
                                      </p:stCondLst>
                                      <p:childTnLst>
                                        <p:animMotion origin="layout" path="M 5E-6 -4.81481E-6 L -0.07127 0.4051 " pathEditMode="relative" rAng="0" ptsTypes="AA">
                                          <p:cBhvr>
                                            <p:cTn id="107" dur="2000" fill="hold"/>
                                            <p:tgtEl>
                                              <p:spTgt spid="54"/>
                                            </p:tgtEl>
                                            <p:attrNameLst>
                                              <p:attrName>ppt_x</p:attrName>
                                              <p:attrName>ppt_y</p:attrName>
                                            </p:attrNameLst>
                                          </p:cBhvr>
                                          <p:rCtr x="-3568" y="20247"/>
                                        </p:animMotion>
                                      </p:childTnLst>
                                    </p:cTn>
                                  </p:par>
                                </p:childTnLst>
                              </p:cTn>
                            </p:par>
                          </p:childTnLst>
                        </p:cTn>
                      </p:par>
                      <p:par>
                        <p:cTn id="108" fill="hold">
                          <p:stCondLst>
                            <p:cond delay="indefinite"/>
                          </p:stCondLst>
                          <p:childTnLst>
                            <p:par>
                              <p:cTn id="109" fill="hold">
                                <p:stCondLst>
                                  <p:cond delay="0"/>
                                </p:stCondLst>
                                <p:childTnLst>
                                  <p:par>
                                    <p:cTn id="110" presetID="49" presetClass="path" presetSubtype="0" accel="50000" decel="50000" fill="hold" nodeType="clickEffect">
                                      <p:stCondLst>
                                        <p:cond delay="0"/>
                                      </p:stCondLst>
                                      <p:childTnLst>
                                        <p:animMotion origin="layout" path="M -4.44444E-6 -4.81481E-6 L -0.10677 0.3963 " pathEditMode="relative" rAng="0" ptsTypes="AA">
                                          <p:cBhvr>
                                            <p:cTn id="111" dur="2000" fill="hold"/>
                                            <p:tgtEl>
                                              <p:spTgt spid="73"/>
                                            </p:tgtEl>
                                            <p:attrNameLst>
                                              <p:attrName>ppt_x</p:attrName>
                                              <p:attrName>ppt_y</p:attrName>
                                            </p:attrNameLst>
                                          </p:cBhvr>
                                          <p:rCtr x="-5339" y="19815"/>
                                        </p:animMotion>
                                      </p:childTnLst>
                                    </p:cTn>
                                  </p:par>
                                  <p:par>
                                    <p:cTn id="112" presetID="49" presetClass="path" presetSubtype="0" accel="50000" decel="50000" fill="hold" grpId="2" nodeType="withEffect">
                                      <p:stCondLst>
                                        <p:cond delay="0"/>
                                      </p:stCondLst>
                                      <p:childTnLst>
                                        <p:animMotion origin="layout" path="M 2.36111E-6 2.22222E-6 L -0.10599 0.40463 " pathEditMode="relative" rAng="0" ptsTypes="AA">
                                          <p:cBhvr>
                                            <p:cTn id="113" dur="2000" fill="hold"/>
                                            <p:tgtEl>
                                              <p:spTgt spid="55"/>
                                            </p:tgtEl>
                                            <p:attrNameLst>
                                              <p:attrName>ppt_x</p:attrName>
                                              <p:attrName>ppt_y</p:attrName>
                                            </p:attrNameLst>
                                          </p:cBhvr>
                                          <p:rCtr x="-5304" y="20231"/>
                                        </p:animMotion>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nodeType="clickEffect">
                                      <p:stCondLst>
                                        <p:cond delay="0"/>
                                      </p:stCondLst>
                                      <p:childTnLst>
                                        <p:animEffect transition="out" filter="fade">
                                          <p:cBhvr>
                                            <p:cTn id="117" dur="500"/>
                                            <p:tgtEl>
                                              <p:spTgt spid="81"/>
                                            </p:tgtEl>
                                          </p:cBhvr>
                                        </p:animEffect>
                                        <p:set>
                                          <p:cBhvr>
                                            <p:cTn id="118" dur="1" fill="hold">
                                              <p:stCondLst>
                                                <p:cond delay="499"/>
                                              </p:stCondLst>
                                            </p:cTn>
                                            <p:tgtEl>
                                              <p:spTgt spid="81"/>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6"/>
                                            </p:tgtEl>
                                            <p:attrNameLst>
                                              <p:attrName>style.visibility</p:attrName>
                                            </p:attrNameLst>
                                          </p:cBhvr>
                                          <p:to>
                                            <p:strVal val="hidden"/>
                                          </p:to>
                                        </p:set>
                                      </p:childTnLst>
                                    </p:cTn>
                                  </p:par>
                                </p:childTnLst>
                              </p:cTn>
                            </p:par>
                            <p:par>
                              <p:cTn id="121" fill="hold">
                                <p:stCondLst>
                                  <p:cond delay="500"/>
                                </p:stCondLst>
                                <p:childTnLst>
                                  <p:par>
                                    <p:cTn id="122" presetID="10" presetClass="entr" presetSubtype="0" fill="hold" nodeType="after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fade">
                                          <p:cBhvr>
                                            <p:cTn id="12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P spid="53" grpId="0"/>
          <p:bldP spid="53" grpId="1"/>
          <p:bldP spid="56" grpId="0"/>
          <p:bldP spid="56" grpId="1"/>
          <p:bldP spid="75" grpId="0"/>
          <p:bldP spid="76" grpId="0"/>
          <p:bldP spid="77" grpId="0"/>
          <p:bldP spid="82" grpId="0" animBg="1"/>
          <p:bldP spid="51" grpId="0"/>
          <p:bldP spid="51" grpId="1"/>
          <p:bldP spid="51" grpId="2"/>
          <p:bldP spid="54" grpId="0"/>
          <p:bldP spid="54" grpId="1"/>
          <p:bldP spid="54" grpId="2"/>
          <p:bldP spid="55" grpId="0"/>
          <p:bldP spid="55" grpId="1"/>
          <p:bldP spid="55" grpId="2"/>
          <p:bldP spid="6" grpId="0" animBg="1"/>
          <p:bldP spid="6" grpId="1" animBg="1"/>
          <p:bldP spid="6" grpId="2"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1356510" y="2356805"/>
            <a:ext cx="5693150" cy="4289636"/>
          </a:xfrm>
          <a:prstGeom prst="rect">
            <a:avLst/>
          </a:prstGeom>
        </p:spPr>
        <p:txBody>
          <a:bodyPr lIns="0" tIns="0" rIns="0" bIns="0" rtlCol="0" anchor="t">
            <a:spAutoFit/>
          </a:bodyPr>
          <a:lstStyle/>
          <a:p>
            <a:pPr>
              <a:lnSpc>
                <a:spcPts val="4200"/>
              </a:lnSpc>
            </a:pPr>
            <a:r>
              <a:rPr lang="en-US" sz="3000" dirty="0">
                <a:solidFill>
                  <a:srgbClr val="DFE3E9"/>
                </a:solidFill>
                <a:latin typeface="Nunito Sans"/>
              </a:rPr>
              <a:t>Most server imaging solutions use VSS (Volume Shadow Copy Service) to perform the snapshot and coordination of active transactions on the SQL Server. Depending on the server health and/or load during the backup, image creation may fail.</a:t>
            </a:r>
          </a:p>
        </p:txBody>
      </p:sp>
      <p:sp>
        <p:nvSpPr>
          <p:cNvPr id="5" name="TextBox 5"/>
          <p:cNvSpPr txBox="1"/>
          <p:nvPr/>
        </p:nvSpPr>
        <p:spPr>
          <a:xfrm>
            <a:off x="10972800" y="923925"/>
            <a:ext cx="6114960" cy="840808"/>
          </a:xfrm>
          <a:prstGeom prst="rect">
            <a:avLst/>
          </a:prstGeom>
        </p:spPr>
        <p:txBody>
          <a:bodyPr wrap="square" lIns="0" tIns="0" rIns="0" bIns="0" rtlCol="0" anchor="t">
            <a:spAutoFit/>
          </a:bodyPr>
          <a:lstStyle/>
          <a:p>
            <a:pPr>
              <a:lnSpc>
                <a:spcPts val="7000"/>
              </a:lnSpc>
            </a:pPr>
            <a:r>
              <a:rPr lang="en-US" sz="5000" dirty="0">
                <a:solidFill>
                  <a:srgbClr val="FFFFFF"/>
                </a:solidFill>
                <a:latin typeface="Aeries Sans Ultra-Bold"/>
              </a:rPr>
              <a:t>Backup Alternatives</a:t>
            </a:r>
          </a:p>
        </p:txBody>
      </p:sp>
      <p:sp>
        <p:nvSpPr>
          <p:cNvPr id="6" name="Freeform 6"/>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
        <p:nvSpPr>
          <p:cNvPr id="7" name="Rectangle: Rounded Corners 6">
            <a:extLst>
              <a:ext uri="{FF2B5EF4-FFF2-40B4-BE49-F238E27FC236}">
                <a16:creationId xmlns:a16="http://schemas.microsoft.com/office/drawing/2014/main" id="{5CA17D68-BE09-85C7-26C1-C13225346AD6}"/>
              </a:ext>
            </a:extLst>
          </p:cNvPr>
          <p:cNvSpPr/>
          <p:nvPr/>
        </p:nvSpPr>
        <p:spPr>
          <a:xfrm>
            <a:off x="11356510" y="7048500"/>
            <a:ext cx="5731250" cy="1913260"/>
          </a:xfrm>
          <a:prstGeom prst="roundRect">
            <a:avLst/>
          </a:prstGeom>
          <a:solidFill>
            <a:schemeClr val="accent1">
              <a:alpha val="40000"/>
            </a:schemeClr>
          </a:solidFill>
          <a:ln w="76200">
            <a:solidFill>
              <a:srgbClr val="616DC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eries Sans Bold" panose="020B0604020202020204" charset="0"/>
              </a:rPr>
              <a:t>Key Takeaway</a:t>
            </a:r>
          </a:p>
          <a:p>
            <a:pPr algn="ctr"/>
            <a:r>
              <a:rPr lang="en-US" sz="2000" dirty="0">
                <a:latin typeface="Nunito Sans Italics" panose="020B0604020202020204" charset="0"/>
              </a:rPr>
              <a:t>No matter how you take your backups, be sure to test them regularly (at least once every quarter).</a:t>
            </a:r>
          </a:p>
        </p:txBody>
      </p:sp>
      <p:pic>
        <p:nvPicPr>
          <p:cNvPr id="13" name="Picture 12" descr="A person sitting at a table with a person in a suit&#10;&#10;Description automatically generated">
            <a:extLst>
              <a:ext uri="{FF2B5EF4-FFF2-40B4-BE49-F238E27FC236}">
                <a16:creationId xmlns:a16="http://schemas.microsoft.com/office/drawing/2014/main" id="{98ADAABF-5A0D-7E7C-6867-BFFC1B58CB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702" y="895881"/>
            <a:ext cx="8825396" cy="84952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6047708" y="2419996"/>
            <a:ext cx="9651298" cy="2556918"/>
          </a:xfrm>
          <a:prstGeom prst="rect">
            <a:avLst/>
          </a:prstGeom>
        </p:spPr>
        <p:txBody>
          <a:bodyPr lIns="0" tIns="0" rIns="0" bIns="0" rtlCol="0" anchor="t">
            <a:spAutoFit/>
          </a:bodyPr>
          <a:lstStyle/>
          <a:p>
            <a:pPr>
              <a:lnSpc>
                <a:spcPts val="9899"/>
              </a:lnSpc>
            </a:pPr>
            <a:r>
              <a:rPr lang="en-US" sz="9999" dirty="0">
                <a:solidFill>
                  <a:srgbClr val="FFFFFF"/>
                </a:solidFill>
                <a:latin typeface="Aeries Sans Ultra-Bold"/>
              </a:rPr>
              <a:t>Understanding</a:t>
            </a:r>
            <a:br>
              <a:rPr lang="en-US" sz="9999" dirty="0">
                <a:solidFill>
                  <a:srgbClr val="FFFFFF"/>
                </a:solidFill>
                <a:latin typeface="Aeries Sans Ultra-Bold"/>
              </a:rPr>
            </a:br>
            <a:r>
              <a:rPr lang="en-US" sz="9999" dirty="0">
                <a:solidFill>
                  <a:srgbClr val="FFFFFF"/>
                </a:solidFill>
                <a:latin typeface="Aeries Sans Ultra-Bold"/>
              </a:rPr>
              <a:t>RPO/RTO</a:t>
            </a:r>
          </a:p>
        </p:txBody>
      </p:sp>
      <p:sp>
        <p:nvSpPr>
          <p:cNvPr id="4" name="TextBox 4"/>
          <p:cNvSpPr txBox="1"/>
          <p:nvPr/>
        </p:nvSpPr>
        <p:spPr>
          <a:xfrm>
            <a:off x="2588994" y="2546202"/>
            <a:ext cx="3049806" cy="2185535"/>
          </a:xfrm>
          <a:prstGeom prst="rect">
            <a:avLst/>
          </a:prstGeom>
        </p:spPr>
        <p:txBody>
          <a:bodyPr wrap="square" lIns="0" tIns="0" rIns="0" bIns="0" rtlCol="0" anchor="t">
            <a:spAutoFit/>
          </a:bodyPr>
          <a:lstStyle/>
          <a:p>
            <a:pPr>
              <a:lnSpc>
                <a:spcPts val="16830"/>
              </a:lnSpc>
            </a:pPr>
            <a:r>
              <a:rPr lang="en-US" sz="17000" dirty="0">
                <a:solidFill>
                  <a:srgbClr val="FFFFFF"/>
                </a:solidFill>
                <a:latin typeface="Aeries Sans Ultra-Bold"/>
              </a:rPr>
              <a:t>02.</a:t>
            </a:r>
          </a:p>
        </p:txBody>
      </p:sp>
      <p:sp>
        <p:nvSpPr>
          <p:cNvPr id="5" name="TextBox 5"/>
          <p:cNvSpPr txBox="1"/>
          <p:nvPr/>
        </p:nvSpPr>
        <p:spPr>
          <a:xfrm>
            <a:off x="6047708" y="5196533"/>
            <a:ext cx="9438363" cy="1596591"/>
          </a:xfrm>
          <a:prstGeom prst="rect">
            <a:avLst/>
          </a:prstGeom>
        </p:spPr>
        <p:txBody>
          <a:bodyPr lIns="0" tIns="0" rIns="0" bIns="0" rtlCol="0" anchor="t">
            <a:spAutoFit/>
          </a:bodyPr>
          <a:lstStyle/>
          <a:p>
            <a:pPr>
              <a:lnSpc>
                <a:spcPts val="4200"/>
              </a:lnSpc>
            </a:pPr>
            <a:r>
              <a:rPr lang="en-US" sz="3000" dirty="0">
                <a:solidFill>
                  <a:srgbClr val="FFFFFF"/>
                </a:solidFill>
                <a:latin typeface="Nunito Sans Italics"/>
              </a:rPr>
              <a:t>“Time is like money: you can either spend, waste, or invest.”</a:t>
            </a:r>
          </a:p>
          <a:p>
            <a:pPr algn="r">
              <a:lnSpc>
                <a:spcPts val="4200"/>
              </a:lnSpc>
            </a:pPr>
            <a:r>
              <a:rPr lang="en-US" sz="3000" dirty="0">
                <a:solidFill>
                  <a:srgbClr val="FFFFFF"/>
                </a:solidFill>
                <a:latin typeface="Nunito Sans Italics"/>
              </a:rPr>
              <a:t>-</a:t>
            </a:r>
            <a:r>
              <a:rPr lang="en-US" sz="3000" dirty="0" err="1">
                <a:solidFill>
                  <a:srgbClr val="FFFFFF"/>
                </a:solidFill>
                <a:latin typeface="Nunito Sans Italics"/>
              </a:rPr>
              <a:t>Laeeq</a:t>
            </a:r>
            <a:r>
              <a:rPr lang="en-US" sz="3000" dirty="0">
                <a:solidFill>
                  <a:srgbClr val="FFFFFF"/>
                </a:solidFill>
                <a:latin typeface="Nunito Sans Italics"/>
              </a:rPr>
              <a:t> </a:t>
            </a:r>
            <a:r>
              <a:rPr lang="en-US" sz="3000" dirty="0" err="1">
                <a:solidFill>
                  <a:srgbClr val="FFFFFF"/>
                </a:solidFill>
                <a:latin typeface="Nunito Sans Italics"/>
              </a:rPr>
              <a:t>Peeran</a:t>
            </a:r>
            <a:endParaRPr lang="en-US" sz="3000" dirty="0">
              <a:solidFill>
                <a:srgbClr val="FFFFFF"/>
              </a:solidFill>
              <a:latin typeface="Nunito Sans Italics"/>
            </a:endParaRPr>
          </a:p>
        </p:txBody>
      </p:sp>
      <p:sp>
        <p:nvSpPr>
          <p:cNvPr id="6" name="Freeform 6"/>
          <p:cNvSpPr/>
          <p:nvPr/>
        </p:nvSpPr>
        <p:spPr>
          <a:xfrm>
            <a:off x="16421863" y="8961760"/>
            <a:ext cx="1674874" cy="1110015"/>
          </a:xfrm>
          <a:custGeom>
            <a:avLst/>
            <a:gdLst/>
            <a:ahLst/>
            <a:cxnLst/>
            <a:rect l="l" t="t" r="r" b="b"/>
            <a:pathLst>
              <a:path w="1674874" h="1110015">
                <a:moveTo>
                  <a:pt x="0" y="0"/>
                </a:moveTo>
                <a:lnTo>
                  <a:pt x="1674874" y="0"/>
                </a:lnTo>
                <a:lnTo>
                  <a:pt x="1674874" y="1110015"/>
                </a:lnTo>
                <a:lnTo>
                  <a:pt x="0" y="1110015"/>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512961" y="9157993"/>
            <a:ext cx="14405973" cy="755650"/>
          </a:xfrm>
          <a:prstGeom prst="rect">
            <a:avLst/>
          </a:prstGeom>
        </p:spPr>
        <p:txBody>
          <a:bodyPr lIns="0" tIns="0" rIns="0" bIns="0" rtlCol="0" anchor="t">
            <a:spAutoFit/>
          </a:bodyPr>
          <a:lstStyle/>
          <a:p>
            <a:pPr>
              <a:lnSpc>
                <a:spcPts val="2000"/>
              </a:lnSpc>
            </a:pPr>
            <a:r>
              <a:rPr lang="en-US" sz="2000" spc="308" dirty="0">
                <a:solidFill>
                  <a:srgbClr val="D4EAF8"/>
                </a:solidFill>
                <a:latin typeface="Nunito Sans Italics"/>
              </a:rPr>
              <a:t>Information shared throughout this presentation is the property of Aeries Software. Information or images may not be reproduced, duplicated, or shared without the prior written consent of Aeries Software.</a:t>
            </a:r>
          </a:p>
        </p:txBody>
      </p:sp>
    </p:spTree>
    <p:extLst>
      <p:ext uri="{BB962C8B-B14F-4D97-AF65-F5344CB8AC3E}">
        <p14:creationId xmlns:p14="http://schemas.microsoft.com/office/powerpoint/2010/main" val="2986319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6433</TotalTime>
  <Words>2127</Words>
  <Application>Microsoft Office PowerPoint</Application>
  <PresentationFormat>Custom</PresentationFormat>
  <Paragraphs>364</Paragraphs>
  <Slides>30</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2" baseType="lpstr">
      <vt:lpstr>Nunito Sans Heavy</vt:lpstr>
      <vt:lpstr>Nunito Sans Light</vt:lpstr>
      <vt:lpstr>Aeries Sans Bold</vt:lpstr>
      <vt:lpstr>Aeries Sans</vt:lpstr>
      <vt:lpstr>Nunito Sans Bold</vt:lpstr>
      <vt:lpstr>Calibri</vt:lpstr>
      <vt:lpstr>Nunito Sans</vt:lpstr>
      <vt:lpstr>Nunito Sans Italics</vt:lpstr>
      <vt:lpstr>Arial</vt:lpstr>
      <vt:lpstr>Aeries Sans Ultra-Bold</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AeriesCon Fall 2023 Presentation Deck</dc:title>
  <dc:creator>Chris Brown</dc:creator>
  <cp:lastModifiedBy>Brandon Usher</cp:lastModifiedBy>
  <cp:revision>5</cp:revision>
  <dcterms:created xsi:type="dcterms:W3CDTF">2006-08-16T00:00:00Z</dcterms:created>
  <dcterms:modified xsi:type="dcterms:W3CDTF">2024-02-28T20:59:02Z</dcterms:modified>
  <dc:identifier>DAFu6TBmFII</dc:identifier>
</cp:coreProperties>
</file>