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2"/>
  </p:notesMasterIdLst>
  <p:sldIdLst>
    <p:sldId id="386" r:id="rId2"/>
    <p:sldId id="302" r:id="rId3"/>
    <p:sldId id="324" r:id="rId4"/>
    <p:sldId id="384" r:id="rId5"/>
    <p:sldId id="383" r:id="rId6"/>
    <p:sldId id="313" r:id="rId7"/>
    <p:sldId id="329" r:id="rId8"/>
    <p:sldId id="314" r:id="rId9"/>
    <p:sldId id="385" r:id="rId10"/>
    <p:sldId id="319" r:id="rId11"/>
    <p:sldId id="320" r:id="rId12"/>
    <p:sldId id="321" r:id="rId13"/>
    <p:sldId id="322" r:id="rId14"/>
    <p:sldId id="330" r:id="rId15"/>
    <p:sldId id="273" r:id="rId16"/>
    <p:sldId id="288" r:id="rId17"/>
    <p:sldId id="307" r:id="rId18"/>
    <p:sldId id="308" r:id="rId19"/>
    <p:sldId id="309" r:id="rId20"/>
    <p:sldId id="333" r:id="rId21"/>
    <p:sldId id="335" r:id="rId22"/>
    <p:sldId id="336" r:id="rId23"/>
    <p:sldId id="351" r:id="rId24"/>
    <p:sldId id="352" r:id="rId25"/>
    <p:sldId id="382" r:id="rId26"/>
    <p:sldId id="390" r:id="rId27"/>
    <p:sldId id="391" r:id="rId28"/>
    <p:sldId id="392" r:id="rId29"/>
    <p:sldId id="393" r:id="rId30"/>
    <p:sldId id="394" r:id="rId31"/>
    <p:sldId id="395" r:id="rId32"/>
    <p:sldId id="396" r:id="rId33"/>
    <p:sldId id="397" r:id="rId34"/>
    <p:sldId id="398" r:id="rId35"/>
    <p:sldId id="399" r:id="rId36"/>
    <p:sldId id="362" r:id="rId37"/>
    <p:sldId id="363" r:id="rId38"/>
    <p:sldId id="364" r:id="rId39"/>
    <p:sldId id="366" r:id="rId40"/>
    <p:sldId id="367" r:id="rId41"/>
    <p:sldId id="400" r:id="rId42"/>
    <p:sldId id="368" r:id="rId43"/>
    <p:sldId id="376" r:id="rId44"/>
    <p:sldId id="365" r:id="rId45"/>
    <p:sldId id="370" r:id="rId46"/>
    <p:sldId id="371" r:id="rId47"/>
    <p:sldId id="369" r:id="rId48"/>
    <p:sldId id="401" r:id="rId49"/>
    <p:sldId id="372" r:id="rId50"/>
    <p:sldId id="374" r:id="rId51"/>
    <p:sldId id="373" r:id="rId52"/>
    <p:sldId id="375" r:id="rId53"/>
    <p:sldId id="378" r:id="rId54"/>
    <p:sldId id="377" r:id="rId55"/>
    <p:sldId id="379" r:id="rId56"/>
    <p:sldId id="380" r:id="rId57"/>
    <p:sldId id="381" r:id="rId58"/>
    <p:sldId id="276" r:id="rId59"/>
    <p:sldId id="306" r:id="rId60"/>
    <p:sldId id="402" r:id="rId61"/>
  </p:sldIdLst>
  <p:sldSz cx="18288000" cy="10287000"/>
  <p:notesSz cx="6858000" cy="9144000"/>
  <p:embeddedFontLst>
    <p:embeddedFont>
      <p:font typeface="Aeries Sans" pitchFamily="50" charset="0"/>
      <p:regular r:id="rId63"/>
    </p:embeddedFont>
    <p:embeddedFont>
      <p:font typeface="Aeries Sans Ultra-Bold" panose="020B0604020202020204" charset="0"/>
      <p:regular r:id="rId64"/>
    </p:embeddedFont>
    <p:embeddedFont>
      <p:font typeface="AeriesSansBold" pitchFamily="50" charset="0"/>
      <p:regular r:id="rId65"/>
    </p:embeddedFont>
    <p:embeddedFont>
      <p:font typeface="Nunito Sans" panose="00000500000000000000" pitchFamily="2" charset="0"/>
      <p:regular r:id="rId66"/>
      <p:bold r:id="rId67"/>
      <p:italic r:id="rId68"/>
      <p:boldItalic r:id="rId69"/>
    </p:embeddedFont>
    <p:embeddedFont>
      <p:font typeface="Nunito Sans Heavy" panose="020B0604020202020204" charset="0"/>
      <p:regular r:id="rId70"/>
    </p:embeddedFont>
    <p:embeddedFont>
      <p:font typeface="Nunito Sans Italics" panose="020B0604020202020204" charset="0"/>
      <p:regular r:id="rId7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85F4"/>
    <a:srgbClr val="CDDCFE"/>
    <a:srgbClr val="4361A0"/>
    <a:srgbClr val="CBDBFD"/>
    <a:srgbClr val="2A4C95"/>
    <a:srgbClr val="4F81BD"/>
    <a:srgbClr val="6F7CCB"/>
    <a:srgbClr val="FFFFFF"/>
    <a:srgbClr val="4A7EBB"/>
    <a:srgbClr val="BE2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6357" autoAdjust="0"/>
  </p:normalViewPr>
  <p:slideViewPr>
    <p:cSldViewPr>
      <p:cViewPr varScale="1">
        <p:scale>
          <a:sx n="69" d="100"/>
          <a:sy n="69" d="100"/>
        </p:scale>
        <p:origin x="102" y="32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1.fntdata"/><Relationship Id="rId68"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4.fntdata"/><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58169D-2288-4EA2-B6A8-0F2A0A603CE7}" type="datetimeFigureOut">
              <a:rPr lang="en-US" smtClean="0"/>
              <a:t>3/4/2024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A6DABC-0E9F-4E1E-9EF8-DECDB1A468FC}" type="slidenum">
              <a:rPr lang="en-US" smtClean="0"/>
              <a:t>‹#›</a:t>
            </a:fld>
            <a:endParaRPr lang="en-US"/>
          </a:p>
        </p:txBody>
      </p:sp>
    </p:spTree>
    <p:extLst>
      <p:ext uri="{BB962C8B-B14F-4D97-AF65-F5344CB8AC3E}">
        <p14:creationId xmlns:p14="http://schemas.microsoft.com/office/powerpoint/2010/main" val="1391256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A6DABC-0E9F-4E1E-9EF8-DECDB1A468FC}" type="slidenum">
              <a:rPr lang="en-US" smtClean="0"/>
              <a:t>2</a:t>
            </a:fld>
            <a:endParaRPr lang="en-US"/>
          </a:p>
        </p:txBody>
      </p:sp>
    </p:spTree>
    <p:extLst>
      <p:ext uri="{BB962C8B-B14F-4D97-AF65-F5344CB8AC3E}">
        <p14:creationId xmlns:p14="http://schemas.microsoft.com/office/powerpoint/2010/main" val="620038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A6DABC-0E9F-4E1E-9EF8-DECDB1A468FC}" type="slidenum">
              <a:rPr lang="en-US" smtClean="0"/>
              <a:t>3</a:t>
            </a:fld>
            <a:endParaRPr lang="en-US"/>
          </a:p>
        </p:txBody>
      </p:sp>
    </p:spTree>
    <p:extLst>
      <p:ext uri="{BB962C8B-B14F-4D97-AF65-F5344CB8AC3E}">
        <p14:creationId xmlns:p14="http://schemas.microsoft.com/office/powerpoint/2010/main" val="669844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A6DABC-0E9F-4E1E-9EF8-DECDB1A468FC}" type="slidenum">
              <a:rPr lang="en-US" smtClean="0"/>
              <a:t>8</a:t>
            </a:fld>
            <a:endParaRPr lang="en-US"/>
          </a:p>
        </p:txBody>
      </p:sp>
    </p:spTree>
    <p:extLst>
      <p:ext uri="{BB962C8B-B14F-4D97-AF65-F5344CB8AC3E}">
        <p14:creationId xmlns:p14="http://schemas.microsoft.com/office/powerpoint/2010/main" val="1554745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A6DABC-0E9F-4E1E-9EF8-DECDB1A468FC}" type="slidenum">
              <a:rPr lang="en-US" smtClean="0"/>
              <a:t>19</a:t>
            </a:fld>
            <a:endParaRPr lang="en-US"/>
          </a:p>
        </p:txBody>
      </p:sp>
    </p:spTree>
    <p:extLst>
      <p:ext uri="{BB962C8B-B14F-4D97-AF65-F5344CB8AC3E}">
        <p14:creationId xmlns:p14="http://schemas.microsoft.com/office/powerpoint/2010/main" val="2584522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A6DABC-0E9F-4E1E-9EF8-DECDB1A468FC}" type="slidenum">
              <a:rPr lang="en-US" smtClean="0"/>
              <a:t>22</a:t>
            </a:fld>
            <a:endParaRPr lang="en-US"/>
          </a:p>
        </p:txBody>
      </p:sp>
    </p:spTree>
    <p:extLst>
      <p:ext uri="{BB962C8B-B14F-4D97-AF65-F5344CB8AC3E}">
        <p14:creationId xmlns:p14="http://schemas.microsoft.com/office/powerpoint/2010/main" val="2777881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sv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4.png"/><Relationship Id="rId4" Type="http://schemas.openxmlformats.org/officeDocument/2006/relationships/image" Target="../media/image31.sv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sv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4.png"/><Relationship Id="rId4" Type="http://schemas.openxmlformats.org/officeDocument/2006/relationships/image" Target="../media/image31.sv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sv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4.png"/><Relationship Id="rId4" Type="http://schemas.openxmlformats.org/officeDocument/2006/relationships/image" Target="../media/image31.svg"/></Relationships>
</file>

<file path=ppt/slides/_rels/slide19.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9.jpe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png"/><Relationship Id="rId7" Type="http://schemas.openxmlformats.org/officeDocument/2006/relationships/image" Target="../media/image4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0.pn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png"/><Relationship Id="rId7" Type="http://schemas.openxmlformats.org/officeDocument/2006/relationships/image" Target="../media/image4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0.png"/></Relationships>
</file>

<file path=ppt/slides/_rels/slide2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png"/><Relationship Id="rId7" Type="http://schemas.openxmlformats.org/officeDocument/2006/relationships/image" Target="../media/image4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0.png"/></Relationships>
</file>

<file path=ppt/slides/_rels/slide2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png"/><Relationship Id="rId7" Type="http://schemas.openxmlformats.org/officeDocument/2006/relationships/image" Target="../media/image4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jpe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4.png"/><Relationship Id="rId9" Type="http://schemas.microsoft.com/office/2007/relationships/hdphoto" Target="../media/hdphoto2.wdp"/></Relationships>
</file>

<file path=ppt/slides/_rels/slide3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png"/><Relationship Id="rId7" Type="http://schemas.openxmlformats.org/officeDocument/2006/relationships/image" Target="../media/image4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0.png"/></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png"/><Relationship Id="rId7" Type="http://schemas.openxmlformats.org/officeDocument/2006/relationships/image" Target="../media/image4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0.png"/></Relationships>
</file>

<file path=ppt/slides/_rels/slide3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png"/><Relationship Id="rId7" Type="http://schemas.openxmlformats.org/officeDocument/2006/relationships/image" Target="../media/image4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0.png"/></Relationships>
</file>

<file path=ppt/slides/_rels/slide3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png"/><Relationship Id="rId7" Type="http://schemas.openxmlformats.org/officeDocument/2006/relationships/image" Target="../media/image4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0.png"/></Relationships>
</file>

<file path=ppt/slides/_rels/slide3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png"/><Relationship Id="rId7" Type="http://schemas.openxmlformats.org/officeDocument/2006/relationships/image" Target="../media/image4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7.png"/><Relationship Id="rId5" Type="http://schemas.openxmlformats.org/officeDocument/2006/relationships/image" Target="../media/image42.png"/><Relationship Id="rId10" Type="http://schemas.openxmlformats.org/officeDocument/2006/relationships/image" Target="../media/image46.png"/><Relationship Id="rId4" Type="http://schemas.openxmlformats.org/officeDocument/2006/relationships/image" Target="../media/image41.png"/><Relationship Id="rId9"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0.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9.png"/><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9.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8.png"/><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4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4.png"/><Relationship Id="rId7" Type="http://schemas.openxmlformats.org/officeDocument/2006/relationships/image" Target="../media/image70.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0.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73.png"/><Relationship Id="rId4" Type="http://schemas.openxmlformats.org/officeDocument/2006/relationships/image" Target="../media/image72.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6.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image" Target="../media/image78.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png"/></Relationships>
</file>

<file path=ppt/slides/_rels/slide5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9.png"/><Relationship Id="rId4" Type="http://schemas.microsoft.com/office/2007/relationships/hdphoto" Target="../media/hdphoto3.wdp"/></Relationships>
</file>

<file path=ppt/slides/_rels/slide59.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4.jpeg"/><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jpe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9195A2E-1B5E-B255-6182-A743BBEAD95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7" name="TextBox 7"/>
          <p:cNvSpPr txBox="1"/>
          <p:nvPr/>
        </p:nvSpPr>
        <p:spPr>
          <a:xfrm>
            <a:off x="1828800" y="5632800"/>
            <a:ext cx="15697200" cy="1184940"/>
          </a:xfrm>
          <a:prstGeom prst="rect">
            <a:avLst/>
          </a:prstGeom>
        </p:spPr>
        <p:txBody>
          <a:bodyPr wrap="square" lIns="0" tIns="0" rIns="0" bIns="0" rtlCol="0" anchor="t">
            <a:spAutoFit/>
          </a:bodyPr>
          <a:lstStyle/>
          <a:p>
            <a:pPr algn="ctr">
              <a:lnSpc>
                <a:spcPts val="4734"/>
              </a:lnSpc>
            </a:pPr>
            <a:r>
              <a:rPr lang="en-US" sz="3600" spc="520" dirty="0">
                <a:solidFill>
                  <a:srgbClr val="FFFFFF"/>
                </a:solidFill>
                <a:latin typeface="Nunito Sans Heavy"/>
              </a:rPr>
              <a:t>Hannah Rhinebeck</a:t>
            </a:r>
            <a:br>
              <a:rPr lang="en-US" sz="3382" spc="520" dirty="0">
                <a:solidFill>
                  <a:srgbClr val="FFFFFF"/>
                </a:solidFill>
                <a:latin typeface="Nunito Sans Heavy"/>
              </a:rPr>
            </a:br>
            <a:r>
              <a:rPr lang="en-US" sz="3200" spc="520" dirty="0">
                <a:solidFill>
                  <a:srgbClr val="FFFFFF"/>
                </a:solidFill>
                <a:latin typeface="Nunito Sans Heavy"/>
              </a:rPr>
              <a:t>TECHNICAL SUPPORT ENGINEER SUPERVISOR</a:t>
            </a:r>
            <a:endParaRPr lang="en-US" sz="3382" spc="520" dirty="0">
              <a:solidFill>
                <a:srgbClr val="FFFFFF"/>
              </a:solidFill>
              <a:latin typeface="Nunito Sans Heavy"/>
            </a:endParaRPr>
          </a:p>
        </p:txBody>
      </p:sp>
      <p:sp>
        <p:nvSpPr>
          <p:cNvPr id="9" name="TextBox 9"/>
          <p:cNvSpPr txBox="1"/>
          <p:nvPr/>
        </p:nvSpPr>
        <p:spPr>
          <a:xfrm>
            <a:off x="2304773" y="2057799"/>
            <a:ext cx="13678455" cy="2180020"/>
          </a:xfrm>
          <a:prstGeom prst="rect">
            <a:avLst/>
          </a:prstGeom>
        </p:spPr>
        <p:txBody>
          <a:bodyPr lIns="0" tIns="0" rIns="0" bIns="0" rtlCol="0" anchor="t">
            <a:spAutoFit/>
          </a:bodyPr>
          <a:lstStyle/>
          <a:p>
            <a:pPr algn="ctr">
              <a:lnSpc>
                <a:spcPts val="19600"/>
              </a:lnSpc>
            </a:pPr>
            <a:r>
              <a:rPr lang="en-US" sz="8800" dirty="0">
                <a:solidFill>
                  <a:srgbClr val="FEFEFE"/>
                </a:solidFill>
                <a:latin typeface="Aeries Sans Ultra-Bold"/>
              </a:rPr>
              <a:t>Advanced Data Validation</a:t>
            </a:r>
          </a:p>
        </p:txBody>
      </p:sp>
      <p:sp>
        <p:nvSpPr>
          <p:cNvPr id="10" name="TextBox 10"/>
          <p:cNvSpPr txBox="1"/>
          <p:nvPr/>
        </p:nvSpPr>
        <p:spPr>
          <a:xfrm>
            <a:off x="2304773" y="4546600"/>
            <a:ext cx="13678455" cy="605935"/>
          </a:xfrm>
          <a:prstGeom prst="rect">
            <a:avLst/>
          </a:prstGeom>
        </p:spPr>
        <p:txBody>
          <a:bodyPr lIns="0" tIns="0" rIns="0" bIns="0" rtlCol="0" anchor="t">
            <a:spAutoFit/>
          </a:bodyPr>
          <a:lstStyle/>
          <a:p>
            <a:pPr algn="ctr">
              <a:lnSpc>
                <a:spcPts val="4900"/>
              </a:lnSpc>
            </a:pPr>
            <a:r>
              <a:rPr lang="en-US" sz="3500" spc="539" dirty="0">
                <a:solidFill>
                  <a:srgbClr val="D4EAF8"/>
                </a:solidFill>
                <a:latin typeface="Nunito Sans Italics"/>
              </a:rPr>
              <a:t>Session 973-2</a:t>
            </a:r>
          </a:p>
        </p:txBody>
      </p:sp>
      <p:sp>
        <p:nvSpPr>
          <p:cNvPr id="11" name="TextBox 11"/>
          <p:cNvSpPr txBox="1"/>
          <p:nvPr/>
        </p:nvSpPr>
        <p:spPr>
          <a:xfrm>
            <a:off x="885365" y="8566150"/>
            <a:ext cx="16517269" cy="692150"/>
          </a:xfrm>
          <a:prstGeom prst="rect">
            <a:avLst/>
          </a:prstGeom>
        </p:spPr>
        <p:txBody>
          <a:bodyPr lIns="0" tIns="0" rIns="0" bIns="0" rtlCol="0" anchor="t">
            <a:spAutoFit/>
          </a:bodyPr>
          <a:lstStyle/>
          <a:p>
            <a:pPr algn="ctr">
              <a:lnSpc>
                <a:spcPts val="2800"/>
              </a:lnSpc>
            </a:pPr>
            <a:r>
              <a:rPr lang="en-US" sz="2000" spc="308">
                <a:solidFill>
                  <a:srgbClr val="D4EAF8"/>
                </a:solidFill>
                <a:latin typeface="Nunito Sans Italics"/>
              </a:rPr>
              <a:t>Information shared throughout this presentation is the property of Aeries Software. Information or images may not be reproduced, duplicated, or shared without the prior written consent of Aeries Software.</a:t>
            </a:r>
          </a:p>
        </p:txBody>
      </p:sp>
      <p:sp>
        <p:nvSpPr>
          <p:cNvPr id="5" name="Freeform 18">
            <a:extLst>
              <a:ext uri="{FF2B5EF4-FFF2-40B4-BE49-F238E27FC236}">
                <a16:creationId xmlns:a16="http://schemas.microsoft.com/office/drawing/2014/main" id="{4A227CAB-71A5-EB6C-2E3C-C69CB0BBA3D2}"/>
              </a:ext>
            </a:extLst>
          </p:cNvPr>
          <p:cNvSpPr/>
          <p:nvPr/>
        </p:nvSpPr>
        <p:spPr>
          <a:xfrm>
            <a:off x="6023127" y="750314"/>
            <a:ext cx="6241746" cy="1438479"/>
          </a:xfrm>
          <a:custGeom>
            <a:avLst/>
            <a:gdLst/>
            <a:ahLst/>
            <a:cxnLst/>
            <a:rect l="l" t="t" r="r" b="b"/>
            <a:pathLst>
              <a:path w="6241746" h="1438479">
                <a:moveTo>
                  <a:pt x="0" y="0"/>
                </a:moveTo>
                <a:lnTo>
                  <a:pt x="6241746" y="0"/>
                </a:lnTo>
                <a:lnTo>
                  <a:pt x="6241746" y="1438479"/>
                </a:lnTo>
                <a:lnTo>
                  <a:pt x="0" y="1438479"/>
                </a:lnTo>
                <a:lnTo>
                  <a:pt x="0" y="0"/>
                </a:lnTo>
                <a:close/>
              </a:path>
            </a:pathLst>
          </a:custGeom>
          <a:blipFill>
            <a:blip r:embed="rId3"/>
            <a:stretch>
              <a:fillRect l="-1499" r="-1499"/>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4" name="Title"/>
          <p:cNvSpPr txBox="1"/>
          <p:nvPr/>
        </p:nvSpPr>
        <p:spPr>
          <a:xfrm>
            <a:off x="152400" y="701183"/>
            <a:ext cx="17944337" cy="1488869"/>
          </a:xfrm>
          <a:prstGeom prst="rect">
            <a:avLst/>
          </a:prstGeom>
        </p:spPr>
        <p:txBody>
          <a:bodyPr wrap="square" lIns="0" tIns="0" rIns="0" bIns="0" rtlCol="0" anchor="t">
            <a:spAutoFit/>
          </a:bodyPr>
          <a:lstStyle/>
          <a:p>
            <a:pPr algn="ctr">
              <a:lnSpc>
                <a:spcPts val="12599"/>
              </a:lnSpc>
            </a:pPr>
            <a:r>
              <a:rPr lang="en-US" sz="7200" dirty="0">
                <a:solidFill>
                  <a:srgbClr val="FFFFFF"/>
                </a:solidFill>
                <a:latin typeface="Aeries Sans Ultra-Bold"/>
              </a:rPr>
              <a:t>Data Validation Groups</a:t>
            </a:r>
          </a:p>
        </p:txBody>
      </p:sp>
      <p:sp>
        <p:nvSpPr>
          <p:cNvPr id="5" name="icon"/>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pic>
        <p:nvPicPr>
          <p:cNvPr id="24" name="Schools pic">
            <a:extLst>
              <a:ext uri="{FF2B5EF4-FFF2-40B4-BE49-F238E27FC236}">
                <a16:creationId xmlns:a16="http://schemas.microsoft.com/office/drawing/2014/main" id="{1765598E-CFBD-F730-DBB5-C3A9D09E41D6}"/>
              </a:ext>
            </a:extLst>
          </p:cNvPr>
          <p:cNvPicPr>
            <a:picLocks noChangeAspect="1"/>
          </p:cNvPicPr>
          <p:nvPr/>
        </p:nvPicPr>
        <p:blipFill>
          <a:blip r:embed="rId4"/>
          <a:stretch>
            <a:fillRect/>
          </a:stretch>
        </p:blipFill>
        <p:spPr>
          <a:xfrm>
            <a:off x="3657600" y="2195087"/>
            <a:ext cx="10972800" cy="7651845"/>
          </a:xfrm>
          <a:prstGeom prst="rect">
            <a:avLst/>
          </a:prstGeom>
        </p:spPr>
      </p:pic>
      <p:sp>
        <p:nvSpPr>
          <p:cNvPr id="36" name="School text">
            <a:extLst>
              <a:ext uri="{FF2B5EF4-FFF2-40B4-BE49-F238E27FC236}">
                <a16:creationId xmlns:a16="http://schemas.microsoft.com/office/drawing/2014/main" id="{7E53CDA3-745C-B483-28BC-F2612CE3D376}"/>
              </a:ext>
            </a:extLst>
          </p:cNvPr>
          <p:cNvSpPr txBox="1"/>
          <p:nvPr/>
        </p:nvSpPr>
        <p:spPr>
          <a:xfrm>
            <a:off x="381000" y="4667965"/>
            <a:ext cx="3428999" cy="1815882"/>
          </a:xfrm>
          <a:prstGeom prst="rect">
            <a:avLst/>
          </a:prstGeom>
          <a:solidFill>
            <a:srgbClr val="4361A0"/>
          </a:solidFill>
          <a:ln w="19050">
            <a:noFill/>
          </a:ln>
          <a:effectLst>
            <a:outerShdw blurRad="88900" dist="88900" dir="27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n-US" sz="2800" dirty="0">
                <a:solidFill>
                  <a:schemeClr val="bg1"/>
                </a:solidFill>
                <a:latin typeface="Nunito Sans" pitchFamily="2" charset="0"/>
              </a:rPr>
              <a:t>Select the </a:t>
            </a:r>
            <a:r>
              <a:rPr lang="en-US" sz="2800" dirty="0">
                <a:solidFill>
                  <a:schemeClr val="bg1"/>
                </a:solidFill>
                <a:latin typeface="Aeries Sans" pitchFamily="50" charset="0"/>
              </a:rPr>
              <a:t>schools</a:t>
            </a:r>
            <a:r>
              <a:rPr lang="en-US" sz="2800" dirty="0">
                <a:solidFill>
                  <a:schemeClr val="bg1"/>
                </a:solidFill>
                <a:latin typeface="Nunito Sans" pitchFamily="2" charset="0"/>
              </a:rPr>
              <a:t> where the definitions in this group will run</a:t>
            </a:r>
          </a:p>
        </p:txBody>
      </p:sp>
      <p:cxnSp>
        <p:nvCxnSpPr>
          <p:cNvPr id="40" name="School arrow">
            <a:extLst>
              <a:ext uri="{FF2B5EF4-FFF2-40B4-BE49-F238E27FC236}">
                <a16:creationId xmlns:a16="http://schemas.microsoft.com/office/drawing/2014/main" id="{CCAD8940-00D9-5D6A-B1CD-CF232D70186B}"/>
              </a:ext>
            </a:extLst>
          </p:cNvPr>
          <p:cNvCxnSpPr>
            <a:cxnSpLocks/>
          </p:cNvCxnSpPr>
          <p:nvPr/>
        </p:nvCxnSpPr>
        <p:spPr>
          <a:xfrm>
            <a:off x="3200400" y="6483847"/>
            <a:ext cx="838200" cy="1021853"/>
          </a:xfrm>
          <a:prstGeom prst="straightConnector1">
            <a:avLst/>
          </a:prstGeom>
          <a:ln w="38100">
            <a:solidFill>
              <a:srgbClr val="4285F4"/>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440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4" name="Title"/>
          <p:cNvSpPr txBox="1"/>
          <p:nvPr/>
        </p:nvSpPr>
        <p:spPr>
          <a:xfrm>
            <a:off x="152400" y="701183"/>
            <a:ext cx="17944337" cy="1488869"/>
          </a:xfrm>
          <a:prstGeom prst="rect">
            <a:avLst/>
          </a:prstGeom>
        </p:spPr>
        <p:txBody>
          <a:bodyPr wrap="square" lIns="0" tIns="0" rIns="0" bIns="0" rtlCol="0" anchor="t">
            <a:spAutoFit/>
          </a:bodyPr>
          <a:lstStyle/>
          <a:p>
            <a:pPr algn="ctr">
              <a:lnSpc>
                <a:spcPts val="12599"/>
              </a:lnSpc>
            </a:pPr>
            <a:r>
              <a:rPr lang="en-US" sz="7200" dirty="0">
                <a:solidFill>
                  <a:srgbClr val="FFFFFF"/>
                </a:solidFill>
                <a:latin typeface="Aeries Sans Ultra-Bold"/>
              </a:rPr>
              <a:t>Data Validation Groups</a:t>
            </a:r>
          </a:p>
        </p:txBody>
      </p:sp>
      <p:sp>
        <p:nvSpPr>
          <p:cNvPr id="5" name="icon"/>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pic>
        <p:nvPicPr>
          <p:cNvPr id="26" name="Groups pic">
            <a:extLst>
              <a:ext uri="{FF2B5EF4-FFF2-40B4-BE49-F238E27FC236}">
                <a16:creationId xmlns:a16="http://schemas.microsoft.com/office/drawing/2014/main" id="{0400005B-7463-D5CB-B808-A7F5D67CA99E}"/>
              </a:ext>
            </a:extLst>
          </p:cNvPr>
          <p:cNvPicPr>
            <a:picLocks noChangeAspect="1"/>
          </p:cNvPicPr>
          <p:nvPr/>
        </p:nvPicPr>
        <p:blipFill>
          <a:blip r:embed="rId4"/>
          <a:stretch>
            <a:fillRect/>
          </a:stretch>
        </p:blipFill>
        <p:spPr>
          <a:xfrm>
            <a:off x="3657600" y="2190052"/>
            <a:ext cx="10972800" cy="7588156"/>
          </a:xfrm>
          <a:prstGeom prst="rect">
            <a:avLst/>
          </a:prstGeom>
        </p:spPr>
      </p:pic>
      <p:cxnSp>
        <p:nvCxnSpPr>
          <p:cNvPr id="31" name="Group arrow">
            <a:extLst>
              <a:ext uri="{FF2B5EF4-FFF2-40B4-BE49-F238E27FC236}">
                <a16:creationId xmlns:a16="http://schemas.microsoft.com/office/drawing/2014/main" id="{5949F53C-9980-8767-85A4-3148F7B609F3}"/>
              </a:ext>
            </a:extLst>
          </p:cNvPr>
          <p:cNvCxnSpPr>
            <a:cxnSpLocks/>
          </p:cNvCxnSpPr>
          <p:nvPr/>
        </p:nvCxnSpPr>
        <p:spPr>
          <a:xfrm flipH="1">
            <a:off x="6292403" y="5434459"/>
            <a:ext cx="5120279" cy="1815882"/>
          </a:xfrm>
          <a:prstGeom prst="straightConnector1">
            <a:avLst/>
          </a:prstGeom>
          <a:ln w="38100">
            <a:solidFill>
              <a:srgbClr val="4285F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 name="Groups text">
            <a:extLst>
              <a:ext uri="{FF2B5EF4-FFF2-40B4-BE49-F238E27FC236}">
                <a16:creationId xmlns:a16="http://schemas.microsoft.com/office/drawing/2014/main" id="{38B964AE-CBA7-4057-F923-6955A3E09683}"/>
              </a:ext>
            </a:extLst>
          </p:cNvPr>
          <p:cNvSpPr txBox="1"/>
          <p:nvPr/>
        </p:nvSpPr>
        <p:spPr>
          <a:xfrm>
            <a:off x="11260281" y="4807365"/>
            <a:ext cx="4436919" cy="954107"/>
          </a:xfrm>
          <a:prstGeom prst="rect">
            <a:avLst/>
          </a:prstGeom>
          <a:solidFill>
            <a:srgbClr val="4361A0"/>
          </a:solidFill>
          <a:ln w="19050">
            <a:noFill/>
          </a:ln>
          <a:effectLst>
            <a:outerShdw blurRad="88900" dist="88900" dir="27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n-US" sz="2800" dirty="0">
                <a:solidFill>
                  <a:schemeClr val="bg1"/>
                </a:solidFill>
                <a:latin typeface="Nunito Sans" pitchFamily="2" charset="0"/>
              </a:rPr>
              <a:t>Select any Responsible</a:t>
            </a:r>
            <a:r>
              <a:rPr lang="en-US" sz="2800" dirty="0">
                <a:solidFill>
                  <a:schemeClr val="bg1"/>
                </a:solidFill>
                <a:latin typeface="Aeries Sans" pitchFamily="50" charset="0"/>
              </a:rPr>
              <a:t> Groups</a:t>
            </a:r>
            <a:r>
              <a:rPr lang="en-US" sz="2800" dirty="0">
                <a:solidFill>
                  <a:schemeClr val="bg1"/>
                </a:solidFill>
                <a:latin typeface="Nunito Sans" pitchFamily="2" charset="0"/>
              </a:rPr>
              <a:t> (from UGN)</a:t>
            </a:r>
          </a:p>
        </p:txBody>
      </p:sp>
    </p:spTree>
    <p:extLst>
      <p:ext uri="{BB962C8B-B14F-4D97-AF65-F5344CB8AC3E}">
        <p14:creationId xmlns:p14="http://schemas.microsoft.com/office/powerpoint/2010/main" val="2813851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4" name="Title"/>
          <p:cNvSpPr txBox="1"/>
          <p:nvPr/>
        </p:nvSpPr>
        <p:spPr>
          <a:xfrm>
            <a:off x="152400" y="701183"/>
            <a:ext cx="17944337" cy="1488869"/>
          </a:xfrm>
          <a:prstGeom prst="rect">
            <a:avLst/>
          </a:prstGeom>
        </p:spPr>
        <p:txBody>
          <a:bodyPr wrap="square" lIns="0" tIns="0" rIns="0" bIns="0" rtlCol="0" anchor="t">
            <a:spAutoFit/>
          </a:bodyPr>
          <a:lstStyle/>
          <a:p>
            <a:pPr algn="ctr">
              <a:lnSpc>
                <a:spcPts val="12599"/>
              </a:lnSpc>
            </a:pPr>
            <a:r>
              <a:rPr lang="en-US" sz="7200" dirty="0">
                <a:solidFill>
                  <a:srgbClr val="FFFFFF"/>
                </a:solidFill>
                <a:latin typeface="Aeries Sans Ultra-Bold"/>
              </a:rPr>
              <a:t>Data Validation Groups</a:t>
            </a:r>
          </a:p>
        </p:txBody>
      </p:sp>
      <p:sp>
        <p:nvSpPr>
          <p:cNvPr id="5" name="icon"/>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pic>
        <p:nvPicPr>
          <p:cNvPr id="30" name="Users pic">
            <a:extLst>
              <a:ext uri="{FF2B5EF4-FFF2-40B4-BE49-F238E27FC236}">
                <a16:creationId xmlns:a16="http://schemas.microsoft.com/office/drawing/2014/main" id="{B75308CC-486C-D6EB-A2AA-205BD2FEEADF}"/>
              </a:ext>
            </a:extLst>
          </p:cNvPr>
          <p:cNvPicPr>
            <a:picLocks noChangeAspect="1"/>
          </p:cNvPicPr>
          <p:nvPr/>
        </p:nvPicPr>
        <p:blipFill>
          <a:blip r:embed="rId4"/>
          <a:stretch>
            <a:fillRect/>
          </a:stretch>
        </p:blipFill>
        <p:spPr>
          <a:xfrm>
            <a:off x="3657600" y="2194601"/>
            <a:ext cx="10972800" cy="7579057"/>
          </a:xfrm>
          <a:prstGeom prst="rect">
            <a:avLst/>
          </a:prstGeom>
        </p:spPr>
      </p:pic>
      <p:cxnSp>
        <p:nvCxnSpPr>
          <p:cNvPr id="44" name="Users arrow">
            <a:extLst>
              <a:ext uri="{FF2B5EF4-FFF2-40B4-BE49-F238E27FC236}">
                <a16:creationId xmlns:a16="http://schemas.microsoft.com/office/drawing/2014/main" id="{2B7180B6-87B1-71C5-6AFA-359DB440BE4F}"/>
              </a:ext>
            </a:extLst>
          </p:cNvPr>
          <p:cNvCxnSpPr>
            <a:cxnSpLocks/>
          </p:cNvCxnSpPr>
          <p:nvPr/>
        </p:nvCxnSpPr>
        <p:spPr>
          <a:xfrm flipH="1">
            <a:off x="7239000" y="6483847"/>
            <a:ext cx="4436919" cy="869453"/>
          </a:xfrm>
          <a:prstGeom prst="straightConnector1">
            <a:avLst/>
          </a:prstGeom>
          <a:ln w="38100">
            <a:solidFill>
              <a:srgbClr val="4285F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Users text">
            <a:extLst>
              <a:ext uri="{FF2B5EF4-FFF2-40B4-BE49-F238E27FC236}">
                <a16:creationId xmlns:a16="http://schemas.microsoft.com/office/drawing/2014/main" id="{0B79765B-BA69-CED7-485F-4D1831DF4F25}"/>
              </a:ext>
            </a:extLst>
          </p:cNvPr>
          <p:cNvSpPr txBox="1"/>
          <p:nvPr/>
        </p:nvSpPr>
        <p:spPr>
          <a:xfrm>
            <a:off x="11260280" y="5973619"/>
            <a:ext cx="4436919" cy="954107"/>
          </a:xfrm>
          <a:prstGeom prst="rect">
            <a:avLst/>
          </a:prstGeom>
          <a:solidFill>
            <a:srgbClr val="4361A0"/>
          </a:solidFill>
          <a:ln w="19050">
            <a:noFill/>
          </a:ln>
          <a:effectLst>
            <a:outerShdw blurRad="88900" dist="88900" dir="27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n-US" sz="2800" dirty="0">
                <a:solidFill>
                  <a:schemeClr val="bg1"/>
                </a:solidFill>
                <a:latin typeface="Nunito Sans" pitchFamily="2" charset="0"/>
              </a:rPr>
              <a:t>Assign Specific </a:t>
            </a:r>
            <a:r>
              <a:rPr lang="en-US" sz="2800" dirty="0">
                <a:solidFill>
                  <a:schemeClr val="bg1"/>
                </a:solidFill>
                <a:latin typeface="Aeries Sans" pitchFamily="50" charset="0"/>
              </a:rPr>
              <a:t>Users</a:t>
            </a:r>
            <a:r>
              <a:rPr lang="en-US" sz="2800" dirty="0">
                <a:solidFill>
                  <a:schemeClr val="bg1"/>
                </a:solidFill>
                <a:latin typeface="Nunito Sans" pitchFamily="2" charset="0"/>
              </a:rPr>
              <a:t> (from UGN)</a:t>
            </a:r>
          </a:p>
        </p:txBody>
      </p:sp>
    </p:spTree>
    <p:extLst>
      <p:ext uri="{BB962C8B-B14F-4D97-AF65-F5344CB8AC3E}">
        <p14:creationId xmlns:p14="http://schemas.microsoft.com/office/powerpoint/2010/main" val="3603572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4" name="Title"/>
          <p:cNvSpPr txBox="1"/>
          <p:nvPr/>
        </p:nvSpPr>
        <p:spPr>
          <a:xfrm>
            <a:off x="152400" y="701183"/>
            <a:ext cx="17944337" cy="1488869"/>
          </a:xfrm>
          <a:prstGeom prst="rect">
            <a:avLst/>
          </a:prstGeom>
        </p:spPr>
        <p:txBody>
          <a:bodyPr wrap="square" lIns="0" tIns="0" rIns="0" bIns="0" rtlCol="0" anchor="t">
            <a:spAutoFit/>
          </a:bodyPr>
          <a:lstStyle/>
          <a:p>
            <a:pPr algn="ctr">
              <a:lnSpc>
                <a:spcPts val="12599"/>
              </a:lnSpc>
            </a:pPr>
            <a:r>
              <a:rPr lang="en-US" sz="7200" dirty="0">
                <a:solidFill>
                  <a:srgbClr val="FFFFFF"/>
                </a:solidFill>
                <a:latin typeface="Aeries Sans Ultra-Bold"/>
              </a:rPr>
              <a:t>Data Validation Groups</a:t>
            </a:r>
          </a:p>
        </p:txBody>
      </p:sp>
      <p:sp>
        <p:nvSpPr>
          <p:cNvPr id="5" name="icon"/>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pic>
        <p:nvPicPr>
          <p:cNvPr id="51" name="Definitions Pic">
            <a:extLst>
              <a:ext uri="{FF2B5EF4-FFF2-40B4-BE49-F238E27FC236}">
                <a16:creationId xmlns:a16="http://schemas.microsoft.com/office/drawing/2014/main" id="{852008F1-1FDB-6F47-AA9B-4F35D2AF59E1}"/>
              </a:ext>
            </a:extLst>
          </p:cNvPr>
          <p:cNvPicPr>
            <a:picLocks noChangeAspect="1"/>
          </p:cNvPicPr>
          <p:nvPr/>
        </p:nvPicPr>
        <p:blipFill>
          <a:blip r:embed="rId4"/>
          <a:stretch>
            <a:fillRect/>
          </a:stretch>
        </p:blipFill>
        <p:spPr>
          <a:xfrm>
            <a:off x="3657600" y="2194601"/>
            <a:ext cx="10972800" cy="6432645"/>
          </a:xfrm>
          <a:prstGeom prst="rect">
            <a:avLst/>
          </a:prstGeom>
        </p:spPr>
      </p:pic>
      <p:pic>
        <p:nvPicPr>
          <p:cNvPr id="6" name="Picture 5" descr="A cartoon of a person&#10;&#10;Description automatically generated">
            <a:extLst>
              <a:ext uri="{FF2B5EF4-FFF2-40B4-BE49-F238E27FC236}">
                <a16:creationId xmlns:a16="http://schemas.microsoft.com/office/drawing/2014/main" id="{87AA8D2C-E40B-ECC9-75D9-3F2C28C3A9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44600" y="2957207"/>
            <a:ext cx="2867425" cy="4372585"/>
          </a:xfrm>
          <a:prstGeom prst="rect">
            <a:avLst/>
          </a:prstGeom>
        </p:spPr>
      </p:pic>
      <p:sp>
        <p:nvSpPr>
          <p:cNvPr id="53" name="Definitions Text">
            <a:extLst>
              <a:ext uri="{FF2B5EF4-FFF2-40B4-BE49-F238E27FC236}">
                <a16:creationId xmlns:a16="http://schemas.microsoft.com/office/drawing/2014/main" id="{F7CA53C5-F47E-22E5-464A-3C30A15F9371}"/>
              </a:ext>
            </a:extLst>
          </p:cNvPr>
          <p:cNvSpPr txBox="1"/>
          <p:nvPr/>
        </p:nvSpPr>
        <p:spPr>
          <a:xfrm>
            <a:off x="11734798" y="7139873"/>
            <a:ext cx="3962401" cy="1815882"/>
          </a:xfrm>
          <a:prstGeom prst="rect">
            <a:avLst/>
          </a:prstGeom>
          <a:solidFill>
            <a:srgbClr val="4361A0"/>
          </a:solidFill>
        </p:spPr>
        <p:txBody>
          <a:bodyPr wrap="square" rtlCol="0">
            <a:spAutoFit/>
          </a:bodyPr>
          <a:lstStyle/>
          <a:p>
            <a:pPr algn="ctr"/>
            <a:r>
              <a:rPr lang="en-US" sz="2800" dirty="0">
                <a:solidFill>
                  <a:schemeClr val="bg1"/>
                </a:solidFill>
                <a:latin typeface="Nunito Sans" panose="00000500000000000000" pitchFamily="2" charset="0"/>
              </a:rPr>
              <a:t>Once </a:t>
            </a:r>
            <a:r>
              <a:rPr lang="en-US" sz="2800" dirty="0">
                <a:solidFill>
                  <a:schemeClr val="bg1"/>
                </a:solidFill>
                <a:latin typeface="Aeries Sans" pitchFamily="50" charset="0"/>
              </a:rPr>
              <a:t>Definitions</a:t>
            </a:r>
            <a:r>
              <a:rPr lang="en-US" sz="2800" dirty="0">
                <a:solidFill>
                  <a:schemeClr val="bg1"/>
                </a:solidFill>
                <a:latin typeface="Nunito Sans" panose="00000500000000000000" pitchFamily="2" charset="0"/>
              </a:rPr>
              <a:t> have been created for this group, they will be listed here</a:t>
            </a:r>
          </a:p>
        </p:txBody>
      </p:sp>
      <p:sp>
        <p:nvSpPr>
          <p:cNvPr id="55" name="Bracket">
            <a:extLst>
              <a:ext uri="{FF2B5EF4-FFF2-40B4-BE49-F238E27FC236}">
                <a16:creationId xmlns:a16="http://schemas.microsoft.com/office/drawing/2014/main" id="{42B505B1-A307-B35D-DC4A-1D06713BC6D4}"/>
              </a:ext>
            </a:extLst>
          </p:cNvPr>
          <p:cNvSpPr/>
          <p:nvPr/>
        </p:nvSpPr>
        <p:spPr>
          <a:xfrm>
            <a:off x="9067800" y="7734300"/>
            <a:ext cx="152400" cy="668388"/>
          </a:xfrm>
          <a:prstGeom prst="rightBracket">
            <a:avLst/>
          </a:prstGeom>
          <a:ln w="38100">
            <a:solidFill>
              <a:srgbClr val="4285F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7" name="Line">
            <a:extLst>
              <a:ext uri="{FF2B5EF4-FFF2-40B4-BE49-F238E27FC236}">
                <a16:creationId xmlns:a16="http://schemas.microsoft.com/office/drawing/2014/main" id="{EAC7F38F-1A78-66EE-75A7-400464CBBC2F}"/>
              </a:ext>
            </a:extLst>
          </p:cNvPr>
          <p:cNvCxnSpPr/>
          <p:nvPr/>
        </p:nvCxnSpPr>
        <p:spPr>
          <a:xfrm flipH="1">
            <a:off x="9220200" y="8039100"/>
            <a:ext cx="2514598" cy="0"/>
          </a:xfrm>
          <a:prstGeom prst="line">
            <a:avLst/>
          </a:prstGeom>
          <a:ln w="38100">
            <a:solidFill>
              <a:srgbClr val="4285F4"/>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26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7" name="TextBox 7"/>
          <p:cNvSpPr txBox="1"/>
          <p:nvPr/>
        </p:nvSpPr>
        <p:spPr>
          <a:xfrm>
            <a:off x="3614649" y="2708122"/>
            <a:ext cx="11058702" cy="4870757"/>
          </a:xfrm>
          <a:prstGeom prst="rect">
            <a:avLst/>
          </a:prstGeom>
        </p:spPr>
        <p:txBody>
          <a:bodyPr lIns="0" tIns="0" rIns="0" bIns="0" rtlCol="0" anchor="t">
            <a:spAutoFit/>
          </a:bodyPr>
          <a:lstStyle/>
          <a:p>
            <a:pPr algn="ctr">
              <a:lnSpc>
                <a:spcPts val="12500"/>
              </a:lnSpc>
            </a:pPr>
            <a:r>
              <a:rPr lang="en-US" sz="13800" dirty="0">
                <a:solidFill>
                  <a:srgbClr val="FFFFFF"/>
                </a:solidFill>
                <a:effectLst>
                  <a:outerShdw blurRad="63500" sx="102000" sy="102000" algn="ctr" rotWithShape="0">
                    <a:prstClr val="black">
                      <a:alpha val="40000"/>
                    </a:prstClr>
                  </a:outerShdw>
                </a:effectLst>
                <a:latin typeface="Aeries Sans Ultra-Bold"/>
              </a:rPr>
              <a:t>Data Validation Definitions</a:t>
            </a:r>
          </a:p>
        </p:txBody>
      </p:sp>
      <p:sp>
        <p:nvSpPr>
          <p:cNvPr id="8" name="Freeform 8"/>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090092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solidFill>
                <a:srgbClr val="CBDBFD"/>
              </a:solidFill>
            </a:endParaRPr>
          </a:p>
        </p:txBody>
      </p:sp>
      <p:sp>
        <p:nvSpPr>
          <p:cNvPr id="5" name="Freeform 5"/>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pic>
        <p:nvPicPr>
          <p:cNvPr id="6" name="Image" descr="Graphical user interface, application&#10;&#10;Description automatically generated">
            <a:extLst>
              <a:ext uri="{FF2B5EF4-FFF2-40B4-BE49-F238E27FC236}">
                <a16:creationId xmlns:a16="http://schemas.microsoft.com/office/drawing/2014/main" id="{1CF38283-DE94-43FC-9474-50318EA524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2266950"/>
            <a:ext cx="11024169" cy="5753100"/>
          </a:xfrm>
          <a:prstGeom prst="rect">
            <a:avLst/>
          </a:prstGeom>
          <a:ln>
            <a:noFill/>
          </a:ln>
          <a:effectLst>
            <a:outerShdw blurRad="165100" dist="139700" dir="2700000" algn="tl" rotWithShape="0">
              <a:srgbClr val="333333">
                <a:alpha val="65000"/>
              </a:srgbClr>
            </a:outerShdw>
          </a:effectLst>
        </p:spPr>
      </p:pic>
      <p:sp>
        <p:nvSpPr>
          <p:cNvPr id="4" name="TextBox 4"/>
          <p:cNvSpPr txBox="1"/>
          <p:nvPr/>
        </p:nvSpPr>
        <p:spPr>
          <a:xfrm>
            <a:off x="1468217" y="2681287"/>
            <a:ext cx="5465983" cy="4924425"/>
          </a:xfrm>
          <a:prstGeom prst="rect">
            <a:avLst/>
          </a:prstGeom>
        </p:spPr>
        <p:txBody>
          <a:bodyPr lIns="0" tIns="0" rIns="0" bIns="0" rtlCol="0" anchor="t">
            <a:spAutoFit/>
          </a:bodyPr>
          <a:lstStyle/>
          <a:p>
            <a:pPr>
              <a:lnSpc>
                <a:spcPts val="9600"/>
              </a:lnSpc>
            </a:pPr>
            <a:r>
              <a:rPr lang="en-US" sz="8000" dirty="0">
                <a:solidFill>
                  <a:srgbClr val="FFFFFF"/>
                </a:solidFill>
                <a:latin typeface="Aeries Sans Ultra-Bold"/>
              </a:rPr>
              <a:t>What makes a good Definition?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p:cNvSpPr/>
          <p:nvPr/>
        </p:nvSpPr>
        <p:spPr>
          <a:xfrm>
            <a:off x="0" y="0"/>
            <a:ext cx="64008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185714"/>
            </a:stretch>
          </a:blipFill>
        </p:spPr>
        <p:txBody>
          <a:bodyPr/>
          <a:lstStyle/>
          <a:p>
            <a:endParaRPr lang="en-US"/>
          </a:p>
        </p:txBody>
      </p:sp>
      <p:pic>
        <p:nvPicPr>
          <p:cNvPr id="5" name="Arrow" descr="preencoded.png">
            <a:extLst>
              <a:ext uri="{FF2B5EF4-FFF2-40B4-BE49-F238E27FC236}">
                <a16:creationId xmlns:a16="http://schemas.microsoft.com/office/drawing/2014/main" id="{830FC125-BA7C-C673-E6CE-4411201A143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948362" y="2552700"/>
            <a:ext cx="1214438" cy="1214438"/>
          </a:xfrm>
          <a:prstGeom prst="rect">
            <a:avLst/>
          </a:prstGeom>
        </p:spPr>
      </p:pic>
      <p:sp>
        <p:nvSpPr>
          <p:cNvPr id="3" name="Background">
            <a:extLst>
              <a:ext uri="{FF2B5EF4-FFF2-40B4-BE49-F238E27FC236}">
                <a16:creationId xmlns:a16="http://schemas.microsoft.com/office/drawing/2014/main" id="{9A2D606D-3C6C-4478-9492-731048F8E55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50000"/>
            </a:blip>
            <a:stretch>
              <a:fillRect/>
            </a:stretch>
          </a:blipFill>
        </p:spPr>
        <p:txBody>
          <a:bodyPr/>
          <a:lstStyle/>
          <a:p>
            <a:endParaRPr lang="en-US"/>
          </a:p>
        </p:txBody>
      </p:sp>
      <p:sp>
        <p:nvSpPr>
          <p:cNvPr id="4" name="Icon"/>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5"/>
            <a:stretch>
              <a:fillRect/>
            </a:stretch>
          </a:blipFill>
        </p:spPr>
        <p:txBody>
          <a:bodyPr/>
          <a:lstStyle/>
          <a:p>
            <a:endParaRPr lang="en-US"/>
          </a:p>
        </p:txBody>
      </p:sp>
      <p:sp>
        <p:nvSpPr>
          <p:cNvPr id="11" name="fast">
            <a:extLst>
              <a:ext uri="{FF2B5EF4-FFF2-40B4-BE49-F238E27FC236}">
                <a16:creationId xmlns:a16="http://schemas.microsoft.com/office/drawing/2014/main" id="{6BE62979-F294-73E4-CABF-602CBF7B0F01}"/>
              </a:ext>
            </a:extLst>
          </p:cNvPr>
          <p:cNvSpPr txBox="1">
            <a:spLocks/>
          </p:cNvSpPr>
          <p:nvPr/>
        </p:nvSpPr>
        <p:spPr>
          <a:xfrm>
            <a:off x="1095160" y="7565556"/>
            <a:ext cx="4801781"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800" spc="-150" dirty="0">
                <a:solidFill>
                  <a:srgbClr val="848890"/>
                </a:solidFill>
                <a:latin typeface="AeriesSansBold" charset="0"/>
              </a:rPr>
              <a:t>executes quickly</a:t>
            </a:r>
          </a:p>
        </p:txBody>
      </p:sp>
      <p:sp>
        <p:nvSpPr>
          <p:cNvPr id="10" name="documented">
            <a:extLst>
              <a:ext uri="{FF2B5EF4-FFF2-40B4-BE49-F238E27FC236}">
                <a16:creationId xmlns:a16="http://schemas.microsoft.com/office/drawing/2014/main" id="{19268EB8-2024-7BAE-774E-765576832EBD}"/>
              </a:ext>
            </a:extLst>
          </p:cNvPr>
          <p:cNvSpPr txBox="1">
            <a:spLocks/>
          </p:cNvSpPr>
          <p:nvPr/>
        </p:nvSpPr>
        <p:spPr>
          <a:xfrm>
            <a:off x="381001" y="5970804"/>
            <a:ext cx="551594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800" spc="-150" dirty="0">
                <a:solidFill>
                  <a:srgbClr val="848890"/>
                </a:solidFill>
                <a:latin typeface="AeriesSansBold" charset="0"/>
              </a:rPr>
              <a:t>is well documented</a:t>
            </a:r>
          </a:p>
        </p:txBody>
      </p:sp>
      <p:sp>
        <p:nvSpPr>
          <p:cNvPr id="9" name="links">
            <a:extLst>
              <a:ext uri="{FF2B5EF4-FFF2-40B4-BE49-F238E27FC236}">
                <a16:creationId xmlns:a16="http://schemas.microsoft.com/office/drawing/2014/main" id="{3A99E3E5-9EB0-9005-1F89-5A506BA62C4F}"/>
              </a:ext>
            </a:extLst>
          </p:cNvPr>
          <p:cNvSpPr txBox="1">
            <a:spLocks/>
          </p:cNvSpPr>
          <p:nvPr/>
        </p:nvSpPr>
        <p:spPr>
          <a:xfrm>
            <a:off x="381001" y="4376052"/>
            <a:ext cx="551594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800" spc="-150" dirty="0">
                <a:solidFill>
                  <a:srgbClr val="848890"/>
                </a:solidFill>
                <a:latin typeface="AeriesSansBold" charset="0"/>
              </a:rPr>
              <a:t>uses deep linking</a:t>
            </a:r>
          </a:p>
        </p:txBody>
      </p:sp>
      <p:sp>
        <p:nvSpPr>
          <p:cNvPr id="8" name="clearable">
            <a:extLst>
              <a:ext uri="{FF2B5EF4-FFF2-40B4-BE49-F238E27FC236}">
                <a16:creationId xmlns:a16="http://schemas.microsoft.com/office/drawing/2014/main" id="{4DC80964-45E7-F5DD-DBE7-62C42975CD73}"/>
              </a:ext>
            </a:extLst>
          </p:cNvPr>
          <p:cNvSpPr txBox="1">
            <a:spLocks/>
          </p:cNvSpPr>
          <p:nvPr/>
        </p:nvSpPr>
        <p:spPr>
          <a:xfrm>
            <a:off x="1095160" y="2781300"/>
            <a:ext cx="4801781"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800" spc="-150" dirty="0">
                <a:solidFill>
                  <a:schemeClr val="bg1"/>
                </a:solidFill>
                <a:latin typeface="AeriesSansBold" charset="0"/>
              </a:rPr>
              <a:t>can be cleared</a:t>
            </a:r>
          </a:p>
        </p:txBody>
      </p:sp>
      <p:pic>
        <p:nvPicPr>
          <p:cNvPr id="7" name="Line" descr="preencoded.png">
            <a:extLst>
              <a:ext uri="{FF2B5EF4-FFF2-40B4-BE49-F238E27FC236}">
                <a16:creationId xmlns:a16="http://schemas.microsoft.com/office/drawing/2014/main" id="{5CC65FDF-07EE-C907-1435-AD37F69A551B}"/>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057400" y="2019300"/>
            <a:ext cx="1371600" cy="128588"/>
          </a:xfrm>
          <a:prstGeom prst="rect">
            <a:avLst/>
          </a:prstGeom>
        </p:spPr>
      </p:pic>
      <p:sp>
        <p:nvSpPr>
          <p:cNvPr id="6" name="Title">
            <a:extLst>
              <a:ext uri="{FF2B5EF4-FFF2-40B4-BE49-F238E27FC236}">
                <a16:creationId xmlns:a16="http://schemas.microsoft.com/office/drawing/2014/main" id="{96F8AEB3-60C2-61B5-87A3-03D5A9FDD698}"/>
              </a:ext>
            </a:extLst>
          </p:cNvPr>
          <p:cNvSpPr txBox="1"/>
          <p:nvPr/>
        </p:nvSpPr>
        <p:spPr>
          <a:xfrm>
            <a:off x="2057400" y="424514"/>
            <a:ext cx="10461145" cy="1471557"/>
          </a:xfrm>
          <a:prstGeom prst="rect">
            <a:avLst/>
          </a:prstGeom>
        </p:spPr>
        <p:txBody>
          <a:bodyPr wrap="square" lIns="0" tIns="0" rIns="0" bIns="0" rtlCol="0" anchor="t">
            <a:spAutoFit/>
          </a:bodyPr>
          <a:lstStyle/>
          <a:p>
            <a:pPr algn="ctr">
              <a:lnSpc>
                <a:spcPts val="11899"/>
              </a:lnSpc>
            </a:pPr>
            <a:r>
              <a:rPr lang="en-US" sz="8499" dirty="0">
                <a:solidFill>
                  <a:srgbClr val="FFFFFF"/>
                </a:solidFill>
                <a:latin typeface="Aeries Sans Ultra-Bold"/>
              </a:rPr>
              <a:t>A good </a:t>
            </a:r>
            <a:r>
              <a:rPr lang="en-US" sz="8499" dirty="0">
                <a:solidFill>
                  <a:srgbClr val="101B3A"/>
                </a:solidFill>
                <a:latin typeface="Aeries Sans Ultra-Bold"/>
              </a:rPr>
              <a:t>definition…</a:t>
            </a:r>
          </a:p>
        </p:txBody>
      </p:sp>
      <p:sp>
        <p:nvSpPr>
          <p:cNvPr id="12" name="TextBox 11">
            <a:extLst>
              <a:ext uri="{FF2B5EF4-FFF2-40B4-BE49-F238E27FC236}">
                <a16:creationId xmlns:a16="http://schemas.microsoft.com/office/drawing/2014/main" id="{01D1511C-8201-96AE-AD4C-DA874B1912AF}"/>
              </a:ext>
            </a:extLst>
          </p:cNvPr>
          <p:cNvSpPr txBox="1"/>
          <p:nvPr/>
        </p:nvSpPr>
        <p:spPr>
          <a:xfrm>
            <a:off x="7287972" y="2781300"/>
            <a:ext cx="10018691" cy="6186309"/>
          </a:xfrm>
          <a:prstGeom prst="rect">
            <a:avLst/>
          </a:prstGeom>
          <a:noFill/>
        </p:spPr>
        <p:txBody>
          <a:bodyPr wrap="square" rtlCol="0">
            <a:spAutoFit/>
          </a:bodyPr>
          <a:lstStyle/>
          <a:p>
            <a:r>
              <a:rPr lang="en-US" sz="6600" dirty="0">
                <a:solidFill>
                  <a:schemeClr val="bg1"/>
                </a:solidFill>
                <a:latin typeface="Aeries Sans" pitchFamily="50" charset="0"/>
              </a:rPr>
              <a:t>If your definition </a:t>
            </a:r>
            <a:r>
              <a:rPr lang="en-US" sz="6000" dirty="0">
                <a:solidFill>
                  <a:schemeClr val="bg1"/>
                </a:solidFill>
                <a:latin typeface="Aeries Sans" pitchFamily="50" charset="0"/>
              </a:rPr>
              <a:t>generates</a:t>
            </a:r>
            <a:r>
              <a:rPr lang="en-US" sz="6600" dirty="0">
                <a:solidFill>
                  <a:schemeClr val="bg1"/>
                </a:solidFill>
                <a:latin typeface="Aeries Sans" pitchFamily="50" charset="0"/>
              </a:rPr>
              <a:t> errors that cannot be resolved and cleared, people will ignore them altogether</a:t>
            </a:r>
          </a:p>
          <a:p>
            <a:endParaRPr lang="en-US" sz="6600" dirty="0">
              <a:solidFill>
                <a:schemeClr val="bg1"/>
              </a:solidFill>
              <a:latin typeface="Aeries Sans" pitchFamily="50"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p:cNvSpPr/>
          <p:nvPr/>
        </p:nvSpPr>
        <p:spPr>
          <a:xfrm>
            <a:off x="0" y="0"/>
            <a:ext cx="64008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185714"/>
            </a:stretch>
          </a:blipFill>
        </p:spPr>
        <p:txBody>
          <a:bodyPr/>
          <a:lstStyle/>
          <a:p>
            <a:endParaRPr lang="en-US"/>
          </a:p>
        </p:txBody>
      </p:sp>
      <p:pic>
        <p:nvPicPr>
          <p:cNvPr id="5" name="Arrow" descr="preencoded.png">
            <a:extLst>
              <a:ext uri="{FF2B5EF4-FFF2-40B4-BE49-F238E27FC236}">
                <a16:creationId xmlns:a16="http://schemas.microsoft.com/office/drawing/2014/main" id="{830FC125-BA7C-C673-E6CE-4411201A143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948362" y="4229100"/>
            <a:ext cx="1214438" cy="1214438"/>
          </a:xfrm>
          <a:prstGeom prst="rect">
            <a:avLst/>
          </a:prstGeom>
        </p:spPr>
      </p:pic>
      <p:sp>
        <p:nvSpPr>
          <p:cNvPr id="3" name="Background">
            <a:extLst>
              <a:ext uri="{FF2B5EF4-FFF2-40B4-BE49-F238E27FC236}">
                <a16:creationId xmlns:a16="http://schemas.microsoft.com/office/drawing/2014/main" id="{9A2D606D-3C6C-4478-9492-731048F8E55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50000"/>
            </a:blip>
            <a:stretch>
              <a:fillRect/>
            </a:stretch>
          </a:blipFill>
        </p:spPr>
        <p:txBody>
          <a:bodyPr/>
          <a:lstStyle/>
          <a:p>
            <a:endParaRPr lang="en-US"/>
          </a:p>
        </p:txBody>
      </p:sp>
      <p:sp>
        <p:nvSpPr>
          <p:cNvPr id="4" name="Icon"/>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5"/>
            <a:stretch>
              <a:fillRect/>
            </a:stretch>
          </a:blipFill>
        </p:spPr>
        <p:txBody>
          <a:bodyPr/>
          <a:lstStyle/>
          <a:p>
            <a:endParaRPr lang="en-US"/>
          </a:p>
        </p:txBody>
      </p:sp>
      <p:sp>
        <p:nvSpPr>
          <p:cNvPr id="11" name="fast">
            <a:extLst>
              <a:ext uri="{FF2B5EF4-FFF2-40B4-BE49-F238E27FC236}">
                <a16:creationId xmlns:a16="http://schemas.microsoft.com/office/drawing/2014/main" id="{6BE62979-F294-73E4-CABF-602CBF7B0F01}"/>
              </a:ext>
            </a:extLst>
          </p:cNvPr>
          <p:cNvSpPr txBox="1">
            <a:spLocks/>
          </p:cNvSpPr>
          <p:nvPr/>
        </p:nvSpPr>
        <p:spPr>
          <a:xfrm>
            <a:off x="1095160" y="7565556"/>
            <a:ext cx="4801781"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800" spc="-150" dirty="0">
                <a:solidFill>
                  <a:srgbClr val="848890"/>
                </a:solidFill>
                <a:latin typeface="AeriesSansBold" charset="0"/>
              </a:rPr>
              <a:t>executes quickly</a:t>
            </a:r>
          </a:p>
        </p:txBody>
      </p:sp>
      <p:sp>
        <p:nvSpPr>
          <p:cNvPr id="10" name="documented">
            <a:extLst>
              <a:ext uri="{FF2B5EF4-FFF2-40B4-BE49-F238E27FC236}">
                <a16:creationId xmlns:a16="http://schemas.microsoft.com/office/drawing/2014/main" id="{19268EB8-2024-7BAE-774E-765576832EBD}"/>
              </a:ext>
            </a:extLst>
          </p:cNvPr>
          <p:cNvSpPr txBox="1">
            <a:spLocks/>
          </p:cNvSpPr>
          <p:nvPr/>
        </p:nvSpPr>
        <p:spPr>
          <a:xfrm>
            <a:off x="381001" y="5970804"/>
            <a:ext cx="551594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800" spc="-150" dirty="0">
                <a:solidFill>
                  <a:srgbClr val="848890"/>
                </a:solidFill>
                <a:latin typeface="AeriesSansBold" charset="0"/>
              </a:rPr>
              <a:t>is well documented</a:t>
            </a:r>
          </a:p>
        </p:txBody>
      </p:sp>
      <p:sp>
        <p:nvSpPr>
          <p:cNvPr id="9" name="links">
            <a:extLst>
              <a:ext uri="{FF2B5EF4-FFF2-40B4-BE49-F238E27FC236}">
                <a16:creationId xmlns:a16="http://schemas.microsoft.com/office/drawing/2014/main" id="{3A99E3E5-9EB0-9005-1F89-5A506BA62C4F}"/>
              </a:ext>
            </a:extLst>
          </p:cNvPr>
          <p:cNvSpPr txBox="1">
            <a:spLocks/>
          </p:cNvSpPr>
          <p:nvPr/>
        </p:nvSpPr>
        <p:spPr>
          <a:xfrm>
            <a:off x="381001" y="4376052"/>
            <a:ext cx="551594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800" spc="-150" dirty="0">
                <a:solidFill>
                  <a:schemeClr val="bg1"/>
                </a:solidFill>
                <a:latin typeface="AeriesSansBold" charset="0"/>
              </a:rPr>
              <a:t>uses deep linking</a:t>
            </a:r>
          </a:p>
        </p:txBody>
      </p:sp>
      <p:sp>
        <p:nvSpPr>
          <p:cNvPr id="8" name="clearable">
            <a:extLst>
              <a:ext uri="{FF2B5EF4-FFF2-40B4-BE49-F238E27FC236}">
                <a16:creationId xmlns:a16="http://schemas.microsoft.com/office/drawing/2014/main" id="{4DC80964-45E7-F5DD-DBE7-62C42975CD73}"/>
              </a:ext>
            </a:extLst>
          </p:cNvPr>
          <p:cNvSpPr txBox="1">
            <a:spLocks/>
          </p:cNvSpPr>
          <p:nvPr/>
        </p:nvSpPr>
        <p:spPr>
          <a:xfrm>
            <a:off x="1095160" y="2781300"/>
            <a:ext cx="4801781"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800" spc="-150" dirty="0">
                <a:solidFill>
                  <a:srgbClr val="848890"/>
                </a:solidFill>
                <a:latin typeface="AeriesSansBold" charset="0"/>
              </a:rPr>
              <a:t>can be cleared</a:t>
            </a:r>
          </a:p>
        </p:txBody>
      </p:sp>
      <p:pic>
        <p:nvPicPr>
          <p:cNvPr id="7" name="Line" descr="preencoded.png">
            <a:extLst>
              <a:ext uri="{FF2B5EF4-FFF2-40B4-BE49-F238E27FC236}">
                <a16:creationId xmlns:a16="http://schemas.microsoft.com/office/drawing/2014/main" id="{5CC65FDF-07EE-C907-1435-AD37F69A551B}"/>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057400" y="2019300"/>
            <a:ext cx="1371600" cy="128588"/>
          </a:xfrm>
          <a:prstGeom prst="rect">
            <a:avLst/>
          </a:prstGeom>
        </p:spPr>
      </p:pic>
      <p:sp>
        <p:nvSpPr>
          <p:cNvPr id="6" name="Title">
            <a:extLst>
              <a:ext uri="{FF2B5EF4-FFF2-40B4-BE49-F238E27FC236}">
                <a16:creationId xmlns:a16="http://schemas.microsoft.com/office/drawing/2014/main" id="{96F8AEB3-60C2-61B5-87A3-03D5A9FDD698}"/>
              </a:ext>
            </a:extLst>
          </p:cNvPr>
          <p:cNvSpPr txBox="1"/>
          <p:nvPr/>
        </p:nvSpPr>
        <p:spPr>
          <a:xfrm>
            <a:off x="2057400" y="424514"/>
            <a:ext cx="10461145" cy="1471557"/>
          </a:xfrm>
          <a:prstGeom prst="rect">
            <a:avLst/>
          </a:prstGeom>
        </p:spPr>
        <p:txBody>
          <a:bodyPr wrap="square" lIns="0" tIns="0" rIns="0" bIns="0" rtlCol="0" anchor="t">
            <a:spAutoFit/>
          </a:bodyPr>
          <a:lstStyle/>
          <a:p>
            <a:pPr algn="ctr">
              <a:lnSpc>
                <a:spcPts val="11899"/>
              </a:lnSpc>
            </a:pPr>
            <a:r>
              <a:rPr lang="en-US" sz="8499" dirty="0">
                <a:solidFill>
                  <a:srgbClr val="FFFFFF"/>
                </a:solidFill>
                <a:latin typeface="Aeries Sans Ultra-Bold"/>
              </a:rPr>
              <a:t>A good </a:t>
            </a:r>
            <a:r>
              <a:rPr lang="en-US" sz="8499" dirty="0">
                <a:solidFill>
                  <a:srgbClr val="101B3A"/>
                </a:solidFill>
                <a:latin typeface="Aeries Sans Ultra-Bold"/>
              </a:rPr>
              <a:t>definition…</a:t>
            </a:r>
          </a:p>
        </p:txBody>
      </p:sp>
      <p:sp>
        <p:nvSpPr>
          <p:cNvPr id="12" name="TextBox 11">
            <a:extLst>
              <a:ext uri="{FF2B5EF4-FFF2-40B4-BE49-F238E27FC236}">
                <a16:creationId xmlns:a16="http://schemas.microsoft.com/office/drawing/2014/main" id="{33CB76B6-D489-E804-11E1-64CD232D2BD0}"/>
              </a:ext>
            </a:extLst>
          </p:cNvPr>
          <p:cNvSpPr txBox="1"/>
          <p:nvPr/>
        </p:nvSpPr>
        <p:spPr>
          <a:xfrm>
            <a:off x="7287972" y="2781300"/>
            <a:ext cx="10018691" cy="5632311"/>
          </a:xfrm>
          <a:prstGeom prst="rect">
            <a:avLst/>
          </a:prstGeom>
          <a:noFill/>
        </p:spPr>
        <p:txBody>
          <a:bodyPr wrap="square" rtlCol="0">
            <a:spAutoFit/>
          </a:bodyPr>
          <a:lstStyle/>
          <a:p>
            <a:r>
              <a:rPr lang="en-US" sz="6000" dirty="0">
                <a:solidFill>
                  <a:schemeClr val="bg1"/>
                </a:solidFill>
                <a:latin typeface="Aeries Sans" pitchFamily="50" charset="0"/>
              </a:rPr>
              <a:t>Many Aeries pages support “deep linking” to specific records. Make use of them to streamline data correction efforts</a:t>
            </a:r>
          </a:p>
          <a:p>
            <a:endParaRPr lang="en-US" sz="6000" dirty="0">
              <a:solidFill>
                <a:schemeClr val="bg1"/>
              </a:solidFill>
              <a:latin typeface="Aeries Sans" pitchFamily="50" charset="0"/>
            </a:endParaRPr>
          </a:p>
        </p:txBody>
      </p:sp>
    </p:spTree>
    <p:extLst>
      <p:ext uri="{BB962C8B-B14F-4D97-AF65-F5344CB8AC3E}">
        <p14:creationId xmlns:p14="http://schemas.microsoft.com/office/powerpoint/2010/main" val="3304089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p:cNvSpPr/>
          <p:nvPr/>
        </p:nvSpPr>
        <p:spPr>
          <a:xfrm>
            <a:off x="0" y="0"/>
            <a:ext cx="64008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185714"/>
            </a:stretch>
          </a:blipFill>
        </p:spPr>
        <p:txBody>
          <a:bodyPr/>
          <a:lstStyle/>
          <a:p>
            <a:endParaRPr lang="en-US"/>
          </a:p>
        </p:txBody>
      </p:sp>
      <p:pic>
        <p:nvPicPr>
          <p:cNvPr id="5" name="Arrow" descr="preencoded.png">
            <a:extLst>
              <a:ext uri="{FF2B5EF4-FFF2-40B4-BE49-F238E27FC236}">
                <a16:creationId xmlns:a16="http://schemas.microsoft.com/office/drawing/2014/main" id="{830FC125-BA7C-C673-E6CE-4411201A143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948362" y="5753100"/>
            <a:ext cx="1214438" cy="1214438"/>
          </a:xfrm>
          <a:prstGeom prst="rect">
            <a:avLst/>
          </a:prstGeom>
        </p:spPr>
      </p:pic>
      <p:sp>
        <p:nvSpPr>
          <p:cNvPr id="3" name="Background">
            <a:extLst>
              <a:ext uri="{FF2B5EF4-FFF2-40B4-BE49-F238E27FC236}">
                <a16:creationId xmlns:a16="http://schemas.microsoft.com/office/drawing/2014/main" id="{9A2D606D-3C6C-4478-9492-731048F8E55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50000"/>
            </a:blip>
            <a:stretch>
              <a:fillRect/>
            </a:stretch>
          </a:blipFill>
        </p:spPr>
        <p:txBody>
          <a:bodyPr/>
          <a:lstStyle/>
          <a:p>
            <a:endParaRPr lang="en-US"/>
          </a:p>
        </p:txBody>
      </p:sp>
      <p:sp>
        <p:nvSpPr>
          <p:cNvPr id="4" name="Icon"/>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5"/>
            <a:stretch>
              <a:fillRect/>
            </a:stretch>
          </a:blipFill>
        </p:spPr>
        <p:txBody>
          <a:bodyPr/>
          <a:lstStyle/>
          <a:p>
            <a:endParaRPr lang="en-US"/>
          </a:p>
        </p:txBody>
      </p:sp>
      <p:sp>
        <p:nvSpPr>
          <p:cNvPr id="11" name="fast">
            <a:extLst>
              <a:ext uri="{FF2B5EF4-FFF2-40B4-BE49-F238E27FC236}">
                <a16:creationId xmlns:a16="http://schemas.microsoft.com/office/drawing/2014/main" id="{6BE62979-F294-73E4-CABF-602CBF7B0F01}"/>
              </a:ext>
            </a:extLst>
          </p:cNvPr>
          <p:cNvSpPr txBox="1">
            <a:spLocks/>
          </p:cNvSpPr>
          <p:nvPr/>
        </p:nvSpPr>
        <p:spPr>
          <a:xfrm>
            <a:off x="1095160" y="7565556"/>
            <a:ext cx="4801781"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800" spc="-150" dirty="0">
                <a:solidFill>
                  <a:srgbClr val="848890"/>
                </a:solidFill>
                <a:latin typeface="AeriesSansBold" charset="0"/>
              </a:rPr>
              <a:t>executes quickly</a:t>
            </a:r>
          </a:p>
        </p:txBody>
      </p:sp>
      <p:sp>
        <p:nvSpPr>
          <p:cNvPr id="10" name="documented">
            <a:extLst>
              <a:ext uri="{FF2B5EF4-FFF2-40B4-BE49-F238E27FC236}">
                <a16:creationId xmlns:a16="http://schemas.microsoft.com/office/drawing/2014/main" id="{19268EB8-2024-7BAE-774E-765576832EBD}"/>
              </a:ext>
            </a:extLst>
          </p:cNvPr>
          <p:cNvSpPr txBox="1">
            <a:spLocks/>
          </p:cNvSpPr>
          <p:nvPr/>
        </p:nvSpPr>
        <p:spPr>
          <a:xfrm>
            <a:off x="381001" y="5970804"/>
            <a:ext cx="551594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800" spc="-150" dirty="0">
                <a:solidFill>
                  <a:schemeClr val="bg1"/>
                </a:solidFill>
                <a:latin typeface="AeriesSansBold" charset="0"/>
              </a:rPr>
              <a:t>is well documented</a:t>
            </a:r>
          </a:p>
        </p:txBody>
      </p:sp>
      <p:sp>
        <p:nvSpPr>
          <p:cNvPr id="9" name="links">
            <a:extLst>
              <a:ext uri="{FF2B5EF4-FFF2-40B4-BE49-F238E27FC236}">
                <a16:creationId xmlns:a16="http://schemas.microsoft.com/office/drawing/2014/main" id="{3A99E3E5-9EB0-9005-1F89-5A506BA62C4F}"/>
              </a:ext>
            </a:extLst>
          </p:cNvPr>
          <p:cNvSpPr txBox="1">
            <a:spLocks/>
          </p:cNvSpPr>
          <p:nvPr/>
        </p:nvSpPr>
        <p:spPr>
          <a:xfrm>
            <a:off x="381001" y="4376052"/>
            <a:ext cx="551594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800" spc="-150" dirty="0">
                <a:solidFill>
                  <a:srgbClr val="848890"/>
                </a:solidFill>
                <a:latin typeface="AeriesSansBold" charset="0"/>
              </a:rPr>
              <a:t>uses deep linking</a:t>
            </a:r>
          </a:p>
        </p:txBody>
      </p:sp>
      <p:sp>
        <p:nvSpPr>
          <p:cNvPr id="8" name="clearable">
            <a:extLst>
              <a:ext uri="{FF2B5EF4-FFF2-40B4-BE49-F238E27FC236}">
                <a16:creationId xmlns:a16="http://schemas.microsoft.com/office/drawing/2014/main" id="{4DC80964-45E7-F5DD-DBE7-62C42975CD73}"/>
              </a:ext>
            </a:extLst>
          </p:cNvPr>
          <p:cNvSpPr txBox="1">
            <a:spLocks/>
          </p:cNvSpPr>
          <p:nvPr/>
        </p:nvSpPr>
        <p:spPr>
          <a:xfrm>
            <a:off x="1095160" y="2781300"/>
            <a:ext cx="4801781"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800" spc="-150" dirty="0">
                <a:solidFill>
                  <a:srgbClr val="848890"/>
                </a:solidFill>
                <a:latin typeface="AeriesSansBold" charset="0"/>
              </a:rPr>
              <a:t>can be cleared</a:t>
            </a:r>
          </a:p>
        </p:txBody>
      </p:sp>
      <p:pic>
        <p:nvPicPr>
          <p:cNvPr id="7" name="Line" descr="preencoded.png">
            <a:extLst>
              <a:ext uri="{FF2B5EF4-FFF2-40B4-BE49-F238E27FC236}">
                <a16:creationId xmlns:a16="http://schemas.microsoft.com/office/drawing/2014/main" id="{5CC65FDF-07EE-C907-1435-AD37F69A551B}"/>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057400" y="2019300"/>
            <a:ext cx="1371600" cy="128588"/>
          </a:xfrm>
          <a:prstGeom prst="rect">
            <a:avLst/>
          </a:prstGeom>
        </p:spPr>
      </p:pic>
      <p:sp>
        <p:nvSpPr>
          <p:cNvPr id="6" name="Title">
            <a:extLst>
              <a:ext uri="{FF2B5EF4-FFF2-40B4-BE49-F238E27FC236}">
                <a16:creationId xmlns:a16="http://schemas.microsoft.com/office/drawing/2014/main" id="{96F8AEB3-60C2-61B5-87A3-03D5A9FDD698}"/>
              </a:ext>
            </a:extLst>
          </p:cNvPr>
          <p:cNvSpPr txBox="1"/>
          <p:nvPr/>
        </p:nvSpPr>
        <p:spPr>
          <a:xfrm>
            <a:off x="2057400" y="424514"/>
            <a:ext cx="10461145" cy="1471557"/>
          </a:xfrm>
          <a:prstGeom prst="rect">
            <a:avLst/>
          </a:prstGeom>
        </p:spPr>
        <p:txBody>
          <a:bodyPr wrap="square" lIns="0" tIns="0" rIns="0" bIns="0" rtlCol="0" anchor="t">
            <a:spAutoFit/>
          </a:bodyPr>
          <a:lstStyle/>
          <a:p>
            <a:pPr algn="ctr">
              <a:lnSpc>
                <a:spcPts val="11899"/>
              </a:lnSpc>
            </a:pPr>
            <a:r>
              <a:rPr lang="en-US" sz="8499" dirty="0">
                <a:solidFill>
                  <a:srgbClr val="FFFFFF"/>
                </a:solidFill>
                <a:latin typeface="Aeries Sans Ultra-Bold"/>
              </a:rPr>
              <a:t>A good </a:t>
            </a:r>
            <a:r>
              <a:rPr lang="en-US" sz="8499" dirty="0">
                <a:solidFill>
                  <a:srgbClr val="101B3A"/>
                </a:solidFill>
                <a:latin typeface="Aeries Sans Ultra-Bold"/>
              </a:rPr>
              <a:t>definition…</a:t>
            </a:r>
          </a:p>
        </p:txBody>
      </p:sp>
      <p:sp>
        <p:nvSpPr>
          <p:cNvPr id="12" name="TextBox 11">
            <a:extLst>
              <a:ext uri="{FF2B5EF4-FFF2-40B4-BE49-F238E27FC236}">
                <a16:creationId xmlns:a16="http://schemas.microsoft.com/office/drawing/2014/main" id="{DB8D84E0-C66C-52DA-EBBC-62D796F8826C}"/>
              </a:ext>
            </a:extLst>
          </p:cNvPr>
          <p:cNvSpPr txBox="1"/>
          <p:nvPr/>
        </p:nvSpPr>
        <p:spPr>
          <a:xfrm>
            <a:off x="7287972" y="2781300"/>
            <a:ext cx="10018691" cy="6555641"/>
          </a:xfrm>
          <a:prstGeom prst="rect">
            <a:avLst/>
          </a:prstGeom>
          <a:noFill/>
        </p:spPr>
        <p:txBody>
          <a:bodyPr wrap="square" rtlCol="0">
            <a:spAutoFit/>
          </a:bodyPr>
          <a:lstStyle/>
          <a:p>
            <a:r>
              <a:rPr lang="en-US" sz="6000" dirty="0">
                <a:solidFill>
                  <a:schemeClr val="bg1"/>
                </a:solidFill>
                <a:latin typeface="Aeries Sans" pitchFamily="50" charset="0"/>
              </a:rPr>
              <a:t>Be thorough in your descriptions of the problem and solution. Link to internal and/or Aeries documentation as appropriate.</a:t>
            </a:r>
          </a:p>
          <a:p>
            <a:endParaRPr lang="en-US" sz="6000" dirty="0">
              <a:solidFill>
                <a:schemeClr val="bg1"/>
              </a:solidFill>
              <a:latin typeface="Aeries Sans" pitchFamily="50" charset="0"/>
            </a:endParaRPr>
          </a:p>
        </p:txBody>
      </p:sp>
    </p:spTree>
    <p:extLst>
      <p:ext uri="{BB962C8B-B14F-4D97-AF65-F5344CB8AC3E}">
        <p14:creationId xmlns:p14="http://schemas.microsoft.com/office/powerpoint/2010/main" val="2956627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p:cNvSpPr/>
          <p:nvPr/>
        </p:nvSpPr>
        <p:spPr>
          <a:xfrm>
            <a:off x="0" y="0"/>
            <a:ext cx="64008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r="-185714"/>
            </a:stretch>
          </a:blipFill>
        </p:spPr>
        <p:txBody>
          <a:bodyPr/>
          <a:lstStyle/>
          <a:p>
            <a:endParaRPr lang="en-US"/>
          </a:p>
        </p:txBody>
      </p:sp>
      <p:pic>
        <p:nvPicPr>
          <p:cNvPr id="5" name="Arrow" descr="preencoded.png">
            <a:extLst>
              <a:ext uri="{FF2B5EF4-FFF2-40B4-BE49-F238E27FC236}">
                <a16:creationId xmlns:a16="http://schemas.microsoft.com/office/drawing/2014/main" id="{830FC125-BA7C-C673-E6CE-4411201A143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948362" y="7415537"/>
            <a:ext cx="1214438" cy="1214438"/>
          </a:xfrm>
          <a:prstGeom prst="rect">
            <a:avLst/>
          </a:prstGeom>
        </p:spPr>
      </p:pic>
      <p:sp>
        <p:nvSpPr>
          <p:cNvPr id="3" name="Background">
            <a:extLst>
              <a:ext uri="{FF2B5EF4-FFF2-40B4-BE49-F238E27FC236}">
                <a16:creationId xmlns:a16="http://schemas.microsoft.com/office/drawing/2014/main" id="{9A2D606D-3C6C-4478-9492-731048F8E55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50000"/>
            </a:blip>
            <a:stretch>
              <a:fillRect/>
            </a:stretch>
          </a:blipFill>
        </p:spPr>
        <p:txBody>
          <a:bodyPr/>
          <a:lstStyle/>
          <a:p>
            <a:endParaRPr lang="en-US" dirty="0">
              <a:latin typeface="Aeries Sans" pitchFamily="50" charset="0"/>
            </a:endParaRPr>
          </a:p>
        </p:txBody>
      </p:sp>
      <p:sp>
        <p:nvSpPr>
          <p:cNvPr id="4" name="Icon"/>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6"/>
            <a:stretch>
              <a:fillRect/>
            </a:stretch>
          </a:blipFill>
        </p:spPr>
        <p:txBody>
          <a:bodyPr/>
          <a:lstStyle/>
          <a:p>
            <a:endParaRPr lang="en-US"/>
          </a:p>
        </p:txBody>
      </p:sp>
      <p:sp>
        <p:nvSpPr>
          <p:cNvPr id="11" name="fast">
            <a:extLst>
              <a:ext uri="{FF2B5EF4-FFF2-40B4-BE49-F238E27FC236}">
                <a16:creationId xmlns:a16="http://schemas.microsoft.com/office/drawing/2014/main" id="{6BE62979-F294-73E4-CABF-602CBF7B0F01}"/>
              </a:ext>
            </a:extLst>
          </p:cNvPr>
          <p:cNvSpPr txBox="1">
            <a:spLocks/>
          </p:cNvSpPr>
          <p:nvPr/>
        </p:nvSpPr>
        <p:spPr>
          <a:xfrm>
            <a:off x="1095160" y="7565556"/>
            <a:ext cx="4801781"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800" spc="-150" dirty="0">
                <a:solidFill>
                  <a:schemeClr val="bg1"/>
                </a:solidFill>
                <a:latin typeface="AeriesSansBold" charset="0"/>
              </a:rPr>
              <a:t>executes quickly</a:t>
            </a:r>
          </a:p>
        </p:txBody>
      </p:sp>
      <p:sp>
        <p:nvSpPr>
          <p:cNvPr id="10" name="documented">
            <a:extLst>
              <a:ext uri="{FF2B5EF4-FFF2-40B4-BE49-F238E27FC236}">
                <a16:creationId xmlns:a16="http://schemas.microsoft.com/office/drawing/2014/main" id="{19268EB8-2024-7BAE-774E-765576832EBD}"/>
              </a:ext>
            </a:extLst>
          </p:cNvPr>
          <p:cNvSpPr txBox="1">
            <a:spLocks/>
          </p:cNvSpPr>
          <p:nvPr/>
        </p:nvSpPr>
        <p:spPr>
          <a:xfrm>
            <a:off x="381001" y="5970804"/>
            <a:ext cx="551594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800" spc="-150" dirty="0">
                <a:solidFill>
                  <a:srgbClr val="848890"/>
                </a:solidFill>
                <a:latin typeface="AeriesSansBold" charset="0"/>
              </a:rPr>
              <a:t>is well documented</a:t>
            </a:r>
          </a:p>
        </p:txBody>
      </p:sp>
      <p:sp>
        <p:nvSpPr>
          <p:cNvPr id="9" name="links">
            <a:extLst>
              <a:ext uri="{FF2B5EF4-FFF2-40B4-BE49-F238E27FC236}">
                <a16:creationId xmlns:a16="http://schemas.microsoft.com/office/drawing/2014/main" id="{3A99E3E5-9EB0-9005-1F89-5A506BA62C4F}"/>
              </a:ext>
            </a:extLst>
          </p:cNvPr>
          <p:cNvSpPr txBox="1">
            <a:spLocks/>
          </p:cNvSpPr>
          <p:nvPr/>
        </p:nvSpPr>
        <p:spPr>
          <a:xfrm>
            <a:off x="381001" y="4376052"/>
            <a:ext cx="551594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800" spc="-150" dirty="0">
                <a:solidFill>
                  <a:srgbClr val="848890"/>
                </a:solidFill>
                <a:latin typeface="AeriesSansBold" charset="0"/>
              </a:rPr>
              <a:t>uses deep linking</a:t>
            </a:r>
          </a:p>
        </p:txBody>
      </p:sp>
      <p:sp>
        <p:nvSpPr>
          <p:cNvPr id="8" name="clearable">
            <a:extLst>
              <a:ext uri="{FF2B5EF4-FFF2-40B4-BE49-F238E27FC236}">
                <a16:creationId xmlns:a16="http://schemas.microsoft.com/office/drawing/2014/main" id="{4DC80964-45E7-F5DD-DBE7-62C42975CD73}"/>
              </a:ext>
            </a:extLst>
          </p:cNvPr>
          <p:cNvSpPr txBox="1">
            <a:spLocks/>
          </p:cNvSpPr>
          <p:nvPr/>
        </p:nvSpPr>
        <p:spPr>
          <a:xfrm>
            <a:off x="1095160" y="2781300"/>
            <a:ext cx="4801781"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800" spc="-150" dirty="0">
                <a:solidFill>
                  <a:srgbClr val="848890"/>
                </a:solidFill>
                <a:latin typeface="AeriesSansBold" charset="0"/>
              </a:rPr>
              <a:t>can be cleared</a:t>
            </a:r>
          </a:p>
        </p:txBody>
      </p:sp>
      <p:pic>
        <p:nvPicPr>
          <p:cNvPr id="7" name="Line" descr="preencoded.png">
            <a:extLst>
              <a:ext uri="{FF2B5EF4-FFF2-40B4-BE49-F238E27FC236}">
                <a16:creationId xmlns:a16="http://schemas.microsoft.com/office/drawing/2014/main" id="{5CC65FDF-07EE-C907-1435-AD37F69A551B}"/>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057400" y="2019300"/>
            <a:ext cx="1371600" cy="128588"/>
          </a:xfrm>
          <a:prstGeom prst="rect">
            <a:avLst/>
          </a:prstGeom>
        </p:spPr>
      </p:pic>
      <p:sp>
        <p:nvSpPr>
          <p:cNvPr id="6" name="Title">
            <a:extLst>
              <a:ext uri="{FF2B5EF4-FFF2-40B4-BE49-F238E27FC236}">
                <a16:creationId xmlns:a16="http://schemas.microsoft.com/office/drawing/2014/main" id="{96F8AEB3-60C2-61B5-87A3-03D5A9FDD698}"/>
              </a:ext>
            </a:extLst>
          </p:cNvPr>
          <p:cNvSpPr txBox="1"/>
          <p:nvPr/>
        </p:nvSpPr>
        <p:spPr>
          <a:xfrm>
            <a:off x="2057400" y="424514"/>
            <a:ext cx="10461145" cy="1471557"/>
          </a:xfrm>
          <a:prstGeom prst="rect">
            <a:avLst/>
          </a:prstGeom>
        </p:spPr>
        <p:txBody>
          <a:bodyPr wrap="square" lIns="0" tIns="0" rIns="0" bIns="0" rtlCol="0" anchor="t">
            <a:spAutoFit/>
          </a:bodyPr>
          <a:lstStyle/>
          <a:p>
            <a:pPr algn="ctr">
              <a:lnSpc>
                <a:spcPts val="11899"/>
              </a:lnSpc>
            </a:pPr>
            <a:r>
              <a:rPr lang="en-US" sz="8499" dirty="0">
                <a:solidFill>
                  <a:srgbClr val="FFFFFF"/>
                </a:solidFill>
                <a:latin typeface="Aeries Sans Ultra-Bold"/>
              </a:rPr>
              <a:t>A good </a:t>
            </a:r>
            <a:r>
              <a:rPr lang="en-US" sz="8499" dirty="0">
                <a:solidFill>
                  <a:srgbClr val="101B3A"/>
                </a:solidFill>
                <a:latin typeface="Aeries Sans Ultra-Bold"/>
              </a:rPr>
              <a:t>definition…</a:t>
            </a:r>
          </a:p>
        </p:txBody>
      </p:sp>
      <p:sp>
        <p:nvSpPr>
          <p:cNvPr id="13" name="TextBox 12">
            <a:extLst>
              <a:ext uri="{FF2B5EF4-FFF2-40B4-BE49-F238E27FC236}">
                <a16:creationId xmlns:a16="http://schemas.microsoft.com/office/drawing/2014/main" id="{4D32FB70-4F27-8318-0823-395CAB573C29}"/>
              </a:ext>
            </a:extLst>
          </p:cNvPr>
          <p:cNvSpPr txBox="1"/>
          <p:nvPr/>
        </p:nvSpPr>
        <p:spPr>
          <a:xfrm>
            <a:off x="7287972" y="2781300"/>
            <a:ext cx="10018691" cy="7478970"/>
          </a:xfrm>
          <a:prstGeom prst="rect">
            <a:avLst/>
          </a:prstGeom>
          <a:noFill/>
        </p:spPr>
        <p:txBody>
          <a:bodyPr wrap="square" rtlCol="0">
            <a:spAutoFit/>
          </a:bodyPr>
          <a:lstStyle/>
          <a:p>
            <a:r>
              <a:rPr lang="en-US" sz="6000" dirty="0">
                <a:solidFill>
                  <a:schemeClr val="bg1"/>
                </a:solidFill>
                <a:latin typeface="Aeries Sans" pitchFamily="50" charset="0"/>
              </a:rPr>
              <a:t>People love instant gratification. Write fast queries so that they can be allowed to refresh their results immediately after correcting the errors. </a:t>
            </a:r>
          </a:p>
          <a:p>
            <a:r>
              <a:rPr lang="en-US" sz="6000" dirty="0">
                <a:solidFill>
                  <a:schemeClr val="bg1"/>
                </a:solidFill>
                <a:latin typeface="Aeries Sans" pitchFamily="50" charset="0"/>
              </a:rPr>
              <a:t>(&lt; 200ms)</a:t>
            </a:r>
          </a:p>
          <a:p>
            <a:endParaRPr lang="en-US" sz="6000" dirty="0">
              <a:solidFill>
                <a:schemeClr val="bg1"/>
              </a:solidFill>
              <a:latin typeface="Aeries Sans" pitchFamily="50" charset="0"/>
            </a:endParaRPr>
          </a:p>
        </p:txBody>
      </p:sp>
      <p:sp>
        <p:nvSpPr>
          <p:cNvPr id="19" name="Rectangle 18">
            <a:extLst>
              <a:ext uri="{FF2B5EF4-FFF2-40B4-BE49-F238E27FC236}">
                <a16:creationId xmlns:a16="http://schemas.microsoft.com/office/drawing/2014/main" id="{C36D2C87-6A05-4EA6-6C58-22AD8083BEB6}"/>
              </a:ext>
            </a:extLst>
          </p:cNvPr>
          <p:cNvSpPr/>
          <p:nvPr/>
        </p:nvSpPr>
        <p:spPr>
          <a:xfrm>
            <a:off x="0" y="14288"/>
            <a:ext cx="18288000" cy="10245982"/>
          </a:xfrm>
          <a:prstGeom prst="rect">
            <a:avLst/>
          </a:prstGeom>
          <a:solidFill>
            <a:srgbClr val="CBDBFD">
              <a:alpha val="72000"/>
            </a:srgbClr>
          </a:solidFill>
          <a:ln>
            <a:solidFill>
              <a:srgbClr val="CBDBFD"/>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D0EFC1E6-2269-2990-0A5C-F0C39C3F3150}"/>
              </a:ext>
            </a:extLst>
          </p:cNvPr>
          <p:cNvGrpSpPr/>
          <p:nvPr/>
        </p:nvGrpSpPr>
        <p:grpSpPr>
          <a:xfrm>
            <a:off x="2074229" y="2736979"/>
            <a:ext cx="14139542" cy="4800600"/>
            <a:chOff x="606210" y="2330513"/>
            <a:chExt cx="14139542" cy="4800600"/>
          </a:xfrm>
        </p:grpSpPr>
        <p:sp>
          <p:nvSpPr>
            <p:cNvPr id="20" name="fast">
              <a:extLst>
                <a:ext uri="{FF2B5EF4-FFF2-40B4-BE49-F238E27FC236}">
                  <a16:creationId xmlns:a16="http://schemas.microsoft.com/office/drawing/2014/main" id="{DB2914DC-C964-00CF-88C8-C9690F076FEE}"/>
                </a:ext>
              </a:extLst>
            </p:cNvPr>
            <p:cNvSpPr txBox="1">
              <a:spLocks/>
            </p:cNvSpPr>
            <p:nvPr/>
          </p:nvSpPr>
          <p:spPr>
            <a:xfrm>
              <a:off x="606210" y="2330513"/>
              <a:ext cx="7430481" cy="4800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600" spc="-150" dirty="0">
                  <a:solidFill>
                    <a:srgbClr val="2A4C95"/>
                  </a:solidFill>
                  <a:latin typeface="Aeries Sans Ultra-Bold" panose="020B0604020202020204" charset="0"/>
                </a:rPr>
                <a:t>The “Test SQL Query” button will show you how long it took to execute</a:t>
              </a:r>
            </a:p>
            <a:p>
              <a:pPr algn="r"/>
              <a:endParaRPr lang="en-US" sz="6600" spc="-150" dirty="0">
                <a:solidFill>
                  <a:schemeClr val="bg1"/>
                </a:solidFill>
                <a:latin typeface="Aeries Sans Ultra-Bold" panose="020B0604020202020204" charset="0"/>
              </a:endParaRPr>
            </a:p>
          </p:txBody>
        </p:sp>
        <p:pic>
          <p:nvPicPr>
            <p:cNvPr id="22" name="Picture 21">
              <a:extLst>
                <a:ext uri="{FF2B5EF4-FFF2-40B4-BE49-F238E27FC236}">
                  <a16:creationId xmlns:a16="http://schemas.microsoft.com/office/drawing/2014/main" id="{D9D62361-2E1F-849F-7D5D-0CF1A15442A9}"/>
                </a:ext>
              </a:extLst>
            </p:cNvPr>
            <p:cNvPicPr>
              <a:picLocks noChangeAspect="1"/>
            </p:cNvPicPr>
            <p:nvPr/>
          </p:nvPicPr>
          <p:blipFill>
            <a:blip r:embed="rId9"/>
            <a:stretch>
              <a:fillRect/>
            </a:stretch>
          </p:blipFill>
          <p:spPr>
            <a:xfrm>
              <a:off x="8953171" y="3428210"/>
              <a:ext cx="5792581" cy="2605206"/>
            </a:xfrm>
            <a:prstGeom prst="rect">
              <a:avLst/>
            </a:prstGeom>
            <a:ln>
              <a:noFill/>
            </a:ln>
            <a:effectLst>
              <a:outerShdw blurRad="292100" dist="139700" dir="2700000" algn="tl" rotWithShape="0">
                <a:srgbClr val="333333">
                  <a:alpha val="65000"/>
                </a:srgbClr>
              </a:outerShdw>
            </a:effectLst>
          </p:spPr>
        </p:pic>
      </p:grpSp>
      <p:sp>
        <p:nvSpPr>
          <p:cNvPr id="12" name="Rectangle 11">
            <a:extLst>
              <a:ext uri="{FF2B5EF4-FFF2-40B4-BE49-F238E27FC236}">
                <a16:creationId xmlns:a16="http://schemas.microsoft.com/office/drawing/2014/main" id="{15B94BCC-F373-9FCB-94BC-4344636D54DC}"/>
              </a:ext>
            </a:extLst>
          </p:cNvPr>
          <p:cNvSpPr/>
          <p:nvPr/>
        </p:nvSpPr>
        <p:spPr>
          <a:xfrm>
            <a:off x="10439400" y="4686300"/>
            <a:ext cx="2079145" cy="3048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028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a:effectLst>
            <a:glow rad="63500">
              <a:schemeClr val="accent1">
                <a:satMod val="175000"/>
                <a:alpha val="40000"/>
              </a:schemeClr>
            </a:glow>
          </a:effectLst>
        </p:spPr>
        <p:txBody>
          <a:bodyPr/>
          <a:lstStyle/>
          <a:p>
            <a:endParaRPr lang="en-US"/>
          </a:p>
        </p:txBody>
      </p:sp>
      <p:sp>
        <p:nvSpPr>
          <p:cNvPr id="4" name="Title"/>
          <p:cNvSpPr txBox="1"/>
          <p:nvPr/>
        </p:nvSpPr>
        <p:spPr>
          <a:xfrm>
            <a:off x="990600" y="701183"/>
            <a:ext cx="16306801" cy="1488869"/>
          </a:xfrm>
          <a:prstGeom prst="rect">
            <a:avLst/>
          </a:prstGeom>
        </p:spPr>
        <p:txBody>
          <a:bodyPr wrap="square" lIns="0" tIns="0" rIns="0" bIns="0" rtlCol="0" anchor="t">
            <a:spAutoFit/>
          </a:bodyPr>
          <a:lstStyle/>
          <a:p>
            <a:pPr algn="ctr">
              <a:lnSpc>
                <a:spcPts val="12599"/>
              </a:lnSpc>
            </a:pPr>
            <a:r>
              <a:rPr lang="en-US" sz="7200" dirty="0">
                <a:solidFill>
                  <a:srgbClr val="FFFFFF"/>
                </a:solidFill>
                <a:latin typeface="Aeries Sans Ultra-Bold"/>
              </a:rPr>
              <a:t>Post Input Validation – Data Validation</a:t>
            </a:r>
          </a:p>
        </p:txBody>
      </p:sp>
      <p:sp>
        <p:nvSpPr>
          <p:cNvPr id="5" name="icon"/>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a:p>
        </p:txBody>
      </p:sp>
      <p:sp>
        <p:nvSpPr>
          <p:cNvPr id="10" name="Text">
            <a:extLst>
              <a:ext uri="{FF2B5EF4-FFF2-40B4-BE49-F238E27FC236}">
                <a16:creationId xmlns:a16="http://schemas.microsoft.com/office/drawing/2014/main" id="{1E797404-2BEE-FC0A-59CA-3FD7D85D3270}"/>
              </a:ext>
            </a:extLst>
          </p:cNvPr>
          <p:cNvSpPr txBox="1"/>
          <p:nvPr/>
        </p:nvSpPr>
        <p:spPr>
          <a:xfrm>
            <a:off x="833506" y="2280962"/>
            <a:ext cx="16306801" cy="1596591"/>
          </a:xfrm>
          <a:prstGeom prst="rect">
            <a:avLst/>
          </a:prstGeom>
        </p:spPr>
        <p:txBody>
          <a:bodyPr wrap="square" lIns="0" tIns="0" rIns="0" bIns="0" rtlCol="0" anchor="t">
            <a:spAutoFit/>
          </a:bodyPr>
          <a:lstStyle/>
          <a:p>
            <a:pPr marL="323850" lvl="1">
              <a:lnSpc>
                <a:spcPts val="4200"/>
              </a:lnSpc>
            </a:pPr>
            <a:r>
              <a:rPr lang="en-US" sz="3000" dirty="0">
                <a:solidFill>
                  <a:srgbClr val="FFFFFF"/>
                </a:solidFill>
                <a:latin typeface="Nunito Sans"/>
              </a:rPr>
              <a:t>Run SQL queries within the Aeries interface…</a:t>
            </a:r>
          </a:p>
          <a:p>
            <a:pPr marL="323850" lvl="1">
              <a:lnSpc>
                <a:spcPts val="4200"/>
              </a:lnSpc>
            </a:pPr>
            <a:endParaRPr lang="en-US" sz="3000" dirty="0">
              <a:solidFill>
                <a:srgbClr val="FFFFFF"/>
              </a:solidFill>
              <a:latin typeface="Nunito Sans"/>
            </a:endParaRPr>
          </a:p>
          <a:p>
            <a:pPr marL="323850" lvl="1">
              <a:lnSpc>
                <a:spcPts val="4200"/>
              </a:lnSpc>
            </a:pPr>
            <a:endParaRPr lang="en-US" sz="3000" dirty="0">
              <a:solidFill>
                <a:srgbClr val="FFFFFF"/>
              </a:solidFill>
              <a:latin typeface="Nunito Sans"/>
            </a:endParaRPr>
          </a:p>
        </p:txBody>
      </p:sp>
      <p:pic>
        <p:nvPicPr>
          <p:cNvPr id="7" name="Data Val Definition image">
            <a:extLst>
              <a:ext uri="{FF2B5EF4-FFF2-40B4-BE49-F238E27FC236}">
                <a16:creationId xmlns:a16="http://schemas.microsoft.com/office/drawing/2014/main" id="{8E3ADD90-8F86-4C55-A5AF-08918479D1CD}"/>
              </a:ext>
            </a:extLst>
          </p:cNvPr>
          <p:cNvPicPr>
            <a:picLocks noChangeAspect="1"/>
          </p:cNvPicPr>
          <p:nvPr/>
        </p:nvPicPr>
        <p:blipFill>
          <a:blip r:embed="rId5"/>
          <a:stretch>
            <a:fillRect/>
          </a:stretch>
        </p:blipFill>
        <p:spPr>
          <a:xfrm>
            <a:off x="5327831" y="3054604"/>
            <a:ext cx="11931469" cy="4391099"/>
          </a:xfrm>
          <a:prstGeom prst="rect">
            <a:avLst/>
          </a:prstGeom>
          <a:ln>
            <a:noFill/>
          </a:ln>
          <a:effectLst>
            <a:outerShdw blurRad="50800" algn="tl" rotWithShape="0">
              <a:srgbClr val="000000">
                <a:alpha val="70000"/>
              </a:srgbClr>
            </a:outerShdw>
          </a:effectLst>
        </p:spPr>
      </p:pic>
      <p:cxnSp>
        <p:nvCxnSpPr>
          <p:cNvPr id="11" name="Top Arrow">
            <a:extLst>
              <a:ext uri="{FF2B5EF4-FFF2-40B4-BE49-F238E27FC236}">
                <a16:creationId xmlns:a16="http://schemas.microsoft.com/office/drawing/2014/main" id="{E45D95CD-C795-28C6-B90F-BF8B6D3EADDA}"/>
              </a:ext>
            </a:extLst>
          </p:cNvPr>
          <p:cNvCxnSpPr>
            <a:cxnSpLocks/>
          </p:cNvCxnSpPr>
          <p:nvPr/>
        </p:nvCxnSpPr>
        <p:spPr>
          <a:xfrm>
            <a:off x="5277255" y="4250987"/>
            <a:ext cx="742545" cy="1840603"/>
          </a:xfrm>
          <a:prstGeom prst="line">
            <a:avLst/>
          </a:prstGeom>
          <a:ln w="28575">
            <a:solidFill>
              <a:srgbClr val="4A7EBB"/>
            </a:solidFill>
          </a:ln>
        </p:spPr>
        <p:style>
          <a:lnRef idx="1">
            <a:schemeClr val="accent1"/>
          </a:lnRef>
          <a:fillRef idx="0">
            <a:schemeClr val="accent1"/>
          </a:fillRef>
          <a:effectRef idx="0">
            <a:schemeClr val="accent1"/>
          </a:effectRef>
          <a:fontRef idx="minor">
            <a:schemeClr val="tx1"/>
          </a:fontRef>
        </p:style>
      </p:cxnSp>
      <p:cxnSp>
        <p:nvCxnSpPr>
          <p:cNvPr id="12" name="Bottom arrow">
            <a:extLst>
              <a:ext uri="{FF2B5EF4-FFF2-40B4-BE49-F238E27FC236}">
                <a16:creationId xmlns:a16="http://schemas.microsoft.com/office/drawing/2014/main" id="{56D15070-1BD5-ADBC-AF8B-34DD9BED14EE}"/>
              </a:ext>
            </a:extLst>
          </p:cNvPr>
          <p:cNvCxnSpPr>
            <a:cxnSpLocks/>
          </p:cNvCxnSpPr>
          <p:nvPr/>
        </p:nvCxnSpPr>
        <p:spPr>
          <a:xfrm flipV="1">
            <a:off x="5286983" y="6774322"/>
            <a:ext cx="732817" cy="360916"/>
          </a:xfrm>
          <a:prstGeom prst="line">
            <a:avLst/>
          </a:prstGeom>
          <a:ln w="28575">
            <a:solidFill>
              <a:srgbClr val="4A7EBB"/>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C7DB77BA-2B93-E719-6F6D-FC5462CFD47E}"/>
              </a:ext>
            </a:extLst>
          </p:cNvPr>
          <p:cNvPicPr>
            <a:picLocks noChangeAspect="1"/>
          </p:cNvPicPr>
          <p:nvPr/>
        </p:nvPicPr>
        <p:blipFill>
          <a:blip r:embed="rId6"/>
          <a:stretch>
            <a:fillRect/>
          </a:stretch>
        </p:blipFill>
        <p:spPr>
          <a:xfrm>
            <a:off x="290160" y="4207297"/>
            <a:ext cx="5006295" cy="2942631"/>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76339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4" name="Title"/>
          <p:cNvSpPr txBox="1"/>
          <p:nvPr/>
        </p:nvSpPr>
        <p:spPr>
          <a:xfrm>
            <a:off x="152400" y="701183"/>
            <a:ext cx="17944337" cy="1488869"/>
          </a:xfrm>
          <a:prstGeom prst="rect">
            <a:avLst/>
          </a:prstGeom>
        </p:spPr>
        <p:txBody>
          <a:bodyPr wrap="square" lIns="0" tIns="0" rIns="0" bIns="0" rtlCol="0" anchor="t">
            <a:spAutoFit/>
          </a:bodyPr>
          <a:lstStyle/>
          <a:p>
            <a:pPr algn="ctr">
              <a:lnSpc>
                <a:spcPts val="12599"/>
              </a:lnSpc>
            </a:pPr>
            <a:r>
              <a:rPr lang="en-US" sz="7200" dirty="0">
                <a:solidFill>
                  <a:srgbClr val="FFFFFF"/>
                </a:solidFill>
                <a:latin typeface="Aeries Sans Ultra-Bold"/>
              </a:rPr>
              <a:t>Data Validation Definitions</a:t>
            </a:r>
          </a:p>
        </p:txBody>
      </p:sp>
      <p:sp>
        <p:nvSpPr>
          <p:cNvPr id="5" name="icon"/>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pic>
        <p:nvPicPr>
          <p:cNvPr id="7" name="Definitions pic">
            <a:extLst>
              <a:ext uri="{FF2B5EF4-FFF2-40B4-BE49-F238E27FC236}">
                <a16:creationId xmlns:a16="http://schemas.microsoft.com/office/drawing/2014/main" id="{5874ED9D-2064-9786-D16B-969DFA165205}"/>
              </a:ext>
            </a:extLst>
          </p:cNvPr>
          <p:cNvPicPr>
            <a:picLocks noChangeAspect="1"/>
          </p:cNvPicPr>
          <p:nvPr/>
        </p:nvPicPr>
        <p:blipFill rotWithShape="1">
          <a:blip r:embed="rId4"/>
          <a:srcRect b="6361"/>
          <a:stretch/>
        </p:blipFill>
        <p:spPr>
          <a:xfrm>
            <a:off x="990600" y="2190053"/>
            <a:ext cx="9735909" cy="7296848"/>
          </a:xfrm>
          <a:prstGeom prst="rect">
            <a:avLst/>
          </a:prstGeom>
        </p:spPr>
      </p:pic>
      <p:sp>
        <p:nvSpPr>
          <p:cNvPr id="8" name="View text">
            <a:extLst>
              <a:ext uri="{FF2B5EF4-FFF2-40B4-BE49-F238E27FC236}">
                <a16:creationId xmlns:a16="http://schemas.microsoft.com/office/drawing/2014/main" id="{8D7581EC-4CDF-57F8-48B6-14901D8935AE}"/>
              </a:ext>
            </a:extLst>
          </p:cNvPr>
          <p:cNvSpPr txBox="1"/>
          <p:nvPr/>
        </p:nvSpPr>
        <p:spPr>
          <a:xfrm>
            <a:off x="10622462" y="3094810"/>
            <a:ext cx="5732691" cy="542456"/>
          </a:xfrm>
          <a:prstGeom prst="rect">
            <a:avLst/>
          </a:prstGeom>
        </p:spPr>
        <p:txBody>
          <a:bodyPr wrap="square" lIns="0" tIns="0" rIns="0" bIns="0" rtlCol="0" anchor="t">
            <a:spAutoFit/>
          </a:bodyPr>
          <a:lstStyle/>
          <a:p>
            <a:pPr marL="647700" lvl="1" indent="-323850">
              <a:lnSpc>
                <a:spcPts val="4200"/>
              </a:lnSpc>
              <a:buFont typeface="Arial"/>
              <a:buChar char="•"/>
            </a:pPr>
            <a:r>
              <a:rPr lang="en-US" sz="3600" dirty="0">
                <a:solidFill>
                  <a:srgbClr val="FFFFFF"/>
                </a:solidFill>
                <a:latin typeface="Nunito Sans"/>
              </a:rPr>
              <a:t>View existing definitions</a:t>
            </a:r>
          </a:p>
        </p:txBody>
      </p:sp>
      <p:sp>
        <p:nvSpPr>
          <p:cNvPr id="9" name="Edit text">
            <a:extLst>
              <a:ext uri="{FF2B5EF4-FFF2-40B4-BE49-F238E27FC236}">
                <a16:creationId xmlns:a16="http://schemas.microsoft.com/office/drawing/2014/main" id="{21B830D1-8699-4532-31F9-CDC9F4A5CD53}"/>
              </a:ext>
            </a:extLst>
          </p:cNvPr>
          <p:cNvSpPr txBox="1"/>
          <p:nvPr/>
        </p:nvSpPr>
        <p:spPr>
          <a:xfrm>
            <a:off x="10622462" y="4058471"/>
            <a:ext cx="5732691" cy="542456"/>
          </a:xfrm>
          <a:prstGeom prst="rect">
            <a:avLst/>
          </a:prstGeom>
        </p:spPr>
        <p:txBody>
          <a:bodyPr wrap="square" lIns="0" tIns="0" rIns="0" bIns="0" rtlCol="0" anchor="t">
            <a:spAutoFit/>
          </a:bodyPr>
          <a:lstStyle/>
          <a:p>
            <a:pPr marL="647700" lvl="1" indent="-323850">
              <a:lnSpc>
                <a:spcPts val="4200"/>
              </a:lnSpc>
              <a:buFont typeface="Arial"/>
              <a:buChar char="•"/>
            </a:pPr>
            <a:r>
              <a:rPr lang="en-US" sz="3600" dirty="0">
                <a:solidFill>
                  <a:srgbClr val="FFFFFF"/>
                </a:solidFill>
                <a:latin typeface="Nunito Sans"/>
              </a:rPr>
              <a:t>Edit existing definitions</a:t>
            </a:r>
          </a:p>
        </p:txBody>
      </p:sp>
      <p:sp>
        <p:nvSpPr>
          <p:cNvPr id="10" name="Create text">
            <a:extLst>
              <a:ext uri="{FF2B5EF4-FFF2-40B4-BE49-F238E27FC236}">
                <a16:creationId xmlns:a16="http://schemas.microsoft.com/office/drawing/2014/main" id="{EED7A696-B490-F1D8-628D-4586102839F5}"/>
              </a:ext>
            </a:extLst>
          </p:cNvPr>
          <p:cNvSpPr txBox="1"/>
          <p:nvPr/>
        </p:nvSpPr>
        <p:spPr>
          <a:xfrm>
            <a:off x="10622462" y="5022131"/>
            <a:ext cx="5732691" cy="1081065"/>
          </a:xfrm>
          <a:prstGeom prst="rect">
            <a:avLst/>
          </a:prstGeom>
        </p:spPr>
        <p:txBody>
          <a:bodyPr wrap="square" lIns="0" tIns="0" rIns="0" bIns="0" rtlCol="0" anchor="t">
            <a:spAutoFit/>
          </a:bodyPr>
          <a:lstStyle/>
          <a:p>
            <a:pPr marL="647700" lvl="1" indent="-323850">
              <a:lnSpc>
                <a:spcPts val="4200"/>
              </a:lnSpc>
              <a:buFont typeface="Arial"/>
              <a:buChar char="•"/>
            </a:pPr>
            <a:r>
              <a:rPr lang="en-US" sz="3600" dirty="0">
                <a:solidFill>
                  <a:srgbClr val="FFFFFF"/>
                </a:solidFill>
                <a:latin typeface="Nunito Sans"/>
              </a:rPr>
              <a:t>Create custom definitions</a:t>
            </a:r>
          </a:p>
        </p:txBody>
      </p:sp>
      <p:sp>
        <p:nvSpPr>
          <p:cNvPr id="12" name="Rectangle 11">
            <a:extLst>
              <a:ext uri="{FF2B5EF4-FFF2-40B4-BE49-F238E27FC236}">
                <a16:creationId xmlns:a16="http://schemas.microsoft.com/office/drawing/2014/main" id="{5C30C422-0C6B-42D0-0E02-F317D7C45C94}"/>
              </a:ext>
            </a:extLst>
          </p:cNvPr>
          <p:cNvSpPr/>
          <p:nvPr/>
        </p:nvSpPr>
        <p:spPr>
          <a:xfrm>
            <a:off x="152400" y="114300"/>
            <a:ext cx="17983200" cy="10058400"/>
          </a:xfrm>
          <a:prstGeom prst="rect">
            <a:avLst/>
          </a:prstGeom>
          <a:solidFill>
            <a:srgbClr val="162B4D">
              <a:alpha val="8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229FAE6-D3DB-ACE9-6102-8C1CACF13354}"/>
              </a:ext>
            </a:extLst>
          </p:cNvPr>
          <p:cNvSpPr txBox="1"/>
          <p:nvPr/>
        </p:nvSpPr>
        <p:spPr>
          <a:xfrm>
            <a:off x="2324100" y="2400300"/>
            <a:ext cx="13639800" cy="5016758"/>
          </a:xfrm>
          <a:prstGeom prst="rect">
            <a:avLst/>
          </a:prstGeom>
          <a:noFill/>
        </p:spPr>
        <p:txBody>
          <a:bodyPr wrap="square" rtlCol="0">
            <a:spAutoFit/>
          </a:bodyPr>
          <a:lstStyle/>
          <a:p>
            <a:pPr algn="ctr"/>
            <a:r>
              <a:rPr lang="en-US" sz="8000" dirty="0">
                <a:solidFill>
                  <a:srgbClr val="CDDCFE"/>
                </a:solidFill>
                <a:latin typeface="Aeries Sans Ultra-Bold" panose="020B0604020202020204" charset="0"/>
              </a:rPr>
              <a:t>NOTE:</a:t>
            </a:r>
            <a:r>
              <a:rPr lang="en-US" sz="8000" dirty="0">
                <a:solidFill>
                  <a:schemeClr val="bg1"/>
                </a:solidFill>
                <a:latin typeface="Aeries Sans Ultra-Bold" panose="020B0604020202020204" charset="0"/>
              </a:rPr>
              <a:t> multifactor authentication must be enabled to access the Data Validation Definitions page</a:t>
            </a:r>
            <a:endParaRPr lang="en-US" sz="8000" dirty="0">
              <a:solidFill>
                <a:srgbClr val="CDDCFE"/>
              </a:solidFill>
              <a:latin typeface="Aeries Sans Ultra-Bold" panose="020B0604020202020204" charset="0"/>
            </a:endParaRPr>
          </a:p>
        </p:txBody>
      </p:sp>
    </p:spTree>
    <p:extLst>
      <p:ext uri="{BB962C8B-B14F-4D97-AF65-F5344CB8AC3E}">
        <p14:creationId xmlns:p14="http://schemas.microsoft.com/office/powerpoint/2010/main" val="323417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4" name="Title"/>
          <p:cNvSpPr txBox="1"/>
          <p:nvPr/>
        </p:nvSpPr>
        <p:spPr>
          <a:xfrm>
            <a:off x="152400" y="701183"/>
            <a:ext cx="17944337" cy="1453155"/>
          </a:xfrm>
          <a:prstGeom prst="rect">
            <a:avLst/>
          </a:prstGeom>
        </p:spPr>
        <p:txBody>
          <a:bodyPr wrap="square" lIns="0" tIns="0" rIns="0" bIns="0" rtlCol="0" anchor="t">
            <a:spAutoFit/>
          </a:bodyPr>
          <a:lstStyle/>
          <a:p>
            <a:pPr algn="ctr">
              <a:lnSpc>
                <a:spcPts val="12599"/>
              </a:lnSpc>
            </a:pPr>
            <a:r>
              <a:rPr lang="en-US" sz="7200" dirty="0">
                <a:solidFill>
                  <a:srgbClr val="FFFFFF"/>
                </a:solidFill>
                <a:latin typeface="Aeries Sans Ultra-Bold"/>
              </a:rPr>
              <a:t>Definitions - Field Descriptions</a:t>
            </a:r>
          </a:p>
        </p:txBody>
      </p:sp>
      <p:sp>
        <p:nvSpPr>
          <p:cNvPr id="5" name="icon"/>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pic>
        <p:nvPicPr>
          <p:cNvPr id="6" name="Definition Pic">
            <a:extLst>
              <a:ext uri="{FF2B5EF4-FFF2-40B4-BE49-F238E27FC236}">
                <a16:creationId xmlns:a16="http://schemas.microsoft.com/office/drawing/2014/main" id="{BAF803B8-D9C3-0034-FB2C-E2D93937C52E}"/>
              </a:ext>
            </a:extLst>
          </p:cNvPr>
          <p:cNvPicPr>
            <a:picLocks noChangeAspect="1"/>
          </p:cNvPicPr>
          <p:nvPr/>
        </p:nvPicPr>
        <p:blipFill>
          <a:blip r:embed="rId4"/>
          <a:stretch>
            <a:fillRect/>
          </a:stretch>
        </p:blipFill>
        <p:spPr>
          <a:xfrm>
            <a:off x="3200400" y="3851904"/>
            <a:ext cx="11887200" cy="3917254"/>
          </a:xfrm>
          <a:prstGeom prst="rect">
            <a:avLst/>
          </a:prstGeom>
          <a:effectLst/>
        </p:spPr>
      </p:pic>
      <p:cxnSp>
        <p:nvCxnSpPr>
          <p:cNvPr id="11" name="Name/Descr. Arrow">
            <a:extLst>
              <a:ext uri="{FF2B5EF4-FFF2-40B4-BE49-F238E27FC236}">
                <a16:creationId xmlns:a16="http://schemas.microsoft.com/office/drawing/2014/main" id="{4BE0C53B-ED95-F296-548F-CB350316D376}"/>
              </a:ext>
            </a:extLst>
          </p:cNvPr>
          <p:cNvCxnSpPr>
            <a:cxnSpLocks/>
          </p:cNvCxnSpPr>
          <p:nvPr/>
        </p:nvCxnSpPr>
        <p:spPr>
          <a:xfrm>
            <a:off x="6400800" y="3115924"/>
            <a:ext cx="1013894" cy="1593473"/>
          </a:xfrm>
          <a:prstGeom prst="line">
            <a:avLst/>
          </a:prstGeom>
          <a:ln w="38100">
            <a:solidFill>
              <a:srgbClr val="4285F4"/>
            </a:solidFill>
          </a:ln>
        </p:spPr>
        <p:style>
          <a:lnRef idx="1">
            <a:schemeClr val="accent1"/>
          </a:lnRef>
          <a:fillRef idx="0">
            <a:schemeClr val="accent1"/>
          </a:fillRef>
          <a:effectRef idx="0">
            <a:schemeClr val="accent1"/>
          </a:effectRef>
          <a:fontRef idx="minor">
            <a:schemeClr val="tx1"/>
          </a:fontRef>
        </p:style>
      </p:cxnSp>
      <p:pic>
        <p:nvPicPr>
          <p:cNvPr id="9" name="Name/Descr. Pic">
            <a:extLst>
              <a:ext uri="{FF2B5EF4-FFF2-40B4-BE49-F238E27FC236}">
                <a16:creationId xmlns:a16="http://schemas.microsoft.com/office/drawing/2014/main" id="{79212E62-4C0E-BE9D-B72C-AD2807D9E1D7}"/>
              </a:ext>
            </a:extLst>
          </p:cNvPr>
          <p:cNvPicPr>
            <a:picLocks noChangeAspect="1"/>
          </p:cNvPicPr>
          <p:nvPr/>
        </p:nvPicPr>
        <p:blipFill rotWithShape="1">
          <a:blip r:embed="rId4">
            <a:alphaModFix/>
          </a:blip>
          <a:srcRect t="19452" r="41667" b="57205"/>
          <a:stretch/>
        </p:blipFill>
        <p:spPr>
          <a:xfrm>
            <a:off x="3207945" y="4610759"/>
            <a:ext cx="6934200" cy="914400"/>
          </a:xfrm>
          <a:prstGeom prst="rect">
            <a:avLst/>
          </a:prstGeom>
          <a:ln>
            <a:noFill/>
          </a:ln>
          <a:effectLst>
            <a:outerShdw blurRad="292100" dist="139700" dir="2700000" algn="tl" rotWithShape="0">
              <a:srgbClr val="333333">
                <a:alpha val="65000"/>
              </a:srgbClr>
            </a:outerShdw>
          </a:effectLst>
        </p:spPr>
      </p:pic>
      <p:sp>
        <p:nvSpPr>
          <p:cNvPr id="10" name="Name/Descr. Text">
            <a:extLst>
              <a:ext uri="{FF2B5EF4-FFF2-40B4-BE49-F238E27FC236}">
                <a16:creationId xmlns:a16="http://schemas.microsoft.com/office/drawing/2014/main" id="{A68A4333-FD07-4F31-65D5-032C11D02BBF}"/>
              </a:ext>
            </a:extLst>
          </p:cNvPr>
          <p:cNvSpPr txBox="1"/>
          <p:nvPr/>
        </p:nvSpPr>
        <p:spPr>
          <a:xfrm>
            <a:off x="3512053" y="2739056"/>
            <a:ext cx="5541670" cy="369332"/>
          </a:xfrm>
          <a:prstGeom prst="rect">
            <a:avLst/>
          </a:prstGeom>
          <a:solidFill>
            <a:srgbClr val="CDDCFE"/>
          </a:solidFill>
          <a:effectLst>
            <a:outerShdw blurRad="50800" dist="38100" dir="5400000" algn="t" rotWithShape="0">
              <a:prstClr val="black">
                <a:alpha val="40000"/>
              </a:prstClr>
            </a:outerShdw>
          </a:effectLst>
        </p:spPr>
        <p:txBody>
          <a:bodyPr wrap="square" rtlCol="0">
            <a:spAutoFit/>
          </a:bodyPr>
          <a:lstStyle/>
          <a:p>
            <a:pPr algn="ctr"/>
            <a:r>
              <a:rPr lang="en-US" dirty="0">
                <a:solidFill>
                  <a:srgbClr val="162B4D"/>
                </a:solidFill>
                <a:latin typeface="Nunito Sans" pitchFamily="2" charset="0"/>
              </a:rPr>
              <a:t>Give your definition a </a:t>
            </a:r>
            <a:r>
              <a:rPr lang="en-US" b="1" dirty="0">
                <a:solidFill>
                  <a:srgbClr val="162B4D"/>
                </a:solidFill>
                <a:latin typeface="Nunito Sans" pitchFamily="2" charset="0"/>
              </a:rPr>
              <a:t>short name </a:t>
            </a:r>
            <a:r>
              <a:rPr lang="en-US" dirty="0">
                <a:solidFill>
                  <a:srgbClr val="162B4D"/>
                </a:solidFill>
                <a:latin typeface="Nunito Sans" pitchFamily="2" charset="0"/>
              </a:rPr>
              <a:t>and a </a:t>
            </a:r>
            <a:r>
              <a:rPr lang="en-US" b="1" dirty="0">
                <a:solidFill>
                  <a:srgbClr val="162B4D"/>
                </a:solidFill>
                <a:latin typeface="Nunito Sans" pitchFamily="2" charset="0"/>
              </a:rPr>
              <a:t>description</a:t>
            </a:r>
          </a:p>
        </p:txBody>
      </p:sp>
      <p:cxnSp>
        <p:nvCxnSpPr>
          <p:cNvPr id="13" name="Group Arrow">
            <a:extLst>
              <a:ext uri="{FF2B5EF4-FFF2-40B4-BE49-F238E27FC236}">
                <a16:creationId xmlns:a16="http://schemas.microsoft.com/office/drawing/2014/main" id="{7AB2B12A-8C3D-C2A5-9160-12098DD2DF63}"/>
              </a:ext>
            </a:extLst>
          </p:cNvPr>
          <p:cNvCxnSpPr>
            <a:cxnSpLocks/>
          </p:cNvCxnSpPr>
          <p:nvPr/>
        </p:nvCxnSpPr>
        <p:spPr>
          <a:xfrm flipH="1">
            <a:off x="12144377" y="2997817"/>
            <a:ext cx="2082614" cy="1551326"/>
          </a:xfrm>
          <a:prstGeom prst="line">
            <a:avLst/>
          </a:prstGeom>
          <a:ln w="38100">
            <a:solidFill>
              <a:srgbClr val="4285F4"/>
            </a:solidFill>
          </a:ln>
        </p:spPr>
        <p:style>
          <a:lnRef idx="1">
            <a:schemeClr val="accent1"/>
          </a:lnRef>
          <a:fillRef idx="0">
            <a:schemeClr val="accent1"/>
          </a:fillRef>
          <a:effectRef idx="0">
            <a:schemeClr val="accent1"/>
          </a:effectRef>
          <a:fontRef idx="minor">
            <a:schemeClr val="tx1"/>
          </a:fontRef>
        </p:style>
      </p:cxnSp>
      <p:pic>
        <p:nvPicPr>
          <p:cNvPr id="12" name="Group Pic">
            <a:extLst>
              <a:ext uri="{FF2B5EF4-FFF2-40B4-BE49-F238E27FC236}">
                <a16:creationId xmlns:a16="http://schemas.microsoft.com/office/drawing/2014/main" id="{F9B7EAC7-81DF-9C02-D887-E22FDA200ECA}"/>
              </a:ext>
            </a:extLst>
          </p:cNvPr>
          <p:cNvPicPr>
            <a:picLocks noChangeAspect="1"/>
          </p:cNvPicPr>
          <p:nvPr/>
        </p:nvPicPr>
        <p:blipFill rotWithShape="1">
          <a:blip r:embed="rId4"/>
          <a:srcRect l="58460" t="17410" r="9616" b="57285"/>
          <a:stretch/>
        </p:blipFill>
        <p:spPr>
          <a:xfrm>
            <a:off x="10149690" y="4533900"/>
            <a:ext cx="3794910" cy="991259"/>
          </a:xfrm>
          <a:prstGeom prst="rect">
            <a:avLst/>
          </a:prstGeom>
          <a:ln>
            <a:noFill/>
          </a:ln>
          <a:effectLst>
            <a:outerShdw blurRad="292100" dist="139700" dir="2700000" algn="tl" rotWithShape="0">
              <a:srgbClr val="333333">
                <a:alpha val="65000"/>
              </a:srgbClr>
            </a:outerShdw>
          </a:effectLst>
        </p:spPr>
      </p:pic>
      <p:sp>
        <p:nvSpPr>
          <p:cNvPr id="14" name="Group Text">
            <a:extLst>
              <a:ext uri="{FF2B5EF4-FFF2-40B4-BE49-F238E27FC236}">
                <a16:creationId xmlns:a16="http://schemas.microsoft.com/office/drawing/2014/main" id="{9F1064B4-5711-EEB4-7002-B2B4F33D0A77}"/>
              </a:ext>
            </a:extLst>
          </p:cNvPr>
          <p:cNvSpPr txBox="1"/>
          <p:nvPr/>
        </p:nvSpPr>
        <p:spPr>
          <a:xfrm>
            <a:off x="13802889" y="2400300"/>
            <a:ext cx="3208810" cy="923330"/>
          </a:xfrm>
          <a:prstGeom prst="rect">
            <a:avLst/>
          </a:prstGeom>
          <a:solidFill>
            <a:srgbClr val="CDDCFE"/>
          </a:solidFill>
          <a:effectLst>
            <a:outerShdw blurRad="50800" dist="38100" dir="8100000" algn="tr" rotWithShape="0">
              <a:prstClr val="black">
                <a:alpha val="40000"/>
              </a:prstClr>
            </a:outerShdw>
          </a:effectLst>
        </p:spPr>
        <p:txBody>
          <a:bodyPr wrap="square" rtlCol="0">
            <a:spAutoFit/>
          </a:bodyPr>
          <a:lstStyle/>
          <a:p>
            <a:pPr algn="ctr"/>
            <a:r>
              <a:rPr lang="en-US" dirty="0">
                <a:solidFill>
                  <a:srgbClr val="162B4D"/>
                </a:solidFill>
                <a:latin typeface="Nunito Sans" pitchFamily="2" charset="0"/>
              </a:rPr>
              <a:t>Which </a:t>
            </a:r>
            <a:r>
              <a:rPr lang="en-US" b="1" dirty="0">
                <a:solidFill>
                  <a:srgbClr val="162B4D"/>
                </a:solidFill>
                <a:latin typeface="Nunito Sans" pitchFamily="2" charset="0"/>
              </a:rPr>
              <a:t>Validation Group </a:t>
            </a:r>
            <a:r>
              <a:rPr lang="en-US" dirty="0">
                <a:solidFill>
                  <a:srgbClr val="162B4D"/>
                </a:solidFill>
                <a:latin typeface="Nunito Sans" pitchFamily="2" charset="0"/>
              </a:rPr>
              <a:t>members are responsible for correcting this error?</a:t>
            </a:r>
          </a:p>
        </p:txBody>
      </p:sp>
      <p:sp>
        <p:nvSpPr>
          <p:cNvPr id="15" name="Group Note">
            <a:extLst>
              <a:ext uri="{FF2B5EF4-FFF2-40B4-BE49-F238E27FC236}">
                <a16:creationId xmlns:a16="http://schemas.microsoft.com/office/drawing/2014/main" id="{8F09BDA7-1DD7-C619-5544-5AD312CBBCA6}"/>
              </a:ext>
            </a:extLst>
          </p:cNvPr>
          <p:cNvSpPr txBox="1"/>
          <p:nvPr/>
        </p:nvSpPr>
        <p:spPr>
          <a:xfrm>
            <a:off x="13295154" y="3390900"/>
            <a:ext cx="4224279" cy="369332"/>
          </a:xfrm>
          <a:prstGeom prst="rect">
            <a:avLst/>
          </a:prstGeom>
          <a:solidFill>
            <a:srgbClr val="4361A0"/>
          </a:solidFill>
        </p:spPr>
        <p:txBody>
          <a:bodyPr wrap="square" rtlCol="0">
            <a:spAutoFit/>
          </a:bodyPr>
          <a:lstStyle/>
          <a:p>
            <a:pPr algn="ctr"/>
            <a:r>
              <a:rPr lang="en-US" b="1" dirty="0">
                <a:solidFill>
                  <a:schemeClr val="bg1"/>
                </a:solidFill>
                <a:latin typeface="Nunito Sans" panose="00000500000000000000" pitchFamily="2" charset="0"/>
              </a:rPr>
              <a:t>NOTE: This also determines the scope</a:t>
            </a:r>
          </a:p>
        </p:txBody>
      </p:sp>
      <p:cxnSp>
        <p:nvCxnSpPr>
          <p:cNvPr id="17" name="KeyField Arrow">
            <a:extLst>
              <a:ext uri="{FF2B5EF4-FFF2-40B4-BE49-F238E27FC236}">
                <a16:creationId xmlns:a16="http://schemas.microsoft.com/office/drawing/2014/main" id="{D5892F1B-D548-EFC1-CE0D-7EA458D9C066}"/>
              </a:ext>
            </a:extLst>
          </p:cNvPr>
          <p:cNvCxnSpPr>
            <a:cxnSpLocks/>
          </p:cNvCxnSpPr>
          <p:nvPr/>
        </p:nvCxnSpPr>
        <p:spPr>
          <a:xfrm>
            <a:off x="2386379" y="4968690"/>
            <a:ext cx="867810" cy="1052296"/>
          </a:xfrm>
          <a:prstGeom prst="line">
            <a:avLst/>
          </a:prstGeom>
          <a:ln w="38100">
            <a:solidFill>
              <a:srgbClr val="4285F4"/>
            </a:solidFill>
          </a:ln>
        </p:spPr>
        <p:style>
          <a:lnRef idx="1">
            <a:schemeClr val="accent1"/>
          </a:lnRef>
          <a:fillRef idx="0">
            <a:schemeClr val="accent1"/>
          </a:fillRef>
          <a:effectRef idx="0">
            <a:schemeClr val="accent1"/>
          </a:effectRef>
          <a:fontRef idx="minor">
            <a:schemeClr val="tx1"/>
          </a:fontRef>
        </p:style>
      </p:cxnSp>
      <p:pic>
        <p:nvPicPr>
          <p:cNvPr id="16" name="KeyField Pic">
            <a:extLst>
              <a:ext uri="{FF2B5EF4-FFF2-40B4-BE49-F238E27FC236}">
                <a16:creationId xmlns:a16="http://schemas.microsoft.com/office/drawing/2014/main" id="{AE2F619A-6767-5880-49A9-37D8A3F3E0D5}"/>
              </a:ext>
            </a:extLst>
          </p:cNvPr>
          <p:cNvPicPr>
            <a:picLocks noChangeAspect="1"/>
          </p:cNvPicPr>
          <p:nvPr/>
        </p:nvPicPr>
        <p:blipFill rotWithShape="1">
          <a:blip r:embed="rId4"/>
          <a:srcRect l="510" t="44824" r="63411" b="34518"/>
          <a:stretch/>
        </p:blipFill>
        <p:spPr>
          <a:xfrm>
            <a:off x="3261090" y="5607781"/>
            <a:ext cx="4288779" cy="809204"/>
          </a:xfrm>
          <a:prstGeom prst="rect">
            <a:avLst/>
          </a:prstGeom>
          <a:ln>
            <a:noFill/>
          </a:ln>
          <a:effectLst>
            <a:outerShdw blurRad="292100" dist="139700" dir="2700000" algn="tl" rotWithShape="0">
              <a:srgbClr val="333333">
                <a:alpha val="65000"/>
              </a:srgbClr>
            </a:outerShdw>
          </a:effectLst>
        </p:spPr>
      </p:pic>
      <p:sp>
        <p:nvSpPr>
          <p:cNvPr id="18" name="KeyField Text">
            <a:extLst>
              <a:ext uri="{FF2B5EF4-FFF2-40B4-BE49-F238E27FC236}">
                <a16:creationId xmlns:a16="http://schemas.microsoft.com/office/drawing/2014/main" id="{BE20149F-044D-D3CB-76E0-DAD8058D6EDA}"/>
              </a:ext>
            </a:extLst>
          </p:cNvPr>
          <p:cNvSpPr txBox="1"/>
          <p:nvPr/>
        </p:nvSpPr>
        <p:spPr>
          <a:xfrm>
            <a:off x="330519" y="3900253"/>
            <a:ext cx="2313754" cy="2631490"/>
          </a:xfrm>
          <a:prstGeom prst="rect">
            <a:avLst/>
          </a:prstGeom>
          <a:solidFill>
            <a:srgbClr val="CDDCFE"/>
          </a:solidFill>
          <a:effectLst>
            <a:outerShdw blurRad="50800" dist="38100" algn="l" rotWithShape="0">
              <a:prstClr val="black">
                <a:alpha val="40000"/>
              </a:prstClr>
            </a:outerShdw>
          </a:effectLst>
        </p:spPr>
        <p:txBody>
          <a:bodyPr wrap="square" rtlCol="0">
            <a:spAutoFit/>
          </a:bodyPr>
          <a:lstStyle/>
          <a:p>
            <a:pPr algn="ctr"/>
            <a:r>
              <a:rPr lang="en-US" b="1" dirty="0">
                <a:solidFill>
                  <a:srgbClr val="162B4D"/>
                </a:solidFill>
                <a:latin typeface="Nunito Sans" pitchFamily="2" charset="0"/>
              </a:rPr>
              <a:t>Key Field 1 </a:t>
            </a:r>
            <a:r>
              <a:rPr lang="en-US" dirty="0">
                <a:solidFill>
                  <a:srgbClr val="162B4D"/>
                </a:solidFill>
                <a:latin typeface="Nunito Sans" pitchFamily="2" charset="0"/>
              </a:rPr>
              <a:t>is required</a:t>
            </a:r>
          </a:p>
          <a:p>
            <a:pPr algn="ctr"/>
            <a:endParaRPr lang="en-US" sz="1000" dirty="0">
              <a:solidFill>
                <a:srgbClr val="162B4D"/>
              </a:solidFill>
              <a:latin typeface="Nunito Sans" pitchFamily="2" charset="0"/>
            </a:endParaRPr>
          </a:p>
          <a:p>
            <a:pPr algn="ctr"/>
            <a:r>
              <a:rPr lang="en-US" b="1" dirty="0">
                <a:solidFill>
                  <a:srgbClr val="162B4D"/>
                </a:solidFill>
                <a:latin typeface="Nunito Sans" pitchFamily="2" charset="0"/>
              </a:rPr>
              <a:t>Key Field 2 </a:t>
            </a:r>
            <a:r>
              <a:rPr lang="en-US" dirty="0">
                <a:solidFill>
                  <a:srgbClr val="162B4D"/>
                </a:solidFill>
                <a:latin typeface="Nunito Sans" pitchFamily="2" charset="0"/>
              </a:rPr>
              <a:t>is optional</a:t>
            </a:r>
          </a:p>
          <a:p>
            <a:pPr algn="ctr"/>
            <a:endParaRPr lang="en-US" sz="1000" dirty="0">
              <a:solidFill>
                <a:srgbClr val="162B4D"/>
              </a:solidFill>
              <a:latin typeface="Nunito Sans" pitchFamily="2" charset="0"/>
            </a:endParaRPr>
          </a:p>
          <a:p>
            <a:pPr algn="ctr"/>
            <a:r>
              <a:rPr lang="en-US" dirty="0">
                <a:solidFill>
                  <a:srgbClr val="162B4D"/>
                </a:solidFill>
                <a:latin typeface="Nunito Sans" pitchFamily="2" charset="0"/>
              </a:rPr>
              <a:t>These fields will </a:t>
            </a:r>
            <a:r>
              <a:rPr lang="en-US" b="1" dirty="0">
                <a:solidFill>
                  <a:srgbClr val="162B4D"/>
                </a:solidFill>
                <a:latin typeface="Nunito Sans" pitchFamily="2" charset="0"/>
              </a:rPr>
              <a:t>display on the Data Validation Results </a:t>
            </a:r>
            <a:r>
              <a:rPr lang="en-US" dirty="0">
                <a:solidFill>
                  <a:srgbClr val="162B4D"/>
                </a:solidFill>
                <a:latin typeface="Nunito Sans" pitchFamily="2" charset="0"/>
              </a:rPr>
              <a:t>page</a:t>
            </a:r>
          </a:p>
        </p:txBody>
      </p:sp>
      <p:cxnSp>
        <p:nvCxnSpPr>
          <p:cNvPr id="20" name="Link Arrow">
            <a:extLst>
              <a:ext uri="{FF2B5EF4-FFF2-40B4-BE49-F238E27FC236}">
                <a16:creationId xmlns:a16="http://schemas.microsoft.com/office/drawing/2014/main" id="{5925162A-542B-E1CB-E3D8-DF43E6C2EB4D}"/>
              </a:ext>
            </a:extLst>
          </p:cNvPr>
          <p:cNvCxnSpPr>
            <a:cxnSpLocks/>
          </p:cNvCxnSpPr>
          <p:nvPr/>
        </p:nvCxnSpPr>
        <p:spPr>
          <a:xfrm flipH="1">
            <a:off x="14947769" y="5164438"/>
            <a:ext cx="864370" cy="991265"/>
          </a:xfrm>
          <a:prstGeom prst="line">
            <a:avLst/>
          </a:prstGeom>
          <a:ln w="38100">
            <a:solidFill>
              <a:srgbClr val="4285F4"/>
            </a:solidFill>
          </a:ln>
        </p:spPr>
        <p:style>
          <a:lnRef idx="1">
            <a:schemeClr val="accent1"/>
          </a:lnRef>
          <a:fillRef idx="0">
            <a:schemeClr val="accent1"/>
          </a:fillRef>
          <a:effectRef idx="0">
            <a:schemeClr val="accent1"/>
          </a:effectRef>
          <a:fontRef idx="minor">
            <a:schemeClr val="tx1"/>
          </a:fontRef>
        </p:style>
      </p:cxnSp>
      <p:pic>
        <p:nvPicPr>
          <p:cNvPr id="25" name="Link Pic">
            <a:extLst>
              <a:ext uri="{FF2B5EF4-FFF2-40B4-BE49-F238E27FC236}">
                <a16:creationId xmlns:a16="http://schemas.microsoft.com/office/drawing/2014/main" id="{7A51CED0-2FEB-7E55-7FCB-B7660B8A67A8}"/>
              </a:ext>
            </a:extLst>
          </p:cNvPr>
          <p:cNvPicPr>
            <a:picLocks noChangeAspect="1"/>
          </p:cNvPicPr>
          <p:nvPr/>
        </p:nvPicPr>
        <p:blipFill rotWithShape="1">
          <a:blip r:embed="rId4"/>
          <a:srcRect l="37180" t="45374" r="641" b="34202"/>
          <a:stretch/>
        </p:blipFill>
        <p:spPr>
          <a:xfrm>
            <a:off x="7620000" y="5629275"/>
            <a:ext cx="7391400" cy="800100"/>
          </a:xfrm>
          <a:prstGeom prst="rect">
            <a:avLst/>
          </a:prstGeom>
          <a:ln>
            <a:noFill/>
          </a:ln>
          <a:effectLst>
            <a:outerShdw blurRad="292100" dist="139700" dir="2700000" algn="tl" rotWithShape="0">
              <a:srgbClr val="333333">
                <a:alpha val="65000"/>
              </a:srgbClr>
            </a:outerShdw>
          </a:effectLst>
        </p:spPr>
      </p:pic>
      <p:sp>
        <p:nvSpPr>
          <p:cNvPr id="21" name="Link Text">
            <a:extLst>
              <a:ext uri="{FF2B5EF4-FFF2-40B4-BE49-F238E27FC236}">
                <a16:creationId xmlns:a16="http://schemas.microsoft.com/office/drawing/2014/main" id="{E6610282-7796-24F6-B9E0-B1B970ECCB01}"/>
              </a:ext>
            </a:extLst>
          </p:cNvPr>
          <p:cNvSpPr txBox="1"/>
          <p:nvPr/>
        </p:nvSpPr>
        <p:spPr>
          <a:xfrm>
            <a:off x="15332140" y="4654888"/>
            <a:ext cx="2314060" cy="1200329"/>
          </a:xfrm>
          <a:prstGeom prst="rect">
            <a:avLst/>
          </a:prstGeom>
          <a:solidFill>
            <a:srgbClr val="CDDCFE"/>
          </a:solidFill>
          <a:effectLst>
            <a:outerShdw blurRad="50800" dist="38100" dir="10800000" algn="r" rotWithShape="0">
              <a:prstClr val="black">
                <a:alpha val="40000"/>
              </a:prstClr>
            </a:outerShdw>
          </a:effectLst>
        </p:spPr>
        <p:txBody>
          <a:bodyPr wrap="square" rtlCol="0">
            <a:spAutoFit/>
          </a:bodyPr>
          <a:lstStyle/>
          <a:p>
            <a:pPr algn="ctr"/>
            <a:r>
              <a:rPr lang="en-US" b="1" dirty="0">
                <a:solidFill>
                  <a:srgbClr val="162B4D"/>
                </a:solidFill>
                <a:latin typeface="Nunito Sans" pitchFamily="2" charset="0"/>
              </a:rPr>
              <a:t>Links to pages </a:t>
            </a:r>
            <a:r>
              <a:rPr lang="en-US" dirty="0">
                <a:solidFill>
                  <a:srgbClr val="162B4D"/>
                </a:solidFill>
                <a:latin typeface="Nunito Sans" pitchFamily="2" charset="0"/>
              </a:rPr>
              <a:t>within Aeries to help the user clear the error</a:t>
            </a:r>
          </a:p>
        </p:txBody>
      </p:sp>
      <p:cxnSp>
        <p:nvCxnSpPr>
          <p:cNvPr id="23" name="Query String Arrow">
            <a:extLst>
              <a:ext uri="{FF2B5EF4-FFF2-40B4-BE49-F238E27FC236}">
                <a16:creationId xmlns:a16="http://schemas.microsoft.com/office/drawing/2014/main" id="{A706295E-8E1B-B290-4E56-4CF64CD7C914}"/>
              </a:ext>
            </a:extLst>
          </p:cNvPr>
          <p:cNvCxnSpPr>
            <a:cxnSpLocks/>
            <a:stCxn id="24" idx="1"/>
          </p:cNvCxnSpPr>
          <p:nvPr/>
        </p:nvCxnSpPr>
        <p:spPr>
          <a:xfrm flipH="1" flipV="1">
            <a:off x="9961050" y="6597240"/>
            <a:ext cx="5562576" cy="87319"/>
          </a:xfrm>
          <a:prstGeom prst="straightConnector1">
            <a:avLst/>
          </a:prstGeom>
          <a:ln w="38100">
            <a:solidFill>
              <a:srgbClr val="4285F4"/>
            </a:solidFill>
            <a:tailEnd type="triangle"/>
          </a:ln>
        </p:spPr>
        <p:style>
          <a:lnRef idx="1">
            <a:schemeClr val="accent1"/>
          </a:lnRef>
          <a:fillRef idx="0">
            <a:schemeClr val="accent1"/>
          </a:fillRef>
          <a:effectRef idx="0">
            <a:schemeClr val="accent1"/>
          </a:effectRef>
          <a:fontRef idx="minor">
            <a:schemeClr val="tx1"/>
          </a:fontRef>
        </p:style>
      </p:cxnSp>
      <p:pic>
        <p:nvPicPr>
          <p:cNvPr id="22" name="QueryString Pic">
            <a:extLst>
              <a:ext uri="{FF2B5EF4-FFF2-40B4-BE49-F238E27FC236}">
                <a16:creationId xmlns:a16="http://schemas.microsoft.com/office/drawing/2014/main" id="{89D264AA-1E6A-CAFB-E54F-3C02785BA4AA}"/>
              </a:ext>
            </a:extLst>
          </p:cNvPr>
          <p:cNvPicPr>
            <a:picLocks noChangeAspect="1"/>
          </p:cNvPicPr>
          <p:nvPr/>
        </p:nvPicPr>
        <p:blipFill>
          <a:blip r:embed="rId5"/>
          <a:stretch>
            <a:fillRect/>
          </a:stretch>
        </p:blipFill>
        <p:spPr>
          <a:xfrm>
            <a:off x="7765303" y="6467098"/>
            <a:ext cx="2086266" cy="257212"/>
          </a:xfrm>
          <a:prstGeom prst="rect">
            <a:avLst/>
          </a:prstGeom>
        </p:spPr>
      </p:pic>
      <p:sp>
        <p:nvSpPr>
          <p:cNvPr id="24" name="Query String Text">
            <a:extLst>
              <a:ext uri="{FF2B5EF4-FFF2-40B4-BE49-F238E27FC236}">
                <a16:creationId xmlns:a16="http://schemas.microsoft.com/office/drawing/2014/main" id="{32C49730-F2DE-78A6-0D53-E313CFFB9B8A}"/>
              </a:ext>
            </a:extLst>
          </p:cNvPr>
          <p:cNvSpPr txBox="1"/>
          <p:nvPr/>
        </p:nvSpPr>
        <p:spPr>
          <a:xfrm>
            <a:off x="15523626" y="6222894"/>
            <a:ext cx="2619128" cy="923330"/>
          </a:xfrm>
          <a:prstGeom prst="rect">
            <a:avLst/>
          </a:prstGeom>
          <a:solidFill>
            <a:srgbClr val="CDDCFE"/>
          </a:solidFill>
          <a:effectLst>
            <a:outerShdw blurRad="50800" dist="38100" dir="10800000" algn="r" rotWithShape="0">
              <a:prstClr val="black">
                <a:alpha val="40000"/>
              </a:prstClr>
            </a:outerShdw>
          </a:effectLst>
        </p:spPr>
        <p:txBody>
          <a:bodyPr wrap="square" rtlCol="0">
            <a:spAutoFit/>
          </a:bodyPr>
          <a:lstStyle/>
          <a:p>
            <a:pPr algn="ctr"/>
            <a:r>
              <a:rPr lang="en-US" dirty="0">
                <a:solidFill>
                  <a:srgbClr val="162B4D"/>
                </a:solidFill>
                <a:latin typeface="Nunito Sans" pitchFamily="2" charset="0"/>
              </a:rPr>
              <a:t>If this message appears, </a:t>
            </a:r>
            <a:r>
              <a:rPr lang="en-US" b="1" dirty="0">
                <a:solidFill>
                  <a:srgbClr val="162B4D"/>
                </a:solidFill>
                <a:latin typeface="Nunito Sans" pitchFamily="2" charset="0"/>
              </a:rPr>
              <a:t>deep linking </a:t>
            </a:r>
            <a:r>
              <a:rPr lang="en-US" dirty="0">
                <a:solidFill>
                  <a:srgbClr val="162B4D"/>
                </a:solidFill>
                <a:latin typeface="Nunito Sans" pitchFamily="2" charset="0"/>
              </a:rPr>
              <a:t>may be supported</a:t>
            </a:r>
          </a:p>
        </p:txBody>
      </p:sp>
      <p:cxnSp>
        <p:nvCxnSpPr>
          <p:cNvPr id="26" name="Severity Arrow">
            <a:extLst>
              <a:ext uri="{FF2B5EF4-FFF2-40B4-BE49-F238E27FC236}">
                <a16:creationId xmlns:a16="http://schemas.microsoft.com/office/drawing/2014/main" id="{BB1444D4-E07D-A1B1-B9D9-4E300E8880C9}"/>
              </a:ext>
            </a:extLst>
          </p:cNvPr>
          <p:cNvCxnSpPr>
            <a:cxnSpLocks/>
          </p:cNvCxnSpPr>
          <p:nvPr/>
        </p:nvCxnSpPr>
        <p:spPr>
          <a:xfrm flipH="1">
            <a:off x="2820285" y="7705029"/>
            <a:ext cx="1740507" cy="1170501"/>
          </a:xfrm>
          <a:prstGeom prst="line">
            <a:avLst/>
          </a:prstGeom>
          <a:ln w="38100">
            <a:solidFill>
              <a:srgbClr val="4285F4"/>
            </a:solidFill>
          </a:ln>
        </p:spPr>
        <p:style>
          <a:lnRef idx="1">
            <a:schemeClr val="accent1"/>
          </a:lnRef>
          <a:fillRef idx="0">
            <a:schemeClr val="accent1"/>
          </a:fillRef>
          <a:effectRef idx="0">
            <a:schemeClr val="accent1"/>
          </a:effectRef>
          <a:fontRef idx="minor">
            <a:schemeClr val="tx1"/>
          </a:fontRef>
        </p:style>
      </p:cxnSp>
      <p:pic>
        <p:nvPicPr>
          <p:cNvPr id="29" name="Severity Pic">
            <a:extLst>
              <a:ext uri="{FF2B5EF4-FFF2-40B4-BE49-F238E27FC236}">
                <a16:creationId xmlns:a16="http://schemas.microsoft.com/office/drawing/2014/main" id="{BBEFF25D-AB21-A9C7-69C8-8906224AD3F6}"/>
              </a:ext>
            </a:extLst>
          </p:cNvPr>
          <p:cNvPicPr>
            <a:picLocks noChangeAspect="1"/>
          </p:cNvPicPr>
          <p:nvPr/>
        </p:nvPicPr>
        <p:blipFill rotWithShape="1">
          <a:blip r:embed="rId4"/>
          <a:srcRect l="573" t="78106" r="77454" b="1283"/>
          <a:stretch/>
        </p:blipFill>
        <p:spPr>
          <a:xfrm>
            <a:off x="3268494" y="6911501"/>
            <a:ext cx="2611876" cy="807397"/>
          </a:xfrm>
          <a:prstGeom prst="rect">
            <a:avLst/>
          </a:prstGeom>
          <a:ln>
            <a:noFill/>
          </a:ln>
          <a:effectLst>
            <a:outerShdw blurRad="292100" dist="139700" dir="2700000" algn="tl" rotWithShape="0">
              <a:srgbClr val="333333">
                <a:alpha val="65000"/>
              </a:srgbClr>
            </a:outerShdw>
          </a:effectLst>
        </p:spPr>
      </p:pic>
      <p:sp>
        <p:nvSpPr>
          <p:cNvPr id="28" name="Severity Text">
            <a:extLst>
              <a:ext uri="{FF2B5EF4-FFF2-40B4-BE49-F238E27FC236}">
                <a16:creationId xmlns:a16="http://schemas.microsoft.com/office/drawing/2014/main" id="{EC9FC2F2-2372-2CE1-EE41-F20902E6E171}"/>
              </a:ext>
            </a:extLst>
          </p:cNvPr>
          <p:cNvSpPr txBox="1"/>
          <p:nvPr/>
        </p:nvSpPr>
        <p:spPr>
          <a:xfrm>
            <a:off x="626268" y="8364959"/>
            <a:ext cx="3631408" cy="923330"/>
          </a:xfrm>
          <a:prstGeom prst="rect">
            <a:avLst/>
          </a:prstGeom>
          <a:solidFill>
            <a:srgbClr val="CDDCFE"/>
          </a:solidFill>
          <a:effectLst>
            <a:outerShdw blurRad="50800" dist="38100" dir="18900000" algn="bl" rotWithShape="0">
              <a:prstClr val="black">
                <a:alpha val="40000"/>
              </a:prstClr>
            </a:outerShdw>
          </a:effectLst>
        </p:spPr>
        <p:txBody>
          <a:bodyPr wrap="square" rtlCol="0">
            <a:spAutoFit/>
          </a:bodyPr>
          <a:lstStyle/>
          <a:p>
            <a:pPr algn="ctr"/>
            <a:r>
              <a:rPr lang="en-US" dirty="0">
                <a:solidFill>
                  <a:srgbClr val="162B4D"/>
                </a:solidFill>
                <a:latin typeface="Nunito Sans" pitchFamily="2" charset="0"/>
              </a:rPr>
              <a:t>Severity Level is for </a:t>
            </a:r>
            <a:r>
              <a:rPr lang="en-US" b="1" dirty="0">
                <a:solidFill>
                  <a:srgbClr val="162B4D"/>
                </a:solidFill>
                <a:latin typeface="Nunito Sans" pitchFamily="2" charset="0"/>
              </a:rPr>
              <a:t>information only</a:t>
            </a:r>
            <a:r>
              <a:rPr lang="en-US" dirty="0">
                <a:solidFill>
                  <a:srgbClr val="162B4D"/>
                </a:solidFill>
                <a:latin typeface="Nunito Sans" pitchFamily="2" charset="0"/>
              </a:rPr>
              <a:t>. You can add custom values in the COD table</a:t>
            </a:r>
          </a:p>
        </p:txBody>
      </p:sp>
      <p:cxnSp>
        <p:nvCxnSpPr>
          <p:cNvPr id="31" name="Student Arrow">
            <a:extLst>
              <a:ext uri="{FF2B5EF4-FFF2-40B4-BE49-F238E27FC236}">
                <a16:creationId xmlns:a16="http://schemas.microsoft.com/office/drawing/2014/main" id="{C60AB0C9-7E45-DD5A-AB56-1D0B222D44F3}"/>
              </a:ext>
            </a:extLst>
          </p:cNvPr>
          <p:cNvCxnSpPr>
            <a:cxnSpLocks/>
          </p:cNvCxnSpPr>
          <p:nvPr/>
        </p:nvCxnSpPr>
        <p:spPr>
          <a:xfrm>
            <a:off x="6225786" y="7581900"/>
            <a:ext cx="0" cy="1384509"/>
          </a:xfrm>
          <a:prstGeom prst="line">
            <a:avLst/>
          </a:prstGeom>
          <a:ln w="38100">
            <a:solidFill>
              <a:srgbClr val="4285F4"/>
            </a:solidFill>
          </a:ln>
        </p:spPr>
        <p:style>
          <a:lnRef idx="1">
            <a:schemeClr val="accent1"/>
          </a:lnRef>
          <a:fillRef idx="0">
            <a:schemeClr val="accent1"/>
          </a:fillRef>
          <a:effectRef idx="0">
            <a:schemeClr val="accent1"/>
          </a:effectRef>
          <a:fontRef idx="minor">
            <a:schemeClr val="tx1"/>
          </a:fontRef>
        </p:style>
      </p:cxnSp>
      <p:pic>
        <p:nvPicPr>
          <p:cNvPr id="48" name="Student Pic">
            <a:extLst>
              <a:ext uri="{FF2B5EF4-FFF2-40B4-BE49-F238E27FC236}">
                <a16:creationId xmlns:a16="http://schemas.microsoft.com/office/drawing/2014/main" id="{4CE5BEF7-2D22-FE53-3F64-4C9B57D42A57}"/>
              </a:ext>
            </a:extLst>
          </p:cNvPr>
          <p:cNvPicPr>
            <a:picLocks noChangeAspect="1"/>
          </p:cNvPicPr>
          <p:nvPr/>
        </p:nvPicPr>
        <p:blipFill rotWithShape="1">
          <a:blip r:embed="rId4"/>
          <a:srcRect l="22545" t="76329" r="62033" b="4024"/>
          <a:stretch/>
        </p:blipFill>
        <p:spPr>
          <a:xfrm>
            <a:off x="5880370" y="6842048"/>
            <a:ext cx="1833285" cy="769613"/>
          </a:xfrm>
          <a:prstGeom prst="rect">
            <a:avLst/>
          </a:prstGeom>
          <a:ln>
            <a:noFill/>
          </a:ln>
          <a:effectLst>
            <a:outerShdw blurRad="292100" dist="139700" dir="2700000" algn="tl" rotWithShape="0">
              <a:srgbClr val="333333">
                <a:alpha val="65000"/>
              </a:srgbClr>
            </a:outerShdw>
          </a:effectLst>
        </p:spPr>
      </p:pic>
      <p:sp>
        <p:nvSpPr>
          <p:cNvPr id="32" name="Student Text">
            <a:extLst>
              <a:ext uri="{FF2B5EF4-FFF2-40B4-BE49-F238E27FC236}">
                <a16:creationId xmlns:a16="http://schemas.microsoft.com/office/drawing/2014/main" id="{2DE4C601-1995-109B-3E36-0245A03023B2}"/>
              </a:ext>
            </a:extLst>
          </p:cNvPr>
          <p:cNvSpPr txBox="1"/>
          <p:nvPr/>
        </p:nvSpPr>
        <p:spPr>
          <a:xfrm>
            <a:off x="4655817" y="8774318"/>
            <a:ext cx="2453134" cy="923330"/>
          </a:xfrm>
          <a:prstGeom prst="rect">
            <a:avLst/>
          </a:prstGeom>
          <a:solidFill>
            <a:srgbClr val="CDDCFE"/>
          </a:solidFill>
          <a:effectLst>
            <a:outerShdw blurRad="50800" dist="38100" dir="16200000" rotWithShape="0">
              <a:prstClr val="black">
                <a:alpha val="40000"/>
              </a:prstClr>
            </a:outerShdw>
          </a:effectLst>
        </p:spPr>
        <p:txBody>
          <a:bodyPr wrap="square" rtlCol="0">
            <a:spAutoFit/>
          </a:bodyPr>
          <a:lstStyle/>
          <a:p>
            <a:pPr algn="ctr"/>
            <a:r>
              <a:rPr lang="en-US" dirty="0">
                <a:solidFill>
                  <a:srgbClr val="162B4D"/>
                </a:solidFill>
                <a:latin typeface="Nunito Sans" pitchFamily="2" charset="0"/>
              </a:rPr>
              <a:t>If this definition is </a:t>
            </a:r>
            <a:r>
              <a:rPr lang="en-US" b="1" dirty="0">
                <a:solidFill>
                  <a:srgbClr val="162B4D"/>
                </a:solidFill>
                <a:latin typeface="Nunito Sans" pitchFamily="2" charset="0"/>
              </a:rPr>
              <a:t>student related</a:t>
            </a:r>
            <a:r>
              <a:rPr lang="en-US" dirty="0">
                <a:solidFill>
                  <a:srgbClr val="162B4D"/>
                </a:solidFill>
                <a:latin typeface="Nunito Sans" pitchFamily="2" charset="0"/>
              </a:rPr>
              <a:t>, check this box</a:t>
            </a:r>
          </a:p>
        </p:txBody>
      </p:sp>
      <p:cxnSp>
        <p:nvCxnSpPr>
          <p:cNvPr id="33" name="Refresh Arrow">
            <a:extLst>
              <a:ext uri="{FF2B5EF4-FFF2-40B4-BE49-F238E27FC236}">
                <a16:creationId xmlns:a16="http://schemas.microsoft.com/office/drawing/2014/main" id="{80534E2B-B2AE-4D23-DBF7-ABF3EFFD2946}"/>
              </a:ext>
            </a:extLst>
          </p:cNvPr>
          <p:cNvCxnSpPr>
            <a:cxnSpLocks/>
          </p:cNvCxnSpPr>
          <p:nvPr/>
        </p:nvCxnSpPr>
        <p:spPr>
          <a:xfrm>
            <a:off x="8153400" y="7509507"/>
            <a:ext cx="349018" cy="1264812"/>
          </a:xfrm>
          <a:prstGeom prst="line">
            <a:avLst/>
          </a:prstGeom>
          <a:ln w="38100">
            <a:solidFill>
              <a:srgbClr val="4285F4"/>
            </a:solidFill>
          </a:ln>
        </p:spPr>
        <p:style>
          <a:lnRef idx="1">
            <a:schemeClr val="accent1"/>
          </a:lnRef>
          <a:fillRef idx="0">
            <a:schemeClr val="accent1"/>
          </a:fillRef>
          <a:effectRef idx="0">
            <a:schemeClr val="accent1"/>
          </a:effectRef>
          <a:fontRef idx="minor">
            <a:schemeClr val="tx1"/>
          </a:fontRef>
        </p:style>
      </p:cxnSp>
      <p:pic>
        <p:nvPicPr>
          <p:cNvPr id="49" name="Refresh Pic">
            <a:extLst>
              <a:ext uri="{FF2B5EF4-FFF2-40B4-BE49-F238E27FC236}">
                <a16:creationId xmlns:a16="http://schemas.microsoft.com/office/drawing/2014/main" id="{D5E96369-FEE8-6AF6-12D2-16B0414B416A}"/>
              </a:ext>
            </a:extLst>
          </p:cNvPr>
          <p:cNvPicPr>
            <a:picLocks noChangeAspect="1"/>
          </p:cNvPicPr>
          <p:nvPr/>
        </p:nvPicPr>
        <p:blipFill rotWithShape="1">
          <a:blip r:embed="rId4"/>
          <a:srcRect l="38658" t="77046" r="45512" b="4099"/>
          <a:stretch/>
        </p:blipFill>
        <p:spPr>
          <a:xfrm>
            <a:off x="7795756" y="6873057"/>
            <a:ext cx="1881644" cy="738604"/>
          </a:xfrm>
          <a:prstGeom prst="rect">
            <a:avLst/>
          </a:prstGeom>
          <a:ln>
            <a:noFill/>
          </a:ln>
          <a:effectLst>
            <a:outerShdw blurRad="292100" dist="139700" dir="2700000" algn="tl" rotWithShape="0">
              <a:srgbClr val="333333">
                <a:alpha val="65000"/>
              </a:srgbClr>
            </a:outerShdw>
          </a:effectLst>
        </p:spPr>
      </p:pic>
      <p:sp>
        <p:nvSpPr>
          <p:cNvPr id="36" name="Refresh Text">
            <a:extLst>
              <a:ext uri="{FF2B5EF4-FFF2-40B4-BE49-F238E27FC236}">
                <a16:creationId xmlns:a16="http://schemas.microsoft.com/office/drawing/2014/main" id="{A05337BB-6FCA-2F0F-4CD1-4C5C69FE4D73}"/>
              </a:ext>
            </a:extLst>
          </p:cNvPr>
          <p:cNvSpPr txBox="1"/>
          <p:nvPr/>
        </p:nvSpPr>
        <p:spPr>
          <a:xfrm>
            <a:off x="7373699" y="8183651"/>
            <a:ext cx="2453134" cy="923330"/>
          </a:xfrm>
          <a:prstGeom prst="rect">
            <a:avLst/>
          </a:prstGeom>
          <a:solidFill>
            <a:srgbClr val="CDDCFE"/>
          </a:solidFill>
          <a:effectLst>
            <a:outerShdw blurRad="50800" dist="38100" dir="16200000" rotWithShape="0">
              <a:prstClr val="black">
                <a:alpha val="40000"/>
              </a:prstClr>
            </a:outerShdw>
          </a:effectLst>
        </p:spPr>
        <p:txBody>
          <a:bodyPr wrap="square" rtlCol="0">
            <a:spAutoFit/>
          </a:bodyPr>
          <a:lstStyle/>
          <a:p>
            <a:pPr algn="ctr"/>
            <a:r>
              <a:rPr lang="en-US" dirty="0">
                <a:solidFill>
                  <a:srgbClr val="162B4D"/>
                </a:solidFill>
                <a:latin typeface="Nunito Sans" pitchFamily="2" charset="0"/>
              </a:rPr>
              <a:t>To allow </a:t>
            </a:r>
            <a:r>
              <a:rPr lang="en-US" b="1" dirty="0">
                <a:solidFill>
                  <a:srgbClr val="162B4D"/>
                </a:solidFill>
                <a:latin typeface="Nunito Sans" pitchFamily="2" charset="0"/>
              </a:rPr>
              <a:t>users to refresh their results</a:t>
            </a:r>
            <a:r>
              <a:rPr lang="en-US" dirty="0">
                <a:solidFill>
                  <a:srgbClr val="162B4D"/>
                </a:solidFill>
                <a:latin typeface="Nunito Sans" pitchFamily="2" charset="0"/>
              </a:rPr>
              <a:t>, check this box</a:t>
            </a:r>
          </a:p>
        </p:txBody>
      </p:sp>
      <p:cxnSp>
        <p:nvCxnSpPr>
          <p:cNvPr id="34" name="Disabled Arrow">
            <a:extLst>
              <a:ext uri="{FF2B5EF4-FFF2-40B4-BE49-F238E27FC236}">
                <a16:creationId xmlns:a16="http://schemas.microsoft.com/office/drawing/2014/main" id="{8CAA2B88-911E-F4DE-D077-DE22C146632E}"/>
              </a:ext>
            </a:extLst>
          </p:cNvPr>
          <p:cNvCxnSpPr>
            <a:cxnSpLocks/>
          </p:cNvCxnSpPr>
          <p:nvPr/>
        </p:nvCxnSpPr>
        <p:spPr>
          <a:xfrm>
            <a:off x="10167368" y="7509507"/>
            <a:ext cx="1169184" cy="1564678"/>
          </a:xfrm>
          <a:prstGeom prst="line">
            <a:avLst/>
          </a:prstGeom>
          <a:ln w="38100">
            <a:solidFill>
              <a:srgbClr val="4285F4"/>
            </a:solidFill>
          </a:ln>
        </p:spPr>
        <p:style>
          <a:lnRef idx="1">
            <a:schemeClr val="accent1"/>
          </a:lnRef>
          <a:fillRef idx="0">
            <a:schemeClr val="accent1"/>
          </a:fillRef>
          <a:effectRef idx="0">
            <a:schemeClr val="accent1"/>
          </a:effectRef>
          <a:fontRef idx="minor">
            <a:schemeClr val="tx1"/>
          </a:fontRef>
        </p:style>
      </p:cxnSp>
      <p:pic>
        <p:nvPicPr>
          <p:cNvPr id="50" name="Disabled Pic">
            <a:extLst>
              <a:ext uri="{FF2B5EF4-FFF2-40B4-BE49-F238E27FC236}">
                <a16:creationId xmlns:a16="http://schemas.microsoft.com/office/drawing/2014/main" id="{24ED132B-461A-68EA-688D-F6AADDBC3413}"/>
              </a:ext>
            </a:extLst>
          </p:cNvPr>
          <p:cNvPicPr>
            <a:picLocks noChangeAspect="1"/>
          </p:cNvPicPr>
          <p:nvPr/>
        </p:nvPicPr>
        <p:blipFill rotWithShape="1">
          <a:blip r:embed="rId4"/>
          <a:srcRect l="55397" t="77124" r="35627" b="4156"/>
          <a:stretch/>
        </p:blipFill>
        <p:spPr>
          <a:xfrm>
            <a:off x="9785585" y="6873056"/>
            <a:ext cx="1066900" cy="733297"/>
          </a:xfrm>
          <a:prstGeom prst="rect">
            <a:avLst/>
          </a:prstGeom>
          <a:ln>
            <a:noFill/>
          </a:ln>
          <a:effectLst>
            <a:outerShdw blurRad="292100" dist="139700" dir="2700000" algn="tl" rotWithShape="0">
              <a:srgbClr val="333333">
                <a:alpha val="65000"/>
              </a:srgbClr>
            </a:outerShdw>
          </a:effectLst>
        </p:spPr>
      </p:pic>
      <p:sp>
        <p:nvSpPr>
          <p:cNvPr id="35" name="Disabled Text">
            <a:extLst>
              <a:ext uri="{FF2B5EF4-FFF2-40B4-BE49-F238E27FC236}">
                <a16:creationId xmlns:a16="http://schemas.microsoft.com/office/drawing/2014/main" id="{446A4B49-703B-155F-EE47-4B0ECEF5F912}"/>
              </a:ext>
            </a:extLst>
          </p:cNvPr>
          <p:cNvSpPr txBox="1"/>
          <p:nvPr/>
        </p:nvSpPr>
        <p:spPr>
          <a:xfrm>
            <a:off x="10091581" y="8451154"/>
            <a:ext cx="2453134" cy="1200329"/>
          </a:xfrm>
          <a:prstGeom prst="rect">
            <a:avLst/>
          </a:prstGeom>
          <a:solidFill>
            <a:srgbClr val="CDDCFE"/>
          </a:solidFill>
          <a:effectLst>
            <a:outerShdw blurRad="50800" dist="38100" dir="16200000" rotWithShape="0">
              <a:prstClr val="black">
                <a:alpha val="40000"/>
              </a:prstClr>
            </a:outerShdw>
          </a:effectLst>
        </p:spPr>
        <p:txBody>
          <a:bodyPr wrap="square" rtlCol="0">
            <a:spAutoFit/>
          </a:bodyPr>
          <a:lstStyle/>
          <a:p>
            <a:pPr algn="ctr"/>
            <a:r>
              <a:rPr lang="en-US" dirty="0">
                <a:solidFill>
                  <a:srgbClr val="162B4D"/>
                </a:solidFill>
                <a:latin typeface="Nunito Sans" pitchFamily="2" charset="0"/>
              </a:rPr>
              <a:t>To </a:t>
            </a:r>
            <a:r>
              <a:rPr lang="en-US" b="1" dirty="0">
                <a:solidFill>
                  <a:srgbClr val="162B4D"/>
                </a:solidFill>
                <a:latin typeface="Nunito Sans" pitchFamily="2" charset="0"/>
              </a:rPr>
              <a:t>exclude this definition </a:t>
            </a:r>
            <a:r>
              <a:rPr lang="en-US" dirty="0">
                <a:solidFill>
                  <a:srgbClr val="162B4D"/>
                </a:solidFill>
                <a:latin typeface="Nunito Sans" pitchFamily="2" charset="0"/>
              </a:rPr>
              <a:t>from running, check this box</a:t>
            </a:r>
          </a:p>
        </p:txBody>
      </p:sp>
      <p:cxnSp>
        <p:nvCxnSpPr>
          <p:cNvPr id="37" name="Dates Arrow">
            <a:extLst>
              <a:ext uri="{FF2B5EF4-FFF2-40B4-BE49-F238E27FC236}">
                <a16:creationId xmlns:a16="http://schemas.microsoft.com/office/drawing/2014/main" id="{34338573-E0F2-ED7E-966A-C629550E8076}"/>
              </a:ext>
            </a:extLst>
          </p:cNvPr>
          <p:cNvCxnSpPr>
            <a:cxnSpLocks/>
          </p:cNvCxnSpPr>
          <p:nvPr/>
        </p:nvCxnSpPr>
        <p:spPr>
          <a:xfrm>
            <a:off x="13030200" y="7701125"/>
            <a:ext cx="2497145" cy="1029714"/>
          </a:xfrm>
          <a:prstGeom prst="line">
            <a:avLst/>
          </a:prstGeom>
          <a:ln w="38100">
            <a:solidFill>
              <a:srgbClr val="4285F4"/>
            </a:solidFill>
          </a:ln>
        </p:spPr>
        <p:style>
          <a:lnRef idx="1">
            <a:schemeClr val="accent1"/>
          </a:lnRef>
          <a:fillRef idx="0">
            <a:schemeClr val="accent1"/>
          </a:fillRef>
          <a:effectRef idx="0">
            <a:schemeClr val="accent1"/>
          </a:effectRef>
          <a:fontRef idx="minor">
            <a:schemeClr val="tx1"/>
          </a:fontRef>
        </p:style>
      </p:cxnSp>
      <p:pic>
        <p:nvPicPr>
          <p:cNvPr id="51" name="Dates Pic">
            <a:extLst>
              <a:ext uri="{FF2B5EF4-FFF2-40B4-BE49-F238E27FC236}">
                <a16:creationId xmlns:a16="http://schemas.microsoft.com/office/drawing/2014/main" id="{73E310F4-1B15-5110-AE93-3BBDA71F80D4}"/>
              </a:ext>
            </a:extLst>
          </p:cNvPr>
          <p:cNvPicPr>
            <a:picLocks noChangeAspect="1"/>
          </p:cNvPicPr>
          <p:nvPr/>
        </p:nvPicPr>
        <p:blipFill rotWithShape="1">
          <a:blip r:embed="rId4"/>
          <a:srcRect l="65171" t="77737" r="2484" b="1700"/>
          <a:stretch/>
        </p:blipFill>
        <p:spPr>
          <a:xfrm>
            <a:off x="10947400" y="6897074"/>
            <a:ext cx="3844925" cy="805476"/>
          </a:xfrm>
          <a:prstGeom prst="rect">
            <a:avLst/>
          </a:prstGeom>
          <a:ln>
            <a:noFill/>
          </a:ln>
          <a:effectLst>
            <a:outerShdw blurRad="292100" dist="139700" dir="2700000" algn="tl" rotWithShape="0">
              <a:srgbClr val="333333">
                <a:alpha val="65000"/>
              </a:srgbClr>
            </a:outerShdw>
          </a:effectLst>
        </p:spPr>
      </p:pic>
      <p:sp>
        <p:nvSpPr>
          <p:cNvPr id="38" name="Dates Text">
            <a:extLst>
              <a:ext uri="{FF2B5EF4-FFF2-40B4-BE49-F238E27FC236}">
                <a16:creationId xmlns:a16="http://schemas.microsoft.com/office/drawing/2014/main" id="{FB8639B5-5546-169B-99AD-848A7CF66C7B}"/>
              </a:ext>
            </a:extLst>
          </p:cNvPr>
          <p:cNvSpPr txBox="1">
            <a:spLocks/>
          </p:cNvSpPr>
          <p:nvPr/>
        </p:nvSpPr>
        <p:spPr>
          <a:xfrm>
            <a:off x="13677473" y="8022068"/>
            <a:ext cx="3608422" cy="923330"/>
          </a:xfrm>
          <a:prstGeom prst="rect">
            <a:avLst/>
          </a:prstGeom>
          <a:solidFill>
            <a:srgbClr val="CDDCFE"/>
          </a:solidFill>
          <a:effectLst>
            <a:outerShdw blurRad="50800" dist="38100" dir="16200000" rotWithShape="0">
              <a:prstClr val="black">
                <a:alpha val="40000"/>
              </a:prstClr>
            </a:outerShdw>
          </a:effectLst>
        </p:spPr>
        <p:txBody>
          <a:bodyPr wrap="square" rtlCol="0">
            <a:spAutoFit/>
          </a:bodyPr>
          <a:lstStyle/>
          <a:p>
            <a:pPr algn="ctr"/>
            <a:r>
              <a:rPr lang="en-US" dirty="0">
                <a:solidFill>
                  <a:srgbClr val="162B4D"/>
                </a:solidFill>
                <a:latin typeface="Nunito Sans" pitchFamily="2" charset="0"/>
              </a:rPr>
              <a:t>To have this definition</a:t>
            </a:r>
            <a:r>
              <a:rPr lang="en-US" b="1" dirty="0">
                <a:solidFill>
                  <a:srgbClr val="162B4D"/>
                </a:solidFill>
                <a:latin typeface="Nunito Sans" pitchFamily="2" charset="0"/>
              </a:rPr>
              <a:t> run within a date range</a:t>
            </a:r>
            <a:r>
              <a:rPr lang="en-US" dirty="0">
                <a:solidFill>
                  <a:srgbClr val="162B4D"/>
                </a:solidFill>
                <a:latin typeface="Nunito Sans" pitchFamily="2" charset="0"/>
              </a:rPr>
              <a:t>, enter the start and end date</a:t>
            </a:r>
          </a:p>
        </p:txBody>
      </p:sp>
    </p:spTree>
    <p:extLst>
      <p:ext uri="{BB962C8B-B14F-4D97-AF65-F5344CB8AC3E}">
        <p14:creationId xmlns:p14="http://schemas.microsoft.com/office/powerpoint/2010/main" val="426494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6"/>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25"/>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29"/>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48"/>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4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49"/>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5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50"/>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38"/>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37"/>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8" grpId="0" animBg="1"/>
      <p:bldP spid="21" grpId="0" animBg="1"/>
      <p:bldP spid="24" grpId="0" animBg="1"/>
      <p:bldP spid="28" grpId="0" animBg="1"/>
      <p:bldP spid="32" grpId="0" animBg="1"/>
      <p:bldP spid="36" grpId="0" animBg="1"/>
      <p:bldP spid="35" grpId="0" animBg="1"/>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4" name="Title"/>
          <p:cNvSpPr txBox="1"/>
          <p:nvPr/>
        </p:nvSpPr>
        <p:spPr>
          <a:xfrm>
            <a:off x="152400" y="701183"/>
            <a:ext cx="17944337" cy="1465786"/>
          </a:xfrm>
          <a:prstGeom prst="rect">
            <a:avLst/>
          </a:prstGeom>
        </p:spPr>
        <p:txBody>
          <a:bodyPr wrap="square" lIns="0" tIns="0" rIns="0" bIns="0" rtlCol="0" anchor="t">
            <a:spAutoFit/>
          </a:bodyPr>
          <a:lstStyle/>
          <a:p>
            <a:pPr algn="ctr">
              <a:lnSpc>
                <a:spcPts val="12599"/>
              </a:lnSpc>
            </a:pPr>
            <a:r>
              <a:rPr lang="en-US" sz="7200" dirty="0">
                <a:solidFill>
                  <a:srgbClr val="FFFFFF"/>
                </a:solidFill>
                <a:latin typeface="Aeries Sans Ultra-Bold"/>
              </a:rPr>
              <a:t>Definitions - Field Descriptions</a:t>
            </a:r>
          </a:p>
        </p:txBody>
      </p:sp>
      <p:sp>
        <p:nvSpPr>
          <p:cNvPr id="5" name="icon"/>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a:p>
        </p:txBody>
      </p:sp>
      <p:pic>
        <p:nvPicPr>
          <p:cNvPr id="6" name="Definition Pic">
            <a:extLst>
              <a:ext uri="{FF2B5EF4-FFF2-40B4-BE49-F238E27FC236}">
                <a16:creationId xmlns:a16="http://schemas.microsoft.com/office/drawing/2014/main" id="{BAF803B8-D9C3-0034-FB2C-E2D93937C52E}"/>
              </a:ext>
            </a:extLst>
          </p:cNvPr>
          <p:cNvPicPr>
            <a:picLocks noChangeAspect="1"/>
          </p:cNvPicPr>
          <p:nvPr/>
        </p:nvPicPr>
        <p:blipFill>
          <a:blip r:embed="rId5"/>
          <a:stretch>
            <a:fillRect/>
          </a:stretch>
        </p:blipFill>
        <p:spPr>
          <a:xfrm>
            <a:off x="3200400" y="3851904"/>
            <a:ext cx="11887200" cy="3917254"/>
          </a:xfrm>
          <a:prstGeom prst="rect">
            <a:avLst/>
          </a:prstGeom>
          <a:ln w="38100">
            <a:noFill/>
          </a:ln>
          <a:effectLst/>
        </p:spPr>
      </p:pic>
      <p:cxnSp>
        <p:nvCxnSpPr>
          <p:cNvPr id="11" name="Name/Descr. Arrow">
            <a:extLst>
              <a:ext uri="{FF2B5EF4-FFF2-40B4-BE49-F238E27FC236}">
                <a16:creationId xmlns:a16="http://schemas.microsoft.com/office/drawing/2014/main" id="{4BE0C53B-ED95-F296-548F-CB350316D376}"/>
              </a:ext>
            </a:extLst>
          </p:cNvPr>
          <p:cNvCxnSpPr>
            <a:cxnSpLocks/>
          </p:cNvCxnSpPr>
          <p:nvPr/>
        </p:nvCxnSpPr>
        <p:spPr>
          <a:xfrm>
            <a:off x="6400800" y="3115924"/>
            <a:ext cx="914400" cy="1440007"/>
          </a:xfrm>
          <a:prstGeom prst="line">
            <a:avLst/>
          </a:prstGeom>
          <a:ln w="38100">
            <a:solidFill>
              <a:srgbClr val="CDDCFE"/>
            </a:solidFill>
          </a:ln>
        </p:spPr>
        <p:style>
          <a:lnRef idx="1">
            <a:schemeClr val="accent1"/>
          </a:lnRef>
          <a:fillRef idx="0">
            <a:schemeClr val="accent1"/>
          </a:fillRef>
          <a:effectRef idx="0">
            <a:schemeClr val="accent1"/>
          </a:effectRef>
          <a:fontRef idx="minor">
            <a:schemeClr val="tx1"/>
          </a:fontRef>
        </p:style>
      </p:cxnSp>
      <p:sp>
        <p:nvSpPr>
          <p:cNvPr id="10" name="Name/Descr. Text">
            <a:extLst>
              <a:ext uri="{FF2B5EF4-FFF2-40B4-BE49-F238E27FC236}">
                <a16:creationId xmlns:a16="http://schemas.microsoft.com/office/drawing/2014/main" id="{A68A4333-FD07-4F31-65D5-032C11D02BBF}"/>
              </a:ext>
            </a:extLst>
          </p:cNvPr>
          <p:cNvSpPr txBox="1"/>
          <p:nvPr/>
        </p:nvSpPr>
        <p:spPr>
          <a:xfrm>
            <a:off x="3512053" y="2739056"/>
            <a:ext cx="5541670" cy="369332"/>
          </a:xfrm>
          <a:prstGeom prst="rect">
            <a:avLst/>
          </a:prstGeom>
          <a:solidFill>
            <a:srgbClr val="CDDCFE"/>
          </a:solidFill>
          <a:effectLst>
            <a:outerShdw blurRad="50800" dist="38100" dir="5400000" algn="t" rotWithShape="0">
              <a:prstClr val="black">
                <a:alpha val="40000"/>
              </a:prstClr>
            </a:outerShdw>
          </a:effectLst>
        </p:spPr>
        <p:txBody>
          <a:bodyPr wrap="square" rtlCol="0">
            <a:spAutoFit/>
          </a:bodyPr>
          <a:lstStyle/>
          <a:p>
            <a:pPr algn="ctr"/>
            <a:r>
              <a:rPr lang="en-US" dirty="0">
                <a:solidFill>
                  <a:srgbClr val="162B4D"/>
                </a:solidFill>
                <a:latin typeface="Nunito Sans" pitchFamily="2" charset="0"/>
              </a:rPr>
              <a:t>Give your definition a </a:t>
            </a:r>
            <a:r>
              <a:rPr lang="en-US" b="1" dirty="0">
                <a:solidFill>
                  <a:srgbClr val="162B4D"/>
                </a:solidFill>
                <a:latin typeface="Nunito Sans" pitchFamily="2" charset="0"/>
              </a:rPr>
              <a:t>short name </a:t>
            </a:r>
            <a:r>
              <a:rPr lang="en-US" dirty="0">
                <a:solidFill>
                  <a:srgbClr val="162B4D"/>
                </a:solidFill>
                <a:latin typeface="Nunito Sans" pitchFamily="2" charset="0"/>
              </a:rPr>
              <a:t>and a </a:t>
            </a:r>
            <a:r>
              <a:rPr lang="en-US" b="1" dirty="0">
                <a:solidFill>
                  <a:srgbClr val="162B4D"/>
                </a:solidFill>
                <a:latin typeface="Nunito Sans" pitchFamily="2" charset="0"/>
              </a:rPr>
              <a:t>description</a:t>
            </a:r>
          </a:p>
        </p:txBody>
      </p:sp>
      <p:cxnSp>
        <p:nvCxnSpPr>
          <p:cNvPr id="13" name="Group Arrow">
            <a:extLst>
              <a:ext uri="{FF2B5EF4-FFF2-40B4-BE49-F238E27FC236}">
                <a16:creationId xmlns:a16="http://schemas.microsoft.com/office/drawing/2014/main" id="{7AB2B12A-8C3D-C2A5-9160-12098DD2DF63}"/>
              </a:ext>
            </a:extLst>
          </p:cNvPr>
          <p:cNvCxnSpPr>
            <a:cxnSpLocks/>
          </p:cNvCxnSpPr>
          <p:nvPr/>
        </p:nvCxnSpPr>
        <p:spPr>
          <a:xfrm flipH="1">
            <a:off x="12144377" y="2997817"/>
            <a:ext cx="2082614" cy="1551326"/>
          </a:xfrm>
          <a:prstGeom prst="line">
            <a:avLst/>
          </a:prstGeom>
          <a:ln w="38100">
            <a:solidFill>
              <a:srgbClr val="CDDCFE"/>
            </a:solidFill>
          </a:ln>
        </p:spPr>
        <p:style>
          <a:lnRef idx="1">
            <a:schemeClr val="accent1"/>
          </a:lnRef>
          <a:fillRef idx="0">
            <a:schemeClr val="accent1"/>
          </a:fillRef>
          <a:effectRef idx="0">
            <a:schemeClr val="accent1"/>
          </a:effectRef>
          <a:fontRef idx="minor">
            <a:schemeClr val="tx1"/>
          </a:fontRef>
        </p:style>
      </p:cxnSp>
      <p:sp>
        <p:nvSpPr>
          <p:cNvPr id="14" name="Group Text">
            <a:extLst>
              <a:ext uri="{FF2B5EF4-FFF2-40B4-BE49-F238E27FC236}">
                <a16:creationId xmlns:a16="http://schemas.microsoft.com/office/drawing/2014/main" id="{9F1064B4-5711-EEB4-7002-B2B4F33D0A77}"/>
              </a:ext>
            </a:extLst>
          </p:cNvPr>
          <p:cNvSpPr txBox="1"/>
          <p:nvPr/>
        </p:nvSpPr>
        <p:spPr>
          <a:xfrm>
            <a:off x="13802889" y="2400300"/>
            <a:ext cx="3208810" cy="923330"/>
          </a:xfrm>
          <a:prstGeom prst="rect">
            <a:avLst/>
          </a:prstGeom>
          <a:solidFill>
            <a:srgbClr val="CDDCFE"/>
          </a:solidFill>
          <a:effectLst>
            <a:outerShdw blurRad="50800" dist="38100" dir="8100000" algn="tr" rotWithShape="0">
              <a:prstClr val="black">
                <a:alpha val="40000"/>
              </a:prstClr>
            </a:outerShdw>
          </a:effectLst>
        </p:spPr>
        <p:txBody>
          <a:bodyPr wrap="square" rtlCol="0">
            <a:spAutoFit/>
          </a:bodyPr>
          <a:lstStyle/>
          <a:p>
            <a:pPr algn="ctr"/>
            <a:r>
              <a:rPr lang="en-US" dirty="0">
                <a:solidFill>
                  <a:srgbClr val="162B4D"/>
                </a:solidFill>
                <a:latin typeface="Nunito Sans" pitchFamily="2" charset="0"/>
              </a:rPr>
              <a:t>Which </a:t>
            </a:r>
            <a:r>
              <a:rPr lang="en-US" b="1" dirty="0">
                <a:solidFill>
                  <a:srgbClr val="162B4D"/>
                </a:solidFill>
                <a:latin typeface="Nunito Sans" pitchFamily="2" charset="0"/>
              </a:rPr>
              <a:t>Validation Group </a:t>
            </a:r>
            <a:r>
              <a:rPr lang="en-US" dirty="0">
                <a:solidFill>
                  <a:srgbClr val="162B4D"/>
                </a:solidFill>
                <a:latin typeface="Nunito Sans" pitchFamily="2" charset="0"/>
              </a:rPr>
              <a:t>members are responsible for correcting this error?</a:t>
            </a:r>
          </a:p>
        </p:txBody>
      </p:sp>
      <p:sp>
        <p:nvSpPr>
          <p:cNvPr id="15" name="Group Note">
            <a:extLst>
              <a:ext uri="{FF2B5EF4-FFF2-40B4-BE49-F238E27FC236}">
                <a16:creationId xmlns:a16="http://schemas.microsoft.com/office/drawing/2014/main" id="{8F09BDA7-1DD7-C619-5544-5AD312CBBCA6}"/>
              </a:ext>
            </a:extLst>
          </p:cNvPr>
          <p:cNvSpPr txBox="1"/>
          <p:nvPr/>
        </p:nvSpPr>
        <p:spPr>
          <a:xfrm>
            <a:off x="13295154" y="3390900"/>
            <a:ext cx="4224279" cy="369332"/>
          </a:xfrm>
          <a:prstGeom prst="rect">
            <a:avLst/>
          </a:prstGeom>
          <a:solidFill>
            <a:srgbClr val="2A4C95"/>
          </a:solidFill>
        </p:spPr>
        <p:txBody>
          <a:bodyPr wrap="square" rtlCol="0">
            <a:spAutoFit/>
          </a:bodyPr>
          <a:lstStyle/>
          <a:p>
            <a:pPr algn="ctr"/>
            <a:r>
              <a:rPr lang="en-US" b="1" dirty="0">
                <a:solidFill>
                  <a:schemeClr val="bg1"/>
                </a:solidFill>
                <a:latin typeface="Nunito Sans" panose="00000500000000000000" pitchFamily="2" charset="0"/>
              </a:rPr>
              <a:t>NOTE: This also determines the scope</a:t>
            </a:r>
          </a:p>
        </p:txBody>
      </p:sp>
      <p:cxnSp>
        <p:nvCxnSpPr>
          <p:cNvPr id="17" name="KeyField Arrow">
            <a:extLst>
              <a:ext uri="{FF2B5EF4-FFF2-40B4-BE49-F238E27FC236}">
                <a16:creationId xmlns:a16="http://schemas.microsoft.com/office/drawing/2014/main" id="{D5892F1B-D548-EFC1-CE0D-7EA458D9C066}"/>
              </a:ext>
            </a:extLst>
          </p:cNvPr>
          <p:cNvCxnSpPr>
            <a:cxnSpLocks/>
          </p:cNvCxnSpPr>
          <p:nvPr/>
        </p:nvCxnSpPr>
        <p:spPr>
          <a:xfrm>
            <a:off x="2386379" y="4968690"/>
            <a:ext cx="867810" cy="1052296"/>
          </a:xfrm>
          <a:prstGeom prst="line">
            <a:avLst/>
          </a:prstGeom>
          <a:ln w="38100">
            <a:solidFill>
              <a:srgbClr val="CDDCFE"/>
            </a:solidFill>
          </a:ln>
        </p:spPr>
        <p:style>
          <a:lnRef idx="1">
            <a:schemeClr val="accent1"/>
          </a:lnRef>
          <a:fillRef idx="0">
            <a:schemeClr val="accent1"/>
          </a:fillRef>
          <a:effectRef idx="0">
            <a:schemeClr val="accent1"/>
          </a:effectRef>
          <a:fontRef idx="minor">
            <a:schemeClr val="tx1"/>
          </a:fontRef>
        </p:style>
      </p:cxnSp>
      <p:sp>
        <p:nvSpPr>
          <p:cNvPr id="18" name="KeyField Text">
            <a:extLst>
              <a:ext uri="{FF2B5EF4-FFF2-40B4-BE49-F238E27FC236}">
                <a16:creationId xmlns:a16="http://schemas.microsoft.com/office/drawing/2014/main" id="{BE20149F-044D-D3CB-76E0-DAD8058D6EDA}"/>
              </a:ext>
            </a:extLst>
          </p:cNvPr>
          <p:cNvSpPr txBox="1"/>
          <p:nvPr/>
        </p:nvSpPr>
        <p:spPr>
          <a:xfrm>
            <a:off x="330519" y="3900253"/>
            <a:ext cx="2313754" cy="2631490"/>
          </a:xfrm>
          <a:prstGeom prst="rect">
            <a:avLst/>
          </a:prstGeom>
          <a:solidFill>
            <a:srgbClr val="CDDCFE"/>
          </a:solidFill>
          <a:effectLst>
            <a:outerShdw blurRad="50800" dist="38100" algn="l" rotWithShape="0">
              <a:prstClr val="black">
                <a:alpha val="40000"/>
              </a:prstClr>
            </a:outerShdw>
          </a:effectLst>
        </p:spPr>
        <p:txBody>
          <a:bodyPr wrap="square" rtlCol="0">
            <a:spAutoFit/>
          </a:bodyPr>
          <a:lstStyle/>
          <a:p>
            <a:pPr algn="ctr"/>
            <a:r>
              <a:rPr lang="en-US" b="1" dirty="0">
                <a:solidFill>
                  <a:srgbClr val="162B4D"/>
                </a:solidFill>
                <a:latin typeface="Nunito Sans" pitchFamily="2" charset="0"/>
              </a:rPr>
              <a:t>Key Field 1 </a:t>
            </a:r>
            <a:r>
              <a:rPr lang="en-US" dirty="0">
                <a:solidFill>
                  <a:srgbClr val="162B4D"/>
                </a:solidFill>
                <a:latin typeface="Nunito Sans" pitchFamily="2" charset="0"/>
              </a:rPr>
              <a:t>is required</a:t>
            </a:r>
          </a:p>
          <a:p>
            <a:pPr algn="ctr"/>
            <a:endParaRPr lang="en-US" sz="1000" dirty="0">
              <a:solidFill>
                <a:srgbClr val="162B4D"/>
              </a:solidFill>
              <a:latin typeface="Nunito Sans" pitchFamily="2" charset="0"/>
            </a:endParaRPr>
          </a:p>
          <a:p>
            <a:pPr algn="ctr"/>
            <a:r>
              <a:rPr lang="en-US" b="1" dirty="0">
                <a:solidFill>
                  <a:srgbClr val="162B4D"/>
                </a:solidFill>
                <a:latin typeface="Nunito Sans" pitchFamily="2" charset="0"/>
              </a:rPr>
              <a:t>Key Field 2 </a:t>
            </a:r>
            <a:r>
              <a:rPr lang="en-US" dirty="0">
                <a:solidFill>
                  <a:srgbClr val="162B4D"/>
                </a:solidFill>
                <a:latin typeface="Nunito Sans" pitchFamily="2" charset="0"/>
              </a:rPr>
              <a:t>is optional</a:t>
            </a:r>
          </a:p>
          <a:p>
            <a:pPr algn="ctr"/>
            <a:endParaRPr lang="en-US" sz="1000" dirty="0">
              <a:solidFill>
                <a:srgbClr val="162B4D"/>
              </a:solidFill>
              <a:latin typeface="Nunito Sans" pitchFamily="2" charset="0"/>
            </a:endParaRPr>
          </a:p>
          <a:p>
            <a:pPr algn="ctr"/>
            <a:r>
              <a:rPr lang="en-US" dirty="0">
                <a:solidFill>
                  <a:srgbClr val="162B4D"/>
                </a:solidFill>
                <a:latin typeface="Nunito Sans" pitchFamily="2" charset="0"/>
              </a:rPr>
              <a:t>These fields will </a:t>
            </a:r>
            <a:r>
              <a:rPr lang="en-US" b="1" dirty="0">
                <a:solidFill>
                  <a:srgbClr val="162B4D"/>
                </a:solidFill>
                <a:latin typeface="Nunito Sans" pitchFamily="2" charset="0"/>
              </a:rPr>
              <a:t>display on the Data Validation Results </a:t>
            </a:r>
            <a:r>
              <a:rPr lang="en-US" dirty="0">
                <a:solidFill>
                  <a:srgbClr val="162B4D"/>
                </a:solidFill>
                <a:latin typeface="Nunito Sans" pitchFamily="2" charset="0"/>
              </a:rPr>
              <a:t>page</a:t>
            </a:r>
          </a:p>
        </p:txBody>
      </p:sp>
      <p:cxnSp>
        <p:nvCxnSpPr>
          <p:cNvPr id="20" name="Link Arrow">
            <a:extLst>
              <a:ext uri="{FF2B5EF4-FFF2-40B4-BE49-F238E27FC236}">
                <a16:creationId xmlns:a16="http://schemas.microsoft.com/office/drawing/2014/main" id="{5925162A-542B-E1CB-E3D8-DF43E6C2EB4D}"/>
              </a:ext>
            </a:extLst>
          </p:cNvPr>
          <p:cNvCxnSpPr>
            <a:cxnSpLocks/>
          </p:cNvCxnSpPr>
          <p:nvPr/>
        </p:nvCxnSpPr>
        <p:spPr>
          <a:xfrm flipH="1">
            <a:off x="15033810" y="5164438"/>
            <a:ext cx="778329" cy="893462"/>
          </a:xfrm>
          <a:prstGeom prst="line">
            <a:avLst/>
          </a:prstGeom>
          <a:ln w="38100">
            <a:solidFill>
              <a:srgbClr val="CDDCFE"/>
            </a:solidFill>
          </a:ln>
        </p:spPr>
        <p:style>
          <a:lnRef idx="1">
            <a:schemeClr val="accent1"/>
          </a:lnRef>
          <a:fillRef idx="0">
            <a:schemeClr val="accent1"/>
          </a:fillRef>
          <a:effectRef idx="0">
            <a:schemeClr val="accent1"/>
          </a:effectRef>
          <a:fontRef idx="minor">
            <a:schemeClr val="tx1"/>
          </a:fontRef>
        </p:style>
      </p:cxnSp>
      <p:sp>
        <p:nvSpPr>
          <p:cNvPr id="21" name="Link Text">
            <a:extLst>
              <a:ext uri="{FF2B5EF4-FFF2-40B4-BE49-F238E27FC236}">
                <a16:creationId xmlns:a16="http://schemas.microsoft.com/office/drawing/2014/main" id="{E6610282-7796-24F6-B9E0-B1B970ECCB01}"/>
              </a:ext>
            </a:extLst>
          </p:cNvPr>
          <p:cNvSpPr txBox="1"/>
          <p:nvPr/>
        </p:nvSpPr>
        <p:spPr>
          <a:xfrm>
            <a:off x="15332140" y="4654888"/>
            <a:ext cx="2314060" cy="1200329"/>
          </a:xfrm>
          <a:prstGeom prst="rect">
            <a:avLst/>
          </a:prstGeom>
          <a:solidFill>
            <a:srgbClr val="CDDCFE"/>
          </a:solidFill>
          <a:effectLst>
            <a:outerShdw blurRad="50800" dist="38100" dir="10800000" algn="r" rotWithShape="0">
              <a:prstClr val="black">
                <a:alpha val="40000"/>
              </a:prstClr>
            </a:outerShdw>
          </a:effectLst>
        </p:spPr>
        <p:txBody>
          <a:bodyPr wrap="square" rtlCol="0">
            <a:spAutoFit/>
          </a:bodyPr>
          <a:lstStyle/>
          <a:p>
            <a:pPr algn="ctr"/>
            <a:r>
              <a:rPr lang="en-US" b="1" dirty="0">
                <a:solidFill>
                  <a:srgbClr val="162B4D"/>
                </a:solidFill>
                <a:latin typeface="Nunito Sans" pitchFamily="2" charset="0"/>
              </a:rPr>
              <a:t>Links to pages </a:t>
            </a:r>
            <a:r>
              <a:rPr lang="en-US" dirty="0">
                <a:solidFill>
                  <a:srgbClr val="162B4D"/>
                </a:solidFill>
                <a:latin typeface="Nunito Sans" pitchFamily="2" charset="0"/>
              </a:rPr>
              <a:t>within Aeries to help the user clear the error</a:t>
            </a:r>
          </a:p>
        </p:txBody>
      </p:sp>
      <p:cxnSp>
        <p:nvCxnSpPr>
          <p:cNvPr id="23" name="Query String Arrow">
            <a:extLst>
              <a:ext uri="{FF2B5EF4-FFF2-40B4-BE49-F238E27FC236}">
                <a16:creationId xmlns:a16="http://schemas.microsoft.com/office/drawing/2014/main" id="{A706295E-8E1B-B290-4E56-4CF64CD7C914}"/>
              </a:ext>
            </a:extLst>
          </p:cNvPr>
          <p:cNvCxnSpPr>
            <a:cxnSpLocks/>
            <a:stCxn id="24" idx="1"/>
          </p:cNvCxnSpPr>
          <p:nvPr/>
        </p:nvCxnSpPr>
        <p:spPr>
          <a:xfrm flipH="1" flipV="1">
            <a:off x="9961050" y="6597240"/>
            <a:ext cx="5562576" cy="87319"/>
          </a:xfrm>
          <a:prstGeom prst="straightConnector1">
            <a:avLst/>
          </a:prstGeom>
          <a:ln w="38100">
            <a:solidFill>
              <a:srgbClr val="CDDCFE"/>
            </a:solidFill>
            <a:tailEnd type="triangle"/>
          </a:ln>
        </p:spPr>
        <p:style>
          <a:lnRef idx="1">
            <a:schemeClr val="accent1"/>
          </a:lnRef>
          <a:fillRef idx="0">
            <a:schemeClr val="accent1"/>
          </a:fillRef>
          <a:effectRef idx="0">
            <a:schemeClr val="accent1"/>
          </a:effectRef>
          <a:fontRef idx="minor">
            <a:schemeClr val="tx1"/>
          </a:fontRef>
        </p:style>
      </p:cxnSp>
      <p:pic>
        <p:nvPicPr>
          <p:cNvPr id="22" name="QueryString Pic">
            <a:extLst>
              <a:ext uri="{FF2B5EF4-FFF2-40B4-BE49-F238E27FC236}">
                <a16:creationId xmlns:a16="http://schemas.microsoft.com/office/drawing/2014/main" id="{89D264AA-1E6A-CAFB-E54F-3C02785BA4AA}"/>
              </a:ext>
            </a:extLst>
          </p:cNvPr>
          <p:cNvPicPr>
            <a:picLocks noChangeAspect="1"/>
          </p:cNvPicPr>
          <p:nvPr/>
        </p:nvPicPr>
        <p:blipFill>
          <a:blip r:embed="rId6"/>
          <a:stretch>
            <a:fillRect/>
          </a:stretch>
        </p:blipFill>
        <p:spPr>
          <a:xfrm>
            <a:off x="7765303" y="6467098"/>
            <a:ext cx="2086266" cy="257212"/>
          </a:xfrm>
          <a:prstGeom prst="rect">
            <a:avLst/>
          </a:prstGeom>
        </p:spPr>
      </p:pic>
      <p:sp>
        <p:nvSpPr>
          <p:cNvPr id="24" name="Query String Text">
            <a:extLst>
              <a:ext uri="{FF2B5EF4-FFF2-40B4-BE49-F238E27FC236}">
                <a16:creationId xmlns:a16="http://schemas.microsoft.com/office/drawing/2014/main" id="{32C49730-F2DE-78A6-0D53-E313CFFB9B8A}"/>
              </a:ext>
            </a:extLst>
          </p:cNvPr>
          <p:cNvSpPr txBox="1"/>
          <p:nvPr/>
        </p:nvSpPr>
        <p:spPr>
          <a:xfrm>
            <a:off x="15523626" y="6222894"/>
            <a:ext cx="2619128" cy="923330"/>
          </a:xfrm>
          <a:prstGeom prst="rect">
            <a:avLst/>
          </a:prstGeom>
          <a:solidFill>
            <a:srgbClr val="CDDCFE"/>
          </a:solidFill>
          <a:effectLst>
            <a:outerShdw blurRad="50800" dist="38100" dir="10800000" algn="r" rotWithShape="0">
              <a:prstClr val="black">
                <a:alpha val="40000"/>
              </a:prstClr>
            </a:outerShdw>
          </a:effectLst>
        </p:spPr>
        <p:txBody>
          <a:bodyPr wrap="square" rtlCol="0">
            <a:spAutoFit/>
          </a:bodyPr>
          <a:lstStyle/>
          <a:p>
            <a:pPr algn="ctr"/>
            <a:r>
              <a:rPr lang="en-US" dirty="0">
                <a:solidFill>
                  <a:srgbClr val="162B4D"/>
                </a:solidFill>
                <a:latin typeface="Nunito Sans" pitchFamily="2" charset="0"/>
              </a:rPr>
              <a:t>If this message appears, </a:t>
            </a:r>
            <a:r>
              <a:rPr lang="en-US" b="1" dirty="0">
                <a:solidFill>
                  <a:srgbClr val="162B4D"/>
                </a:solidFill>
                <a:latin typeface="Nunito Sans" pitchFamily="2" charset="0"/>
              </a:rPr>
              <a:t>deep linking </a:t>
            </a:r>
            <a:r>
              <a:rPr lang="en-US" dirty="0">
                <a:solidFill>
                  <a:srgbClr val="162B4D"/>
                </a:solidFill>
                <a:latin typeface="Nunito Sans" pitchFamily="2" charset="0"/>
              </a:rPr>
              <a:t>is supported</a:t>
            </a:r>
          </a:p>
        </p:txBody>
      </p:sp>
      <p:cxnSp>
        <p:nvCxnSpPr>
          <p:cNvPr id="26" name="Severity Arrow">
            <a:extLst>
              <a:ext uri="{FF2B5EF4-FFF2-40B4-BE49-F238E27FC236}">
                <a16:creationId xmlns:a16="http://schemas.microsoft.com/office/drawing/2014/main" id="{BB1444D4-E07D-A1B1-B9D9-4E300E8880C9}"/>
              </a:ext>
            </a:extLst>
          </p:cNvPr>
          <p:cNvCxnSpPr>
            <a:cxnSpLocks/>
            <a:stCxn id="27" idx="2"/>
          </p:cNvCxnSpPr>
          <p:nvPr/>
        </p:nvCxnSpPr>
        <p:spPr>
          <a:xfrm flipH="1">
            <a:off x="2820285" y="7705029"/>
            <a:ext cx="1740507" cy="1170501"/>
          </a:xfrm>
          <a:prstGeom prst="line">
            <a:avLst/>
          </a:prstGeom>
          <a:ln w="38100">
            <a:solidFill>
              <a:srgbClr val="CDDCFE"/>
            </a:solidFill>
          </a:ln>
        </p:spPr>
        <p:style>
          <a:lnRef idx="1">
            <a:schemeClr val="accent1"/>
          </a:lnRef>
          <a:fillRef idx="0">
            <a:schemeClr val="accent1"/>
          </a:fillRef>
          <a:effectRef idx="0">
            <a:schemeClr val="accent1"/>
          </a:effectRef>
          <a:fontRef idx="minor">
            <a:schemeClr val="tx1"/>
          </a:fontRef>
        </p:style>
      </p:cxnSp>
      <p:sp>
        <p:nvSpPr>
          <p:cNvPr id="28" name="Severity Text">
            <a:extLst>
              <a:ext uri="{FF2B5EF4-FFF2-40B4-BE49-F238E27FC236}">
                <a16:creationId xmlns:a16="http://schemas.microsoft.com/office/drawing/2014/main" id="{EC9FC2F2-2372-2CE1-EE41-F20902E6E171}"/>
              </a:ext>
            </a:extLst>
          </p:cNvPr>
          <p:cNvSpPr txBox="1"/>
          <p:nvPr/>
        </p:nvSpPr>
        <p:spPr>
          <a:xfrm>
            <a:off x="626268" y="8364959"/>
            <a:ext cx="3631408" cy="923330"/>
          </a:xfrm>
          <a:prstGeom prst="rect">
            <a:avLst/>
          </a:prstGeom>
          <a:solidFill>
            <a:srgbClr val="CDDCFE"/>
          </a:solidFill>
          <a:effectLst>
            <a:outerShdw blurRad="50800" dist="38100" dir="18900000" algn="bl" rotWithShape="0">
              <a:prstClr val="black">
                <a:alpha val="40000"/>
              </a:prstClr>
            </a:outerShdw>
          </a:effectLst>
        </p:spPr>
        <p:txBody>
          <a:bodyPr wrap="square" rtlCol="0">
            <a:spAutoFit/>
          </a:bodyPr>
          <a:lstStyle/>
          <a:p>
            <a:pPr algn="ctr"/>
            <a:r>
              <a:rPr lang="en-US" dirty="0">
                <a:solidFill>
                  <a:srgbClr val="162B4D"/>
                </a:solidFill>
                <a:latin typeface="Nunito Sans" pitchFamily="2" charset="0"/>
              </a:rPr>
              <a:t>Severity Level is for </a:t>
            </a:r>
            <a:r>
              <a:rPr lang="en-US" b="1" dirty="0">
                <a:solidFill>
                  <a:srgbClr val="162B4D"/>
                </a:solidFill>
                <a:latin typeface="Nunito Sans" pitchFamily="2" charset="0"/>
              </a:rPr>
              <a:t>information only</a:t>
            </a:r>
            <a:r>
              <a:rPr lang="en-US" dirty="0">
                <a:solidFill>
                  <a:srgbClr val="162B4D"/>
                </a:solidFill>
                <a:latin typeface="Nunito Sans" pitchFamily="2" charset="0"/>
              </a:rPr>
              <a:t>. You can add custom values in the COD table</a:t>
            </a:r>
          </a:p>
        </p:txBody>
      </p:sp>
      <p:cxnSp>
        <p:nvCxnSpPr>
          <p:cNvPr id="31" name="Student Arrow">
            <a:extLst>
              <a:ext uri="{FF2B5EF4-FFF2-40B4-BE49-F238E27FC236}">
                <a16:creationId xmlns:a16="http://schemas.microsoft.com/office/drawing/2014/main" id="{C60AB0C9-7E45-DD5A-AB56-1D0B222D44F3}"/>
              </a:ext>
            </a:extLst>
          </p:cNvPr>
          <p:cNvCxnSpPr>
            <a:cxnSpLocks/>
          </p:cNvCxnSpPr>
          <p:nvPr/>
        </p:nvCxnSpPr>
        <p:spPr>
          <a:xfrm>
            <a:off x="6225786" y="7701125"/>
            <a:ext cx="0" cy="1265284"/>
          </a:xfrm>
          <a:prstGeom prst="line">
            <a:avLst/>
          </a:prstGeom>
          <a:ln w="38100">
            <a:solidFill>
              <a:srgbClr val="CDDCFE"/>
            </a:solidFill>
          </a:ln>
        </p:spPr>
        <p:style>
          <a:lnRef idx="1">
            <a:schemeClr val="accent1"/>
          </a:lnRef>
          <a:fillRef idx="0">
            <a:schemeClr val="accent1"/>
          </a:fillRef>
          <a:effectRef idx="0">
            <a:schemeClr val="accent1"/>
          </a:effectRef>
          <a:fontRef idx="minor">
            <a:schemeClr val="tx1"/>
          </a:fontRef>
        </p:style>
      </p:cxnSp>
      <p:sp>
        <p:nvSpPr>
          <p:cNvPr id="32" name="Student Text">
            <a:extLst>
              <a:ext uri="{FF2B5EF4-FFF2-40B4-BE49-F238E27FC236}">
                <a16:creationId xmlns:a16="http://schemas.microsoft.com/office/drawing/2014/main" id="{2DE4C601-1995-109B-3E36-0245A03023B2}"/>
              </a:ext>
            </a:extLst>
          </p:cNvPr>
          <p:cNvSpPr txBox="1"/>
          <p:nvPr/>
        </p:nvSpPr>
        <p:spPr>
          <a:xfrm>
            <a:off x="4655817" y="8774318"/>
            <a:ext cx="2453134" cy="923330"/>
          </a:xfrm>
          <a:prstGeom prst="rect">
            <a:avLst/>
          </a:prstGeom>
          <a:solidFill>
            <a:srgbClr val="CDDCFE"/>
          </a:solidFill>
          <a:effectLst>
            <a:outerShdw blurRad="50800" dist="38100" dir="16200000" rotWithShape="0">
              <a:prstClr val="black">
                <a:alpha val="40000"/>
              </a:prstClr>
            </a:outerShdw>
          </a:effectLst>
        </p:spPr>
        <p:txBody>
          <a:bodyPr wrap="square" rtlCol="0">
            <a:spAutoFit/>
          </a:bodyPr>
          <a:lstStyle/>
          <a:p>
            <a:pPr algn="ctr"/>
            <a:r>
              <a:rPr lang="en-US" dirty="0">
                <a:solidFill>
                  <a:srgbClr val="162B4D"/>
                </a:solidFill>
                <a:latin typeface="Nunito Sans" pitchFamily="2" charset="0"/>
              </a:rPr>
              <a:t>If this definition is </a:t>
            </a:r>
            <a:r>
              <a:rPr lang="en-US" b="1" dirty="0">
                <a:solidFill>
                  <a:srgbClr val="162B4D"/>
                </a:solidFill>
                <a:latin typeface="Nunito Sans" pitchFamily="2" charset="0"/>
              </a:rPr>
              <a:t>student related</a:t>
            </a:r>
            <a:r>
              <a:rPr lang="en-US" dirty="0">
                <a:solidFill>
                  <a:srgbClr val="162B4D"/>
                </a:solidFill>
                <a:latin typeface="Nunito Sans" pitchFamily="2" charset="0"/>
              </a:rPr>
              <a:t>, check this box</a:t>
            </a:r>
          </a:p>
        </p:txBody>
      </p:sp>
      <p:cxnSp>
        <p:nvCxnSpPr>
          <p:cNvPr id="33" name="Refresh Arrow">
            <a:extLst>
              <a:ext uri="{FF2B5EF4-FFF2-40B4-BE49-F238E27FC236}">
                <a16:creationId xmlns:a16="http://schemas.microsoft.com/office/drawing/2014/main" id="{80534E2B-B2AE-4D23-DBF7-ABF3EFFD2946}"/>
              </a:ext>
            </a:extLst>
          </p:cNvPr>
          <p:cNvCxnSpPr>
            <a:cxnSpLocks/>
          </p:cNvCxnSpPr>
          <p:nvPr/>
        </p:nvCxnSpPr>
        <p:spPr>
          <a:xfrm>
            <a:off x="8210417" y="7702062"/>
            <a:ext cx="292001" cy="1072257"/>
          </a:xfrm>
          <a:prstGeom prst="line">
            <a:avLst/>
          </a:prstGeom>
          <a:ln w="38100">
            <a:solidFill>
              <a:srgbClr val="CDDCFE"/>
            </a:solidFill>
          </a:ln>
        </p:spPr>
        <p:style>
          <a:lnRef idx="1">
            <a:schemeClr val="accent1"/>
          </a:lnRef>
          <a:fillRef idx="0">
            <a:schemeClr val="accent1"/>
          </a:fillRef>
          <a:effectRef idx="0">
            <a:schemeClr val="accent1"/>
          </a:effectRef>
          <a:fontRef idx="minor">
            <a:schemeClr val="tx1"/>
          </a:fontRef>
        </p:style>
      </p:cxnSp>
      <p:sp>
        <p:nvSpPr>
          <p:cNvPr id="36" name="Refresh Text">
            <a:extLst>
              <a:ext uri="{FF2B5EF4-FFF2-40B4-BE49-F238E27FC236}">
                <a16:creationId xmlns:a16="http://schemas.microsoft.com/office/drawing/2014/main" id="{A05337BB-6FCA-2F0F-4CD1-4C5C69FE4D73}"/>
              </a:ext>
            </a:extLst>
          </p:cNvPr>
          <p:cNvSpPr txBox="1"/>
          <p:nvPr/>
        </p:nvSpPr>
        <p:spPr>
          <a:xfrm>
            <a:off x="7373699" y="8183651"/>
            <a:ext cx="2453134" cy="923330"/>
          </a:xfrm>
          <a:prstGeom prst="rect">
            <a:avLst/>
          </a:prstGeom>
          <a:solidFill>
            <a:srgbClr val="CDDCFE"/>
          </a:solidFill>
          <a:effectLst>
            <a:outerShdw blurRad="50800" dist="38100" dir="16200000" rotWithShape="0">
              <a:prstClr val="black">
                <a:alpha val="40000"/>
              </a:prstClr>
            </a:outerShdw>
          </a:effectLst>
        </p:spPr>
        <p:txBody>
          <a:bodyPr wrap="square" rtlCol="0">
            <a:spAutoFit/>
          </a:bodyPr>
          <a:lstStyle/>
          <a:p>
            <a:pPr algn="ctr"/>
            <a:r>
              <a:rPr lang="en-US" dirty="0">
                <a:solidFill>
                  <a:srgbClr val="162B4D"/>
                </a:solidFill>
                <a:latin typeface="Nunito Sans" pitchFamily="2" charset="0"/>
              </a:rPr>
              <a:t>To allow </a:t>
            </a:r>
            <a:r>
              <a:rPr lang="en-US" b="1" dirty="0">
                <a:solidFill>
                  <a:srgbClr val="162B4D"/>
                </a:solidFill>
                <a:latin typeface="Nunito Sans" pitchFamily="2" charset="0"/>
              </a:rPr>
              <a:t>users to refresh their results</a:t>
            </a:r>
            <a:r>
              <a:rPr lang="en-US" dirty="0">
                <a:solidFill>
                  <a:srgbClr val="162B4D"/>
                </a:solidFill>
                <a:latin typeface="Nunito Sans" pitchFamily="2" charset="0"/>
              </a:rPr>
              <a:t>, check this box</a:t>
            </a:r>
          </a:p>
        </p:txBody>
      </p:sp>
      <p:cxnSp>
        <p:nvCxnSpPr>
          <p:cNvPr id="34" name="Disabled Arrow">
            <a:extLst>
              <a:ext uri="{FF2B5EF4-FFF2-40B4-BE49-F238E27FC236}">
                <a16:creationId xmlns:a16="http://schemas.microsoft.com/office/drawing/2014/main" id="{8CAA2B88-911E-F4DE-D077-DE22C146632E}"/>
              </a:ext>
            </a:extLst>
          </p:cNvPr>
          <p:cNvCxnSpPr>
            <a:cxnSpLocks/>
            <a:stCxn id="40" idx="2"/>
          </p:cNvCxnSpPr>
          <p:nvPr/>
        </p:nvCxnSpPr>
        <p:spPr>
          <a:xfrm>
            <a:off x="10310552" y="7705028"/>
            <a:ext cx="1026000" cy="1369157"/>
          </a:xfrm>
          <a:prstGeom prst="line">
            <a:avLst/>
          </a:prstGeom>
          <a:ln w="38100">
            <a:solidFill>
              <a:srgbClr val="CDDCFE"/>
            </a:solidFill>
          </a:ln>
        </p:spPr>
        <p:style>
          <a:lnRef idx="1">
            <a:schemeClr val="accent1"/>
          </a:lnRef>
          <a:fillRef idx="0">
            <a:schemeClr val="accent1"/>
          </a:fillRef>
          <a:effectRef idx="0">
            <a:schemeClr val="accent1"/>
          </a:effectRef>
          <a:fontRef idx="minor">
            <a:schemeClr val="tx1"/>
          </a:fontRef>
        </p:style>
      </p:cxnSp>
      <p:cxnSp>
        <p:nvCxnSpPr>
          <p:cNvPr id="37" name="Dates Arrow">
            <a:extLst>
              <a:ext uri="{FF2B5EF4-FFF2-40B4-BE49-F238E27FC236}">
                <a16:creationId xmlns:a16="http://schemas.microsoft.com/office/drawing/2014/main" id="{34338573-E0F2-ED7E-966A-C629550E8076}"/>
              </a:ext>
            </a:extLst>
          </p:cNvPr>
          <p:cNvCxnSpPr>
            <a:cxnSpLocks/>
          </p:cNvCxnSpPr>
          <p:nvPr/>
        </p:nvCxnSpPr>
        <p:spPr>
          <a:xfrm>
            <a:off x="13030200" y="7701125"/>
            <a:ext cx="2497145" cy="1029714"/>
          </a:xfrm>
          <a:prstGeom prst="line">
            <a:avLst/>
          </a:prstGeom>
          <a:ln w="38100">
            <a:solidFill>
              <a:srgbClr val="CDDCFE"/>
            </a:solidFill>
          </a:ln>
        </p:spPr>
        <p:style>
          <a:lnRef idx="1">
            <a:schemeClr val="accent1"/>
          </a:lnRef>
          <a:fillRef idx="0">
            <a:schemeClr val="accent1"/>
          </a:fillRef>
          <a:effectRef idx="0">
            <a:schemeClr val="accent1"/>
          </a:effectRef>
          <a:fontRef idx="minor">
            <a:schemeClr val="tx1"/>
          </a:fontRef>
        </p:style>
      </p:cxnSp>
      <p:sp>
        <p:nvSpPr>
          <p:cNvPr id="35" name="Disabled Text">
            <a:extLst>
              <a:ext uri="{FF2B5EF4-FFF2-40B4-BE49-F238E27FC236}">
                <a16:creationId xmlns:a16="http://schemas.microsoft.com/office/drawing/2014/main" id="{446A4B49-703B-155F-EE47-4B0ECEF5F912}"/>
              </a:ext>
            </a:extLst>
          </p:cNvPr>
          <p:cNvSpPr txBox="1"/>
          <p:nvPr/>
        </p:nvSpPr>
        <p:spPr>
          <a:xfrm>
            <a:off x="10091581" y="8451154"/>
            <a:ext cx="2453134" cy="1200329"/>
          </a:xfrm>
          <a:prstGeom prst="rect">
            <a:avLst/>
          </a:prstGeom>
          <a:solidFill>
            <a:srgbClr val="CDDCFE"/>
          </a:solidFill>
          <a:effectLst>
            <a:outerShdw blurRad="50800" dist="38100" dir="16200000" rotWithShape="0">
              <a:prstClr val="black">
                <a:alpha val="40000"/>
              </a:prstClr>
            </a:outerShdw>
          </a:effectLst>
        </p:spPr>
        <p:txBody>
          <a:bodyPr wrap="square" rtlCol="0">
            <a:spAutoFit/>
          </a:bodyPr>
          <a:lstStyle/>
          <a:p>
            <a:pPr algn="ctr"/>
            <a:r>
              <a:rPr lang="en-US" dirty="0">
                <a:solidFill>
                  <a:srgbClr val="162B4D"/>
                </a:solidFill>
                <a:latin typeface="Nunito Sans" pitchFamily="2" charset="0"/>
              </a:rPr>
              <a:t>To </a:t>
            </a:r>
            <a:r>
              <a:rPr lang="en-US" b="1" dirty="0">
                <a:solidFill>
                  <a:srgbClr val="162B4D"/>
                </a:solidFill>
                <a:latin typeface="Nunito Sans" pitchFamily="2" charset="0"/>
              </a:rPr>
              <a:t>exclude this definition </a:t>
            </a:r>
            <a:r>
              <a:rPr lang="en-US" dirty="0">
                <a:solidFill>
                  <a:srgbClr val="162B4D"/>
                </a:solidFill>
                <a:latin typeface="Nunito Sans" pitchFamily="2" charset="0"/>
              </a:rPr>
              <a:t>from running, check this box</a:t>
            </a:r>
          </a:p>
        </p:txBody>
      </p:sp>
      <p:sp>
        <p:nvSpPr>
          <p:cNvPr id="38" name="Dates Text">
            <a:extLst>
              <a:ext uri="{FF2B5EF4-FFF2-40B4-BE49-F238E27FC236}">
                <a16:creationId xmlns:a16="http://schemas.microsoft.com/office/drawing/2014/main" id="{FB8639B5-5546-169B-99AD-848A7CF66C7B}"/>
              </a:ext>
            </a:extLst>
          </p:cNvPr>
          <p:cNvSpPr txBox="1"/>
          <p:nvPr/>
        </p:nvSpPr>
        <p:spPr>
          <a:xfrm>
            <a:off x="13677473" y="8022068"/>
            <a:ext cx="3608422" cy="923330"/>
          </a:xfrm>
          <a:prstGeom prst="rect">
            <a:avLst/>
          </a:prstGeom>
          <a:solidFill>
            <a:srgbClr val="CDDCFE"/>
          </a:solidFill>
          <a:effectLst>
            <a:outerShdw blurRad="50800" dist="38100" dir="16200000" rotWithShape="0">
              <a:prstClr val="black">
                <a:alpha val="40000"/>
              </a:prstClr>
            </a:outerShdw>
          </a:effectLst>
        </p:spPr>
        <p:txBody>
          <a:bodyPr wrap="square" rtlCol="0">
            <a:spAutoFit/>
          </a:bodyPr>
          <a:lstStyle/>
          <a:p>
            <a:pPr algn="ctr"/>
            <a:r>
              <a:rPr lang="en-US" dirty="0">
                <a:solidFill>
                  <a:srgbClr val="162B4D"/>
                </a:solidFill>
                <a:latin typeface="Nunito Sans" pitchFamily="2" charset="0"/>
              </a:rPr>
              <a:t>To have this definition</a:t>
            </a:r>
            <a:r>
              <a:rPr lang="en-US" b="1" dirty="0">
                <a:solidFill>
                  <a:srgbClr val="162B4D"/>
                </a:solidFill>
                <a:latin typeface="Nunito Sans" pitchFamily="2" charset="0"/>
              </a:rPr>
              <a:t> run within a date range</a:t>
            </a:r>
            <a:r>
              <a:rPr lang="en-US" dirty="0">
                <a:solidFill>
                  <a:srgbClr val="162B4D"/>
                </a:solidFill>
                <a:latin typeface="Nunito Sans" pitchFamily="2" charset="0"/>
              </a:rPr>
              <a:t>, enter the start and end date</a:t>
            </a:r>
          </a:p>
        </p:txBody>
      </p:sp>
      <p:sp>
        <p:nvSpPr>
          <p:cNvPr id="3" name="Name/Descr. Box">
            <a:extLst>
              <a:ext uri="{FF2B5EF4-FFF2-40B4-BE49-F238E27FC236}">
                <a16:creationId xmlns:a16="http://schemas.microsoft.com/office/drawing/2014/main" id="{6C22171F-B0B7-A2DE-B6D2-2BE1D71298CF}"/>
              </a:ext>
            </a:extLst>
          </p:cNvPr>
          <p:cNvSpPr/>
          <p:nvPr/>
        </p:nvSpPr>
        <p:spPr>
          <a:xfrm>
            <a:off x="3254189" y="4555931"/>
            <a:ext cx="6915047" cy="906007"/>
          </a:xfrm>
          <a:prstGeom prst="rect">
            <a:avLst/>
          </a:prstGeom>
          <a:noFill/>
          <a:ln w="38100">
            <a:solidFill>
              <a:srgbClr val="CDDCF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roup Box">
            <a:extLst>
              <a:ext uri="{FF2B5EF4-FFF2-40B4-BE49-F238E27FC236}">
                <a16:creationId xmlns:a16="http://schemas.microsoft.com/office/drawing/2014/main" id="{71597201-1340-AEF3-BDEC-2FE9FC9315AC}"/>
              </a:ext>
            </a:extLst>
          </p:cNvPr>
          <p:cNvSpPr/>
          <p:nvPr/>
        </p:nvSpPr>
        <p:spPr>
          <a:xfrm>
            <a:off x="10226487" y="4555931"/>
            <a:ext cx="3733803" cy="906008"/>
          </a:xfrm>
          <a:prstGeom prst="rect">
            <a:avLst/>
          </a:prstGeom>
          <a:noFill/>
          <a:ln w="38100">
            <a:solidFill>
              <a:srgbClr val="CDDCF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Key Field Box">
            <a:extLst>
              <a:ext uri="{FF2B5EF4-FFF2-40B4-BE49-F238E27FC236}">
                <a16:creationId xmlns:a16="http://schemas.microsoft.com/office/drawing/2014/main" id="{0D519E84-5BA3-A657-DA69-A996CFAE442F}"/>
              </a:ext>
            </a:extLst>
          </p:cNvPr>
          <p:cNvSpPr/>
          <p:nvPr/>
        </p:nvSpPr>
        <p:spPr>
          <a:xfrm>
            <a:off x="3254190" y="5592081"/>
            <a:ext cx="4288721" cy="858656"/>
          </a:xfrm>
          <a:prstGeom prst="rect">
            <a:avLst/>
          </a:prstGeom>
          <a:noFill/>
          <a:ln w="38100">
            <a:solidFill>
              <a:srgbClr val="CDDCF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ink Box">
            <a:extLst>
              <a:ext uri="{FF2B5EF4-FFF2-40B4-BE49-F238E27FC236}">
                <a16:creationId xmlns:a16="http://schemas.microsoft.com/office/drawing/2014/main" id="{F9B93F99-683F-3B6D-1E93-2408E921FE3E}"/>
              </a:ext>
            </a:extLst>
          </p:cNvPr>
          <p:cNvSpPr/>
          <p:nvPr/>
        </p:nvSpPr>
        <p:spPr>
          <a:xfrm>
            <a:off x="7649650" y="5592080"/>
            <a:ext cx="7384161" cy="858656"/>
          </a:xfrm>
          <a:prstGeom prst="rect">
            <a:avLst/>
          </a:prstGeom>
          <a:noFill/>
          <a:ln w="38100">
            <a:solidFill>
              <a:srgbClr val="CDDCF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everity Box">
            <a:extLst>
              <a:ext uri="{FF2B5EF4-FFF2-40B4-BE49-F238E27FC236}">
                <a16:creationId xmlns:a16="http://schemas.microsoft.com/office/drawing/2014/main" id="{EE61FF0F-EB34-42ED-BD64-73DB63960E08}"/>
              </a:ext>
            </a:extLst>
          </p:cNvPr>
          <p:cNvSpPr/>
          <p:nvPr/>
        </p:nvSpPr>
        <p:spPr>
          <a:xfrm>
            <a:off x="3254189" y="6872829"/>
            <a:ext cx="2613206" cy="832200"/>
          </a:xfrm>
          <a:prstGeom prst="rect">
            <a:avLst/>
          </a:prstGeom>
          <a:noFill/>
          <a:ln w="38100">
            <a:solidFill>
              <a:srgbClr val="CDDCF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udent Box">
            <a:extLst>
              <a:ext uri="{FF2B5EF4-FFF2-40B4-BE49-F238E27FC236}">
                <a16:creationId xmlns:a16="http://schemas.microsoft.com/office/drawing/2014/main" id="{30E7F48A-B3AD-6E67-FE80-5CFD86194568}"/>
              </a:ext>
            </a:extLst>
          </p:cNvPr>
          <p:cNvSpPr/>
          <p:nvPr/>
        </p:nvSpPr>
        <p:spPr>
          <a:xfrm>
            <a:off x="5957455" y="6872829"/>
            <a:ext cx="1734589" cy="832199"/>
          </a:xfrm>
          <a:prstGeom prst="rect">
            <a:avLst/>
          </a:prstGeom>
          <a:noFill/>
          <a:ln w="38100">
            <a:solidFill>
              <a:srgbClr val="CDDCF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fresh Box">
            <a:extLst>
              <a:ext uri="{FF2B5EF4-FFF2-40B4-BE49-F238E27FC236}">
                <a16:creationId xmlns:a16="http://schemas.microsoft.com/office/drawing/2014/main" id="{46A7784E-8531-485B-AB51-2EB213557B30}"/>
              </a:ext>
            </a:extLst>
          </p:cNvPr>
          <p:cNvSpPr/>
          <p:nvPr/>
        </p:nvSpPr>
        <p:spPr>
          <a:xfrm>
            <a:off x="7795008" y="6872828"/>
            <a:ext cx="1886548" cy="832200"/>
          </a:xfrm>
          <a:prstGeom prst="rect">
            <a:avLst/>
          </a:prstGeom>
          <a:noFill/>
          <a:ln w="38100">
            <a:solidFill>
              <a:srgbClr val="CDDCF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sabled Box">
            <a:extLst>
              <a:ext uri="{FF2B5EF4-FFF2-40B4-BE49-F238E27FC236}">
                <a16:creationId xmlns:a16="http://schemas.microsoft.com/office/drawing/2014/main" id="{F7BEB41B-F58C-E812-7A53-9AECB7377EED}"/>
              </a:ext>
            </a:extLst>
          </p:cNvPr>
          <p:cNvSpPr/>
          <p:nvPr/>
        </p:nvSpPr>
        <p:spPr>
          <a:xfrm>
            <a:off x="9781308" y="6872828"/>
            <a:ext cx="1058487" cy="832200"/>
          </a:xfrm>
          <a:prstGeom prst="rect">
            <a:avLst/>
          </a:prstGeom>
          <a:noFill/>
          <a:ln w="38100">
            <a:solidFill>
              <a:srgbClr val="CDDCF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ates Box">
            <a:extLst>
              <a:ext uri="{FF2B5EF4-FFF2-40B4-BE49-F238E27FC236}">
                <a16:creationId xmlns:a16="http://schemas.microsoft.com/office/drawing/2014/main" id="{C37B9237-3359-52ED-0453-75C897EE0FC2}"/>
              </a:ext>
            </a:extLst>
          </p:cNvPr>
          <p:cNvSpPr/>
          <p:nvPr/>
        </p:nvSpPr>
        <p:spPr>
          <a:xfrm>
            <a:off x="10941622" y="6872829"/>
            <a:ext cx="3841178" cy="832200"/>
          </a:xfrm>
          <a:prstGeom prst="rect">
            <a:avLst/>
          </a:prstGeom>
          <a:noFill/>
          <a:ln w="38100">
            <a:solidFill>
              <a:srgbClr val="CDDCF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918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8FAD7D04-0052-B752-D2CE-E73957D7C1E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22" name="icon">
            <a:extLst>
              <a:ext uri="{FF2B5EF4-FFF2-40B4-BE49-F238E27FC236}">
                <a16:creationId xmlns:a16="http://schemas.microsoft.com/office/drawing/2014/main" id="{4402588A-89F4-D62A-6FD7-5898BE9D04FE}"/>
              </a:ext>
            </a:extLst>
          </p:cNvPr>
          <p:cNvSpPr/>
          <p:nvPr/>
        </p:nvSpPr>
        <p:spPr>
          <a:xfrm>
            <a:off x="230126" y="8961852"/>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2" name="Title">
            <a:extLst>
              <a:ext uri="{FF2B5EF4-FFF2-40B4-BE49-F238E27FC236}">
                <a16:creationId xmlns:a16="http://schemas.microsoft.com/office/drawing/2014/main" id="{D04B5666-F71A-BB2A-41E5-CE4E9D79EB18}"/>
              </a:ext>
            </a:extLst>
          </p:cNvPr>
          <p:cNvSpPr txBox="1"/>
          <p:nvPr/>
        </p:nvSpPr>
        <p:spPr>
          <a:xfrm>
            <a:off x="152400" y="701183"/>
            <a:ext cx="17944337" cy="1465786"/>
          </a:xfrm>
          <a:prstGeom prst="rect">
            <a:avLst/>
          </a:prstGeom>
        </p:spPr>
        <p:txBody>
          <a:bodyPr wrap="square" lIns="0" tIns="0" rIns="0" bIns="0" rtlCol="0" anchor="t">
            <a:spAutoFit/>
          </a:bodyPr>
          <a:lstStyle/>
          <a:p>
            <a:pPr algn="ctr">
              <a:lnSpc>
                <a:spcPts val="12599"/>
              </a:lnSpc>
            </a:pPr>
            <a:r>
              <a:rPr lang="en-US" sz="7200" dirty="0">
                <a:solidFill>
                  <a:srgbClr val="FFFFFF"/>
                </a:solidFill>
                <a:latin typeface="Aeries Sans Ultra-Bold"/>
              </a:rPr>
              <a:t>Definitions - Cause, Solution, and Query</a:t>
            </a:r>
          </a:p>
        </p:txBody>
      </p:sp>
      <p:pic>
        <p:nvPicPr>
          <p:cNvPr id="3" name="Picture 2">
            <a:extLst>
              <a:ext uri="{FF2B5EF4-FFF2-40B4-BE49-F238E27FC236}">
                <a16:creationId xmlns:a16="http://schemas.microsoft.com/office/drawing/2014/main" id="{EC3CCF18-DF3C-2A54-58FC-1FBA4D5C0F47}"/>
              </a:ext>
            </a:extLst>
          </p:cNvPr>
          <p:cNvPicPr>
            <a:picLocks noChangeAspect="1"/>
          </p:cNvPicPr>
          <p:nvPr/>
        </p:nvPicPr>
        <p:blipFill>
          <a:blip r:embed="rId4"/>
          <a:stretch>
            <a:fillRect/>
          </a:stretch>
        </p:blipFill>
        <p:spPr>
          <a:xfrm>
            <a:off x="4632903" y="2873917"/>
            <a:ext cx="8983329" cy="6535062"/>
          </a:xfrm>
          <a:prstGeom prst="rect">
            <a:avLst/>
          </a:prstGeom>
        </p:spPr>
      </p:pic>
      <p:pic>
        <p:nvPicPr>
          <p:cNvPr id="13" name="Cause and Solution Pic">
            <a:extLst>
              <a:ext uri="{FF2B5EF4-FFF2-40B4-BE49-F238E27FC236}">
                <a16:creationId xmlns:a16="http://schemas.microsoft.com/office/drawing/2014/main" id="{8EA00193-76CE-50DB-C5B9-05EA9D79984A}"/>
              </a:ext>
            </a:extLst>
          </p:cNvPr>
          <p:cNvPicPr>
            <a:picLocks noChangeAspect="1"/>
          </p:cNvPicPr>
          <p:nvPr/>
        </p:nvPicPr>
        <p:blipFill>
          <a:blip r:embed="rId5"/>
          <a:stretch>
            <a:fillRect/>
          </a:stretch>
        </p:blipFill>
        <p:spPr>
          <a:xfrm>
            <a:off x="4647572" y="2873917"/>
            <a:ext cx="8992855" cy="6544588"/>
          </a:xfrm>
          <a:prstGeom prst="rect">
            <a:avLst/>
          </a:prstGeom>
        </p:spPr>
      </p:pic>
      <p:pic>
        <p:nvPicPr>
          <p:cNvPr id="14" name="Picture 13">
            <a:extLst>
              <a:ext uri="{FF2B5EF4-FFF2-40B4-BE49-F238E27FC236}">
                <a16:creationId xmlns:a16="http://schemas.microsoft.com/office/drawing/2014/main" id="{881B342D-41E8-9853-71BD-E1B555A9C9B4}"/>
              </a:ext>
            </a:extLst>
          </p:cNvPr>
          <p:cNvPicPr>
            <a:picLocks noChangeAspect="1"/>
          </p:cNvPicPr>
          <p:nvPr/>
        </p:nvPicPr>
        <p:blipFill>
          <a:blip r:embed="rId4"/>
          <a:stretch>
            <a:fillRect/>
          </a:stretch>
        </p:blipFill>
        <p:spPr>
          <a:xfrm>
            <a:off x="4632903" y="2873917"/>
            <a:ext cx="8983329" cy="6535062"/>
          </a:xfrm>
          <a:prstGeom prst="rect">
            <a:avLst/>
          </a:prstGeom>
        </p:spPr>
      </p:pic>
      <p:sp>
        <p:nvSpPr>
          <p:cNvPr id="15" name="Cause Text">
            <a:extLst>
              <a:ext uri="{FF2B5EF4-FFF2-40B4-BE49-F238E27FC236}">
                <a16:creationId xmlns:a16="http://schemas.microsoft.com/office/drawing/2014/main" id="{45C9F4CC-648A-BD47-C7C7-C9E602D9DE93}"/>
              </a:ext>
            </a:extLst>
          </p:cNvPr>
          <p:cNvSpPr/>
          <p:nvPr/>
        </p:nvSpPr>
        <p:spPr>
          <a:xfrm>
            <a:off x="583606" y="3056361"/>
            <a:ext cx="2514600" cy="1488869"/>
          </a:xfrm>
          <a:prstGeom prst="rect">
            <a:avLst/>
          </a:prstGeom>
          <a:solidFill>
            <a:srgbClr val="CDDC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4361A0"/>
                </a:solidFill>
                <a:latin typeface="Aeries Sans" pitchFamily="50" charset="0"/>
              </a:rPr>
              <a:t>What is the error? </a:t>
            </a:r>
          </a:p>
        </p:txBody>
      </p:sp>
      <p:sp>
        <p:nvSpPr>
          <p:cNvPr id="16" name="Solution Text">
            <a:extLst>
              <a:ext uri="{FF2B5EF4-FFF2-40B4-BE49-F238E27FC236}">
                <a16:creationId xmlns:a16="http://schemas.microsoft.com/office/drawing/2014/main" id="{21A938DA-DBD1-5AF7-36B1-152813247F6D}"/>
              </a:ext>
            </a:extLst>
          </p:cNvPr>
          <p:cNvSpPr/>
          <p:nvPr/>
        </p:nvSpPr>
        <p:spPr>
          <a:xfrm>
            <a:off x="581549" y="5143500"/>
            <a:ext cx="2514600" cy="1488869"/>
          </a:xfrm>
          <a:prstGeom prst="rect">
            <a:avLst/>
          </a:prstGeom>
          <a:solidFill>
            <a:srgbClr val="CDDC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4361A0"/>
                </a:solidFill>
                <a:latin typeface="Aeries Sans" pitchFamily="50" charset="0"/>
              </a:rPr>
              <a:t>How is the error resolved?</a:t>
            </a:r>
          </a:p>
        </p:txBody>
      </p:sp>
      <p:pic>
        <p:nvPicPr>
          <p:cNvPr id="17" name="Cause Zoom pic">
            <a:extLst>
              <a:ext uri="{FF2B5EF4-FFF2-40B4-BE49-F238E27FC236}">
                <a16:creationId xmlns:a16="http://schemas.microsoft.com/office/drawing/2014/main" id="{A26A37F3-6F37-C868-AB66-146D03605284}"/>
              </a:ext>
            </a:extLst>
          </p:cNvPr>
          <p:cNvPicPr>
            <a:picLocks noChangeAspect="1"/>
          </p:cNvPicPr>
          <p:nvPr/>
        </p:nvPicPr>
        <p:blipFill rotWithShape="1">
          <a:blip r:embed="rId5"/>
          <a:srcRect l="958" t="7900" r="4244" b="57170"/>
          <a:stretch/>
        </p:blipFill>
        <p:spPr>
          <a:xfrm>
            <a:off x="3657600" y="3238500"/>
            <a:ext cx="10972800" cy="2942384"/>
          </a:xfrm>
          <a:prstGeom prst="rect">
            <a:avLst/>
          </a:prstGeom>
          <a:ln>
            <a:noFill/>
          </a:ln>
          <a:effectLst>
            <a:outerShdw blurRad="292100" dist="139700" dir="2700000" algn="tl" rotWithShape="0">
              <a:srgbClr val="333333">
                <a:alpha val="65000"/>
              </a:srgbClr>
            </a:outerShdw>
          </a:effectLst>
        </p:spPr>
      </p:pic>
      <p:cxnSp>
        <p:nvCxnSpPr>
          <p:cNvPr id="19" name="Cause Arrow">
            <a:extLst>
              <a:ext uri="{FF2B5EF4-FFF2-40B4-BE49-F238E27FC236}">
                <a16:creationId xmlns:a16="http://schemas.microsoft.com/office/drawing/2014/main" id="{3DA01FF0-6010-01A8-B33F-503F71AA931A}"/>
              </a:ext>
            </a:extLst>
          </p:cNvPr>
          <p:cNvCxnSpPr>
            <a:cxnSpLocks/>
          </p:cNvCxnSpPr>
          <p:nvPr/>
        </p:nvCxnSpPr>
        <p:spPr>
          <a:xfrm>
            <a:off x="3098206" y="4348334"/>
            <a:ext cx="2083394" cy="139872"/>
          </a:xfrm>
          <a:prstGeom prst="line">
            <a:avLst/>
          </a:prstGeom>
          <a:ln w="38100">
            <a:solidFill>
              <a:srgbClr val="CDDCFE"/>
            </a:solidFill>
          </a:ln>
        </p:spPr>
        <p:style>
          <a:lnRef idx="1">
            <a:schemeClr val="accent1"/>
          </a:lnRef>
          <a:fillRef idx="0">
            <a:schemeClr val="accent1"/>
          </a:fillRef>
          <a:effectRef idx="0">
            <a:schemeClr val="accent1"/>
          </a:effectRef>
          <a:fontRef idx="minor">
            <a:schemeClr val="tx1"/>
          </a:fontRef>
        </p:style>
      </p:cxnSp>
      <p:pic>
        <p:nvPicPr>
          <p:cNvPr id="18" name="Solution Zoom pic">
            <a:extLst>
              <a:ext uri="{FF2B5EF4-FFF2-40B4-BE49-F238E27FC236}">
                <a16:creationId xmlns:a16="http://schemas.microsoft.com/office/drawing/2014/main" id="{55EA3EB9-3634-9073-3363-DB8030DF2D59}"/>
              </a:ext>
            </a:extLst>
          </p:cNvPr>
          <p:cNvPicPr>
            <a:picLocks noChangeAspect="1"/>
          </p:cNvPicPr>
          <p:nvPr/>
        </p:nvPicPr>
        <p:blipFill rotWithShape="1">
          <a:blip r:embed="rId5"/>
          <a:srcRect l="854" t="41664" r="3397" b="22242"/>
          <a:stretch/>
        </p:blipFill>
        <p:spPr>
          <a:xfrm>
            <a:off x="3657600" y="4712917"/>
            <a:ext cx="10972800" cy="3010238"/>
          </a:xfrm>
          <a:prstGeom prst="rect">
            <a:avLst/>
          </a:prstGeom>
          <a:ln>
            <a:noFill/>
          </a:ln>
          <a:effectLst>
            <a:outerShdw blurRad="292100" dist="139700" dir="2700000" algn="tl" rotWithShape="0">
              <a:srgbClr val="333333">
                <a:alpha val="65000"/>
              </a:srgbClr>
            </a:outerShdw>
          </a:effectLst>
        </p:spPr>
      </p:pic>
      <p:cxnSp>
        <p:nvCxnSpPr>
          <p:cNvPr id="21" name="Solution Arrow">
            <a:extLst>
              <a:ext uri="{FF2B5EF4-FFF2-40B4-BE49-F238E27FC236}">
                <a16:creationId xmlns:a16="http://schemas.microsoft.com/office/drawing/2014/main" id="{5ABDDE14-409D-E993-6E1F-B4AABBAAAF22}"/>
              </a:ext>
            </a:extLst>
          </p:cNvPr>
          <p:cNvCxnSpPr>
            <a:cxnSpLocks/>
          </p:cNvCxnSpPr>
          <p:nvPr/>
        </p:nvCxnSpPr>
        <p:spPr>
          <a:xfrm flipH="1">
            <a:off x="3022224" y="6282381"/>
            <a:ext cx="2017050" cy="45885"/>
          </a:xfrm>
          <a:prstGeom prst="line">
            <a:avLst/>
          </a:prstGeom>
          <a:ln w="38100">
            <a:solidFill>
              <a:srgbClr val="CDDCFE"/>
            </a:solidFill>
          </a:ln>
        </p:spPr>
        <p:style>
          <a:lnRef idx="1">
            <a:schemeClr val="accent1"/>
          </a:lnRef>
          <a:fillRef idx="0">
            <a:schemeClr val="accent1"/>
          </a:fillRef>
          <a:effectRef idx="0">
            <a:schemeClr val="accent1"/>
          </a:effectRef>
          <a:fontRef idx="minor">
            <a:schemeClr val="tx1"/>
          </a:fontRef>
        </p:style>
      </p:cxnSp>
      <p:pic>
        <p:nvPicPr>
          <p:cNvPr id="51" name="bottom html">
            <a:extLst>
              <a:ext uri="{FF2B5EF4-FFF2-40B4-BE49-F238E27FC236}">
                <a16:creationId xmlns:a16="http://schemas.microsoft.com/office/drawing/2014/main" id="{8132CA91-E046-7D08-8635-9BDABD39E2C8}"/>
              </a:ext>
            </a:extLst>
          </p:cNvPr>
          <p:cNvPicPr>
            <a:picLocks noChangeAspect="1"/>
          </p:cNvPicPr>
          <p:nvPr/>
        </p:nvPicPr>
        <p:blipFill rotWithShape="1">
          <a:blip r:embed="rId4"/>
          <a:srcRect l="2064" t="46773" r="21158" b="47344"/>
          <a:stretch/>
        </p:blipFill>
        <p:spPr>
          <a:xfrm>
            <a:off x="4818328" y="5930537"/>
            <a:ext cx="6897189" cy="384421"/>
          </a:xfrm>
          <a:prstGeom prst="rect">
            <a:avLst/>
          </a:prstGeom>
          <a:ln>
            <a:noFill/>
          </a:ln>
          <a:effectLst>
            <a:outerShdw blurRad="292100" dist="139700" dir="2700000" algn="tl" rotWithShape="0">
              <a:srgbClr val="333333">
                <a:alpha val="65000"/>
              </a:srgbClr>
            </a:outerShdw>
          </a:effectLst>
        </p:spPr>
      </p:pic>
      <p:pic>
        <p:nvPicPr>
          <p:cNvPr id="52" name="top html">
            <a:extLst>
              <a:ext uri="{FF2B5EF4-FFF2-40B4-BE49-F238E27FC236}">
                <a16:creationId xmlns:a16="http://schemas.microsoft.com/office/drawing/2014/main" id="{2AE80377-6093-2F5F-FCC0-9665A8959BF2}"/>
              </a:ext>
            </a:extLst>
          </p:cNvPr>
          <p:cNvPicPr>
            <a:picLocks noChangeAspect="1"/>
          </p:cNvPicPr>
          <p:nvPr/>
        </p:nvPicPr>
        <p:blipFill rotWithShape="1">
          <a:blip r:embed="rId4"/>
          <a:srcRect l="2055" t="11376" r="21264" b="82936"/>
          <a:stretch/>
        </p:blipFill>
        <p:spPr>
          <a:xfrm>
            <a:off x="4818328" y="3620278"/>
            <a:ext cx="6915850" cy="373224"/>
          </a:xfrm>
          <a:prstGeom prst="rect">
            <a:avLst/>
          </a:prstGeom>
          <a:ln>
            <a:noFill/>
          </a:ln>
          <a:effectLst>
            <a:outerShdw blurRad="292100" dist="139700" dir="2700000" algn="tl" rotWithShape="0">
              <a:srgbClr val="333333">
                <a:alpha val="65000"/>
              </a:srgbClr>
            </a:outerShdw>
          </a:effectLst>
        </p:spPr>
      </p:pic>
      <p:sp>
        <p:nvSpPr>
          <p:cNvPr id="53" name="HTML text">
            <a:extLst>
              <a:ext uri="{FF2B5EF4-FFF2-40B4-BE49-F238E27FC236}">
                <a16:creationId xmlns:a16="http://schemas.microsoft.com/office/drawing/2014/main" id="{4A6CF2D1-2F28-F62D-48FB-9A8DDBCBA353}"/>
              </a:ext>
            </a:extLst>
          </p:cNvPr>
          <p:cNvSpPr/>
          <p:nvPr/>
        </p:nvSpPr>
        <p:spPr>
          <a:xfrm>
            <a:off x="14801156" y="2392250"/>
            <a:ext cx="2514600" cy="1488869"/>
          </a:xfrm>
          <a:prstGeom prst="rect">
            <a:avLst/>
          </a:prstGeom>
          <a:solidFill>
            <a:srgbClr val="CDDC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4361A0"/>
                </a:solidFill>
                <a:latin typeface="Aeries Sans" pitchFamily="50" charset="0"/>
              </a:rPr>
              <a:t>HTML formatting is supported</a:t>
            </a:r>
          </a:p>
        </p:txBody>
      </p:sp>
      <p:cxnSp>
        <p:nvCxnSpPr>
          <p:cNvPr id="55" name="Straight Connector 54">
            <a:extLst>
              <a:ext uri="{FF2B5EF4-FFF2-40B4-BE49-F238E27FC236}">
                <a16:creationId xmlns:a16="http://schemas.microsoft.com/office/drawing/2014/main" id="{F0F38F6E-1DA7-28E6-DB21-633659152576}"/>
              </a:ext>
            </a:extLst>
          </p:cNvPr>
          <p:cNvCxnSpPr>
            <a:endCxn id="52" idx="3"/>
          </p:cNvCxnSpPr>
          <p:nvPr/>
        </p:nvCxnSpPr>
        <p:spPr>
          <a:xfrm flipH="1">
            <a:off x="11734178" y="3518781"/>
            <a:ext cx="3066978" cy="288109"/>
          </a:xfrm>
          <a:prstGeom prst="line">
            <a:avLst/>
          </a:prstGeom>
          <a:ln w="38100">
            <a:solidFill>
              <a:srgbClr val="CDDCF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E720EDD-7ECF-F661-CA87-61B3A6ADC1B2}"/>
              </a:ext>
            </a:extLst>
          </p:cNvPr>
          <p:cNvCxnSpPr/>
          <p:nvPr/>
        </p:nvCxnSpPr>
        <p:spPr>
          <a:xfrm flipH="1">
            <a:off x="11715517" y="3534026"/>
            <a:ext cx="3085639" cy="2419553"/>
          </a:xfrm>
          <a:prstGeom prst="line">
            <a:avLst/>
          </a:prstGeom>
          <a:ln w="38100">
            <a:solidFill>
              <a:srgbClr val="CDDCFE"/>
            </a:solidFill>
          </a:ln>
        </p:spPr>
        <p:style>
          <a:lnRef idx="1">
            <a:schemeClr val="accent1"/>
          </a:lnRef>
          <a:fillRef idx="0">
            <a:schemeClr val="accent1"/>
          </a:fillRef>
          <a:effectRef idx="0">
            <a:schemeClr val="accent1"/>
          </a:effectRef>
          <a:fontRef idx="minor">
            <a:schemeClr val="tx1"/>
          </a:fontRef>
        </p:style>
      </p:cxnSp>
      <p:sp>
        <p:nvSpPr>
          <p:cNvPr id="24" name="QueryDefinitionOutline">
            <a:extLst>
              <a:ext uri="{FF2B5EF4-FFF2-40B4-BE49-F238E27FC236}">
                <a16:creationId xmlns:a16="http://schemas.microsoft.com/office/drawing/2014/main" id="{9496BD86-4E0E-1E51-674A-2F69D943040F}"/>
              </a:ext>
            </a:extLst>
          </p:cNvPr>
          <p:cNvSpPr/>
          <p:nvPr/>
        </p:nvSpPr>
        <p:spPr>
          <a:xfrm>
            <a:off x="4706471" y="7927041"/>
            <a:ext cx="2467536" cy="954742"/>
          </a:xfrm>
          <a:prstGeom prst="rect">
            <a:avLst/>
          </a:prstGeom>
          <a:noFill/>
          <a:ln w="28575">
            <a:solidFill>
              <a:srgbClr val="4361A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4E4B957A-3496-6F18-DBA9-615B0DD07253}"/>
              </a:ext>
            </a:extLst>
          </p:cNvPr>
          <p:cNvCxnSpPr>
            <a:cxnSpLocks/>
            <a:stCxn id="24" idx="0"/>
          </p:cNvCxnSpPr>
          <p:nvPr/>
        </p:nvCxnSpPr>
        <p:spPr>
          <a:xfrm flipV="1">
            <a:off x="5940239" y="4792309"/>
            <a:ext cx="5812227" cy="3134732"/>
          </a:xfrm>
          <a:prstGeom prst="line">
            <a:avLst/>
          </a:prstGeom>
          <a:ln w="28575">
            <a:solidFill>
              <a:srgbClr val="4361A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9BDFF76-2A67-CAC2-88A2-46AC8E188F08}"/>
              </a:ext>
            </a:extLst>
          </p:cNvPr>
          <p:cNvCxnSpPr>
            <a:cxnSpLocks/>
            <a:stCxn id="24" idx="2"/>
          </p:cNvCxnSpPr>
          <p:nvPr/>
        </p:nvCxnSpPr>
        <p:spPr>
          <a:xfrm>
            <a:off x="5940239" y="8881783"/>
            <a:ext cx="5795633" cy="856161"/>
          </a:xfrm>
          <a:prstGeom prst="line">
            <a:avLst/>
          </a:prstGeom>
          <a:ln w="28575">
            <a:solidFill>
              <a:srgbClr val="4361A0"/>
            </a:solidFill>
            <a:prstDash val="dash"/>
          </a:ln>
        </p:spPr>
        <p:style>
          <a:lnRef idx="1">
            <a:schemeClr val="accent1"/>
          </a:lnRef>
          <a:fillRef idx="0">
            <a:schemeClr val="accent1"/>
          </a:fillRef>
          <a:effectRef idx="0">
            <a:schemeClr val="accent1"/>
          </a:effectRef>
          <a:fontRef idx="minor">
            <a:schemeClr val="tx1"/>
          </a:fontRef>
        </p:style>
      </p:cxnSp>
      <p:grpSp>
        <p:nvGrpSpPr>
          <p:cNvPr id="12" name="Query Definition">
            <a:extLst>
              <a:ext uri="{FF2B5EF4-FFF2-40B4-BE49-F238E27FC236}">
                <a16:creationId xmlns:a16="http://schemas.microsoft.com/office/drawing/2014/main" id="{D055B0C7-5F46-EE6C-F897-4893C04ABBF8}"/>
              </a:ext>
            </a:extLst>
          </p:cNvPr>
          <p:cNvGrpSpPr/>
          <p:nvPr/>
        </p:nvGrpSpPr>
        <p:grpSpPr>
          <a:xfrm>
            <a:off x="11719662" y="4738896"/>
            <a:ext cx="5672930" cy="5044192"/>
            <a:chOff x="11703256" y="4150255"/>
            <a:chExt cx="5672930" cy="5044192"/>
          </a:xfrm>
        </p:grpSpPr>
        <p:pic>
          <p:nvPicPr>
            <p:cNvPr id="20" name="Query Definition Box">
              <a:extLst>
                <a:ext uri="{FF2B5EF4-FFF2-40B4-BE49-F238E27FC236}">
                  <a16:creationId xmlns:a16="http://schemas.microsoft.com/office/drawing/2014/main" id="{4DFBDA16-1472-0315-E57C-5D9D2B0F37BE}"/>
                </a:ext>
              </a:extLst>
            </p:cNvPr>
            <p:cNvPicPr>
              <a:picLocks noChangeAspect="1"/>
            </p:cNvPicPr>
            <p:nvPr/>
          </p:nvPicPr>
          <p:blipFill>
            <a:blip r:embed="rId6"/>
            <a:stretch>
              <a:fillRect/>
            </a:stretch>
          </p:blipFill>
          <p:spPr>
            <a:xfrm>
              <a:off x="11703256" y="4150255"/>
              <a:ext cx="5672930" cy="5044192"/>
            </a:xfrm>
            <a:prstGeom prst="rect">
              <a:avLst/>
            </a:prstGeom>
            <a:ln>
              <a:noFill/>
            </a:ln>
            <a:effectLst>
              <a:outerShdw blurRad="292100" dist="139700" dir="2700000" algn="tl" rotWithShape="0">
                <a:srgbClr val="333333">
                  <a:alpha val="65000"/>
                </a:srgbClr>
              </a:outerShdw>
            </a:effectLst>
          </p:spPr>
        </p:pic>
        <p:sp>
          <p:nvSpPr>
            <p:cNvPr id="7" name="White Box">
              <a:extLst>
                <a:ext uri="{FF2B5EF4-FFF2-40B4-BE49-F238E27FC236}">
                  <a16:creationId xmlns:a16="http://schemas.microsoft.com/office/drawing/2014/main" id="{D5F628AA-D5F4-B34F-27EC-4B7FCABEB02B}"/>
                </a:ext>
              </a:extLst>
            </p:cNvPr>
            <p:cNvSpPr/>
            <p:nvPr/>
          </p:nvSpPr>
          <p:spPr>
            <a:xfrm>
              <a:off x="12306075" y="4868452"/>
              <a:ext cx="4571996" cy="235231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ference Text">
              <a:extLst>
                <a:ext uri="{FF2B5EF4-FFF2-40B4-BE49-F238E27FC236}">
                  <a16:creationId xmlns:a16="http://schemas.microsoft.com/office/drawing/2014/main" id="{25E729CB-53DA-28C8-F5C7-D78F2F7A5EA8}"/>
                </a:ext>
              </a:extLst>
            </p:cNvPr>
            <p:cNvSpPr txBox="1"/>
            <p:nvPr/>
          </p:nvSpPr>
          <p:spPr>
            <a:xfrm>
              <a:off x="12234558" y="5374464"/>
              <a:ext cx="4610325" cy="2693045"/>
            </a:xfrm>
            <a:prstGeom prst="rect">
              <a:avLst/>
            </a:prstGeom>
          </p:spPr>
          <p:txBody>
            <a:bodyPr wrap="square" lIns="0" tIns="0" rIns="0" bIns="0" rtlCol="0" anchor="t">
              <a:spAutoFit/>
            </a:bodyPr>
            <a:lstStyle/>
            <a:p>
              <a:pPr marL="323850" lvl="1" algn="ctr">
                <a:lnSpc>
                  <a:spcPts val="4200"/>
                </a:lnSpc>
              </a:pPr>
              <a:r>
                <a:rPr lang="en-US" sz="3600" dirty="0">
                  <a:solidFill>
                    <a:srgbClr val="4361A0"/>
                  </a:solidFill>
                  <a:latin typeface="Aeries Sans" pitchFamily="50" charset="0"/>
                </a:rPr>
                <a:t>You will need to reference the definition details to create your SQL script</a:t>
              </a:r>
            </a:p>
          </p:txBody>
        </p:sp>
      </p:grpSp>
    </p:spTree>
    <p:extLst>
      <p:ext uri="{BB962C8B-B14F-4D97-AF65-F5344CB8AC3E}">
        <p14:creationId xmlns:p14="http://schemas.microsoft.com/office/powerpoint/2010/main" val="231351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52"/>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53"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8FAD7D04-0052-B752-D2CE-E73957D7C1E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22" name="icon">
            <a:extLst>
              <a:ext uri="{FF2B5EF4-FFF2-40B4-BE49-F238E27FC236}">
                <a16:creationId xmlns:a16="http://schemas.microsoft.com/office/drawing/2014/main" id="{4402588A-89F4-D62A-6FD7-5898BE9D04FE}"/>
              </a:ext>
            </a:extLst>
          </p:cNvPr>
          <p:cNvSpPr/>
          <p:nvPr/>
        </p:nvSpPr>
        <p:spPr>
          <a:xfrm>
            <a:off x="230126" y="8961852"/>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pic>
        <p:nvPicPr>
          <p:cNvPr id="9" name="Definition Pic">
            <a:extLst>
              <a:ext uri="{FF2B5EF4-FFF2-40B4-BE49-F238E27FC236}">
                <a16:creationId xmlns:a16="http://schemas.microsoft.com/office/drawing/2014/main" id="{DBD01694-9309-A1F5-07A8-AC9971CC5B68}"/>
              </a:ext>
            </a:extLst>
          </p:cNvPr>
          <p:cNvPicPr>
            <a:picLocks noChangeAspect="1"/>
          </p:cNvPicPr>
          <p:nvPr/>
        </p:nvPicPr>
        <p:blipFill>
          <a:blip r:embed="rId4"/>
          <a:stretch>
            <a:fillRect/>
          </a:stretch>
        </p:blipFill>
        <p:spPr>
          <a:xfrm>
            <a:off x="1049978" y="2920367"/>
            <a:ext cx="11887200" cy="3917254"/>
          </a:xfrm>
          <a:prstGeom prst="rect">
            <a:avLst/>
          </a:prstGeom>
          <a:ln>
            <a:noFill/>
          </a:ln>
          <a:effectLst>
            <a:outerShdw blurRad="292100" dist="139700" dir="2700000" algn="tl" rotWithShape="0">
              <a:srgbClr val="333333">
                <a:alpha val="65000"/>
              </a:srgbClr>
            </a:outerShdw>
          </a:effectLst>
        </p:spPr>
      </p:pic>
      <p:sp>
        <p:nvSpPr>
          <p:cNvPr id="2" name="Title">
            <a:extLst>
              <a:ext uri="{FF2B5EF4-FFF2-40B4-BE49-F238E27FC236}">
                <a16:creationId xmlns:a16="http://schemas.microsoft.com/office/drawing/2014/main" id="{D04B5666-F71A-BB2A-41E5-CE4E9D79EB18}"/>
              </a:ext>
            </a:extLst>
          </p:cNvPr>
          <p:cNvSpPr txBox="1"/>
          <p:nvPr/>
        </p:nvSpPr>
        <p:spPr>
          <a:xfrm>
            <a:off x="152400" y="701183"/>
            <a:ext cx="17944337" cy="1465786"/>
          </a:xfrm>
          <a:prstGeom prst="rect">
            <a:avLst/>
          </a:prstGeom>
        </p:spPr>
        <p:txBody>
          <a:bodyPr wrap="square" lIns="0" tIns="0" rIns="0" bIns="0" rtlCol="0" anchor="t">
            <a:spAutoFit/>
          </a:bodyPr>
          <a:lstStyle/>
          <a:p>
            <a:pPr algn="ctr">
              <a:lnSpc>
                <a:spcPts val="12599"/>
              </a:lnSpc>
            </a:pPr>
            <a:r>
              <a:rPr lang="en-US" sz="7200" dirty="0">
                <a:solidFill>
                  <a:srgbClr val="FFFFFF"/>
                </a:solidFill>
                <a:latin typeface="Aeries Sans Ultra-Bold"/>
              </a:rPr>
              <a:t>Definitions - Query Definition</a:t>
            </a:r>
          </a:p>
        </p:txBody>
      </p:sp>
      <p:grpSp>
        <p:nvGrpSpPr>
          <p:cNvPr id="28" name="Arrows and Boxes">
            <a:extLst>
              <a:ext uri="{FF2B5EF4-FFF2-40B4-BE49-F238E27FC236}">
                <a16:creationId xmlns:a16="http://schemas.microsoft.com/office/drawing/2014/main" id="{9A947B0A-0365-85D1-149E-B2AE788025E9}"/>
              </a:ext>
            </a:extLst>
          </p:cNvPr>
          <p:cNvGrpSpPr/>
          <p:nvPr/>
        </p:nvGrpSpPr>
        <p:grpSpPr>
          <a:xfrm>
            <a:off x="1080410" y="3641644"/>
            <a:ext cx="10730590" cy="4016456"/>
            <a:chOff x="1080410" y="3641644"/>
            <a:chExt cx="10730590" cy="4016456"/>
          </a:xfrm>
        </p:grpSpPr>
        <p:cxnSp>
          <p:nvCxnSpPr>
            <p:cNvPr id="12" name="Straight Arrow Connector 11">
              <a:extLst>
                <a:ext uri="{FF2B5EF4-FFF2-40B4-BE49-F238E27FC236}">
                  <a16:creationId xmlns:a16="http://schemas.microsoft.com/office/drawing/2014/main" id="{C23513F6-D96B-5347-3D1A-341AE715A8D7}"/>
                </a:ext>
              </a:extLst>
            </p:cNvPr>
            <p:cNvCxnSpPr>
              <a:cxnSpLocks/>
              <a:stCxn id="8" idx="1"/>
            </p:cNvCxnSpPr>
            <p:nvPr/>
          </p:nvCxnSpPr>
          <p:spPr>
            <a:xfrm flipH="1" flipV="1">
              <a:off x="5540991" y="5500048"/>
              <a:ext cx="6178671" cy="176094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33667E-0F2A-B797-069E-B5C258FBB84D}"/>
                </a:ext>
              </a:extLst>
            </p:cNvPr>
            <p:cNvCxnSpPr>
              <a:cxnSpLocks/>
            </p:cNvCxnSpPr>
            <p:nvPr/>
          </p:nvCxnSpPr>
          <p:spPr>
            <a:xfrm flipH="1" flipV="1">
              <a:off x="5568287" y="6264322"/>
              <a:ext cx="6182435" cy="139377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50B185A-865F-6850-E925-5BC0C9C85903}"/>
                </a:ext>
              </a:extLst>
            </p:cNvPr>
            <p:cNvCxnSpPr>
              <a:cxnSpLocks/>
            </p:cNvCxnSpPr>
            <p:nvPr/>
          </p:nvCxnSpPr>
          <p:spPr>
            <a:xfrm flipH="1" flipV="1">
              <a:off x="10515600" y="4490113"/>
              <a:ext cx="1295400" cy="263458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QueryDefinitionOutline">
              <a:extLst>
                <a:ext uri="{FF2B5EF4-FFF2-40B4-BE49-F238E27FC236}">
                  <a16:creationId xmlns:a16="http://schemas.microsoft.com/office/drawing/2014/main" id="{AD6AF988-D794-FC87-9D90-2C5CA9B04ECE}"/>
                </a:ext>
              </a:extLst>
            </p:cNvPr>
            <p:cNvSpPr/>
            <p:nvPr/>
          </p:nvSpPr>
          <p:spPr>
            <a:xfrm>
              <a:off x="3752664" y="5923127"/>
              <a:ext cx="1815623" cy="709685"/>
            </a:xfrm>
            <a:prstGeom prst="rect">
              <a:avLst/>
            </a:prstGeom>
            <a:noFill/>
            <a:ln w="28575">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QueryDefinitionOutline">
              <a:extLst>
                <a:ext uri="{FF2B5EF4-FFF2-40B4-BE49-F238E27FC236}">
                  <a16:creationId xmlns:a16="http://schemas.microsoft.com/office/drawing/2014/main" id="{D556AA99-FC84-C232-BB5E-513D1C1F34F2}"/>
                </a:ext>
              </a:extLst>
            </p:cNvPr>
            <p:cNvSpPr/>
            <p:nvPr/>
          </p:nvSpPr>
          <p:spPr>
            <a:xfrm>
              <a:off x="1080410" y="4694830"/>
              <a:ext cx="4419637" cy="791570"/>
            </a:xfrm>
            <a:prstGeom prst="rect">
              <a:avLst/>
            </a:prstGeom>
            <a:noFill/>
            <a:ln w="28575">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QueryDefinitionOutline">
              <a:extLst>
                <a:ext uri="{FF2B5EF4-FFF2-40B4-BE49-F238E27FC236}">
                  <a16:creationId xmlns:a16="http://schemas.microsoft.com/office/drawing/2014/main" id="{3FB69815-583B-1EC4-46BD-EB3E7D31DB9D}"/>
                </a:ext>
              </a:extLst>
            </p:cNvPr>
            <p:cNvSpPr/>
            <p:nvPr/>
          </p:nvSpPr>
          <p:spPr>
            <a:xfrm>
              <a:off x="8077468" y="3641644"/>
              <a:ext cx="3673254" cy="848469"/>
            </a:xfrm>
            <a:prstGeom prst="rect">
              <a:avLst/>
            </a:prstGeom>
            <a:noFill/>
            <a:ln w="28575">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Query Definition">
            <a:extLst>
              <a:ext uri="{FF2B5EF4-FFF2-40B4-BE49-F238E27FC236}">
                <a16:creationId xmlns:a16="http://schemas.microsoft.com/office/drawing/2014/main" id="{39F6724F-8633-37B2-9DA6-96480102CFD6}"/>
              </a:ext>
            </a:extLst>
          </p:cNvPr>
          <p:cNvGrpSpPr/>
          <p:nvPr/>
        </p:nvGrpSpPr>
        <p:grpSpPr>
          <a:xfrm>
            <a:off x="11719662" y="4738896"/>
            <a:ext cx="5672930" cy="5044192"/>
            <a:chOff x="11703256" y="4150255"/>
            <a:chExt cx="5672930" cy="5044192"/>
          </a:xfrm>
        </p:grpSpPr>
        <p:pic>
          <p:nvPicPr>
            <p:cNvPr id="8" name="Query Definition Box">
              <a:extLst>
                <a:ext uri="{FF2B5EF4-FFF2-40B4-BE49-F238E27FC236}">
                  <a16:creationId xmlns:a16="http://schemas.microsoft.com/office/drawing/2014/main" id="{B14C912D-C07E-7C57-CB89-64C22E27F9BD}"/>
                </a:ext>
              </a:extLst>
            </p:cNvPr>
            <p:cNvPicPr>
              <a:picLocks noChangeAspect="1"/>
            </p:cNvPicPr>
            <p:nvPr/>
          </p:nvPicPr>
          <p:blipFill>
            <a:blip r:embed="rId5"/>
            <a:stretch>
              <a:fillRect/>
            </a:stretch>
          </p:blipFill>
          <p:spPr>
            <a:xfrm>
              <a:off x="11703256" y="4150255"/>
              <a:ext cx="5672930" cy="5044192"/>
            </a:xfrm>
            <a:prstGeom prst="rect">
              <a:avLst/>
            </a:prstGeom>
            <a:ln>
              <a:noFill/>
            </a:ln>
            <a:effectLst>
              <a:outerShdw blurRad="292100" dist="139700" dir="2700000" algn="tl" rotWithShape="0">
                <a:srgbClr val="333333">
                  <a:alpha val="65000"/>
                </a:srgbClr>
              </a:outerShdw>
            </a:effectLst>
          </p:spPr>
        </p:pic>
        <p:sp>
          <p:nvSpPr>
            <p:cNvPr id="10" name="White Box">
              <a:extLst>
                <a:ext uri="{FF2B5EF4-FFF2-40B4-BE49-F238E27FC236}">
                  <a16:creationId xmlns:a16="http://schemas.microsoft.com/office/drawing/2014/main" id="{FF63C9DB-9B37-9E50-A861-15F1EA0F4948}"/>
                </a:ext>
              </a:extLst>
            </p:cNvPr>
            <p:cNvSpPr/>
            <p:nvPr/>
          </p:nvSpPr>
          <p:spPr>
            <a:xfrm>
              <a:off x="12306075" y="4868452"/>
              <a:ext cx="4571996" cy="235231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ference Text">
              <a:extLst>
                <a:ext uri="{FF2B5EF4-FFF2-40B4-BE49-F238E27FC236}">
                  <a16:creationId xmlns:a16="http://schemas.microsoft.com/office/drawing/2014/main" id="{6342A733-0DBB-8464-0ACB-2A8B969D093A}"/>
                </a:ext>
              </a:extLst>
            </p:cNvPr>
            <p:cNvSpPr txBox="1"/>
            <p:nvPr/>
          </p:nvSpPr>
          <p:spPr>
            <a:xfrm>
              <a:off x="12234558" y="5374464"/>
              <a:ext cx="4610325" cy="2693045"/>
            </a:xfrm>
            <a:prstGeom prst="rect">
              <a:avLst/>
            </a:prstGeom>
          </p:spPr>
          <p:txBody>
            <a:bodyPr wrap="square" lIns="0" tIns="0" rIns="0" bIns="0" rtlCol="0" anchor="t">
              <a:spAutoFit/>
            </a:bodyPr>
            <a:lstStyle/>
            <a:p>
              <a:pPr marL="323850" lvl="1" algn="ctr">
                <a:lnSpc>
                  <a:spcPts val="4200"/>
                </a:lnSpc>
              </a:pPr>
              <a:r>
                <a:rPr lang="en-US" sz="3600" dirty="0">
                  <a:solidFill>
                    <a:srgbClr val="4361A0"/>
                  </a:solidFill>
                  <a:latin typeface="Aeries Sans" pitchFamily="50" charset="0"/>
                </a:rPr>
                <a:t>You will need to reference the definition details to create your SQL script</a:t>
              </a:r>
            </a:p>
          </p:txBody>
        </p:sp>
      </p:grpSp>
    </p:spTree>
    <p:extLst>
      <p:ext uri="{BB962C8B-B14F-4D97-AF65-F5344CB8AC3E}">
        <p14:creationId xmlns:p14="http://schemas.microsoft.com/office/powerpoint/2010/main" val="26919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7" name="TextBox 7"/>
          <p:cNvSpPr txBox="1"/>
          <p:nvPr/>
        </p:nvSpPr>
        <p:spPr>
          <a:xfrm>
            <a:off x="3614649" y="2708122"/>
            <a:ext cx="11058702" cy="4870757"/>
          </a:xfrm>
          <a:prstGeom prst="rect">
            <a:avLst/>
          </a:prstGeom>
        </p:spPr>
        <p:txBody>
          <a:bodyPr lIns="0" tIns="0" rIns="0" bIns="0" rtlCol="0" anchor="t">
            <a:spAutoFit/>
          </a:bodyPr>
          <a:lstStyle/>
          <a:p>
            <a:pPr algn="ctr">
              <a:lnSpc>
                <a:spcPts val="12500"/>
              </a:lnSpc>
            </a:pPr>
            <a:r>
              <a:rPr lang="en-US" sz="13800" dirty="0">
                <a:solidFill>
                  <a:srgbClr val="FFFFFF"/>
                </a:solidFill>
                <a:effectLst>
                  <a:outerShdw blurRad="63500" sx="102000" sy="102000" algn="ctr" rotWithShape="0">
                    <a:prstClr val="black">
                      <a:alpha val="40000"/>
                    </a:prstClr>
                  </a:outerShdw>
                </a:effectLst>
                <a:latin typeface="Aeries Sans Ultra-Bold"/>
              </a:rPr>
              <a:t>Adding Custom Definitions</a:t>
            </a:r>
          </a:p>
        </p:txBody>
      </p:sp>
      <p:sp>
        <p:nvSpPr>
          <p:cNvPr id="8" name="Freeform 8"/>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411919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7CBAE-5FF5-3EDC-6DC4-D0AEBF54ACA6}"/>
            </a:ext>
          </a:extLst>
        </p:cNvPr>
        <p:cNvGrpSpPr/>
        <p:nvPr/>
      </p:nvGrpSpPr>
      <p:grpSpPr>
        <a:xfrm>
          <a:off x="0" y="0"/>
          <a:ext cx="0" cy="0"/>
          <a:chOff x="0" y="0"/>
          <a:chExt cx="0" cy="0"/>
        </a:xfrm>
      </p:grpSpPr>
      <p:sp>
        <p:nvSpPr>
          <p:cNvPr id="5" name="Background">
            <a:extLst>
              <a:ext uri="{FF2B5EF4-FFF2-40B4-BE49-F238E27FC236}">
                <a16:creationId xmlns:a16="http://schemas.microsoft.com/office/drawing/2014/main" id="{E8D66AD9-8FBD-13ED-45F1-506F3BE85B7F}"/>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22" name="icon">
            <a:extLst>
              <a:ext uri="{FF2B5EF4-FFF2-40B4-BE49-F238E27FC236}">
                <a16:creationId xmlns:a16="http://schemas.microsoft.com/office/drawing/2014/main" id="{1DB5CF34-00C7-A9E1-8630-070E70E8981D}"/>
              </a:ext>
            </a:extLst>
          </p:cNvPr>
          <p:cNvSpPr/>
          <p:nvPr/>
        </p:nvSpPr>
        <p:spPr>
          <a:xfrm>
            <a:off x="230126" y="8961852"/>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2" name="Title">
            <a:extLst>
              <a:ext uri="{FF2B5EF4-FFF2-40B4-BE49-F238E27FC236}">
                <a16:creationId xmlns:a16="http://schemas.microsoft.com/office/drawing/2014/main" id="{7A094020-450E-BFFF-02CE-0243D9038FAA}"/>
              </a:ext>
            </a:extLst>
          </p:cNvPr>
          <p:cNvSpPr txBox="1"/>
          <p:nvPr/>
        </p:nvSpPr>
        <p:spPr>
          <a:xfrm>
            <a:off x="152400" y="701183"/>
            <a:ext cx="17944337" cy="1465786"/>
          </a:xfrm>
          <a:prstGeom prst="rect">
            <a:avLst/>
          </a:prstGeom>
        </p:spPr>
        <p:txBody>
          <a:bodyPr wrap="square" lIns="0" tIns="0" rIns="0" bIns="0" rtlCol="0" anchor="t">
            <a:spAutoFit/>
          </a:bodyPr>
          <a:lstStyle/>
          <a:p>
            <a:pPr algn="ctr">
              <a:lnSpc>
                <a:spcPts val="12599"/>
              </a:lnSpc>
            </a:pPr>
            <a:r>
              <a:rPr lang="en-US" sz="7200" dirty="0">
                <a:solidFill>
                  <a:srgbClr val="FFFFFF"/>
                </a:solidFill>
                <a:latin typeface="Aeries Sans Ultra-Bold"/>
              </a:rPr>
              <a:t>Definitions - Query Definition</a:t>
            </a:r>
          </a:p>
        </p:txBody>
      </p:sp>
      <p:sp>
        <p:nvSpPr>
          <p:cNvPr id="4" name="Subtitle">
            <a:extLst>
              <a:ext uri="{FF2B5EF4-FFF2-40B4-BE49-F238E27FC236}">
                <a16:creationId xmlns:a16="http://schemas.microsoft.com/office/drawing/2014/main" id="{A9A43DD0-86A2-81FB-8096-DE8F62806C8D}"/>
              </a:ext>
            </a:extLst>
          </p:cNvPr>
          <p:cNvSpPr txBox="1"/>
          <p:nvPr/>
        </p:nvSpPr>
        <p:spPr>
          <a:xfrm>
            <a:off x="1280047" y="2247900"/>
            <a:ext cx="15727906" cy="519373"/>
          </a:xfrm>
          <a:prstGeom prst="rect">
            <a:avLst/>
          </a:prstGeom>
        </p:spPr>
        <p:txBody>
          <a:bodyPr wrap="square" lIns="0" tIns="0" rIns="0" bIns="0" rtlCol="0" anchor="t">
            <a:spAutoFit/>
          </a:bodyPr>
          <a:lstStyle/>
          <a:p>
            <a:pPr marL="323850" lvl="1" algn="ctr">
              <a:lnSpc>
                <a:spcPts val="4200"/>
              </a:lnSpc>
            </a:pPr>
            <a:r>
              <a:rPr lang="en-US" sz="3000" dirty="0">
                <a:solidFill>
                  <a:srgbClr val="FFFFFF"/>
                </a:solidFill>
                <a:latin typeface="Nunito Sans"/>
              </a:rPr>
              <a:t>You will need to reference the definition details to create your SQL script</a:t>
            </a:r>
          </a:p>
        </p:txBody>
      </p:sp>
      <p:sp>
        <p:nvSpPr>
          <p:cNvPr id="11" name="White Background">
            <a:extLst>
              <a:ext uri="{FF2B5EF4-FFF2-40B4-BE49-F238E27FC236}">
                <a16:creationId xmlns:a16="http://schemas.microsoft.com/office/drawing/2014/main" id="{0BCFCB31-6451-46B3-99DB-87DA2AF04769}"/>
              </a:ext>
            </a:extLst>
          </p:cNvPr>
          <p:cNvSpPr/>
          <p:nvPr/>
        </p:nvSpPr>
        <p:spPr>
          <a:xfrm>
            <a:off x="6781575" y="2853928"/>
            <a:ext cx="11049000" cy="6892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Key Field 1">
            <a:extLst>
              <a:ext uri="{FF2B5EF4-FFF2-40B4-BE49-F238E27FC236}">
                <a16:creationId xmlns:a16="http://schemas.microsoft.com/office/drawing/2014/main" id="{0A8EFA41-9D76-3202-E65F-8F443FA2C03F}"/>
              </a:ext>
            </a:extLst>
          </p:cNvPr>
          <p:cNvGrpSpPr/>
          <p:nvPr/>
        </p:nvGrpSpPr>
        <p:grpSpPr>
          <a:xfrm>
            <a:off x="7123849" y="3192851"/>
            <a:ext cx="9550240" cy="757343"/>
            <a:chOff x="799474" y="3314663"/>
            <a:chExt cx="9550240" cy="757343"/>
          </a:xfrm>
        </p:grpSpPr>
        <p:sp>
          <p:nvSpPr>
            <p:cNvPr id="12" name="KeyField1 text">
              <a:extLst>
                <a:ext uri="{FF2B5EF4-FFF2-40B4-BE49-F238E27FC236}">
                  <a16:creationId xmlns:a16="http://schemas.microsoft.com/office/drawing/2014/main" id="{08911A82-92A2-6D09-A891-42439F856772}"/>
                </a:ext>
              </a:extLst>
            </p:cNvPr>
            <p:cNvSpPr txBox="1"/>
            <p:nvPr/>
          </p:nvSpPr>
          <p:spPr>
            <a:xfrm>
              <a:off x="3371520" y="3485585"/>
              <a:ext cx="6978194" cy="415499"/>
            </a:xfrm>
            <a:prstGeom prst="rect">
              <a:avLst/>
            </a:prstGeom>
            <a:noFill/>
          </p:spPr>
          <p:txBody>
            <a:bodyPr wrap="square" rtlCol="0">
              <a:spAutoFit/>
            </a:bodyPr>
            <a:lstStyle/>
            <a:p>
              <a:r>
                <a:rPr lang="en-US" sz="2100" dirty="0">
                  <a:latin typeface="Nunito Sans" pitchFamily="2" charset="0"/>
                </a:rPr>
                <a:t>The value in Key Field 1 must be a column</a:t>
              </a:r>
            </a:p>
          </p:txBody>
        </p:sp>
        <p:pic>
          <p:nvPicPr>
            <p:cNvPr id="35" name="KeyField1 pic">
              <a:extLst>
                <a:ext uri="{FF2B5EF4-FFF2-40B4-BE49-F238E27FC236}">
                  <a16:creationId xmlns:a16="http://schemas.microsoft.com/office/drawing/2014/main" id="{77DF6513-B2BB-2E08-CDE4-19BDE712AF6C}"/>
                </a:ext>
              </a:extLst>
            </p:cNvPr>
            <p:cNvPicPr>
              <a:picLocks noChangeAspect="1"/>
            </p:cNvPicPr>
            <p:nvPr/>
          </p:nvPicPr>
          <p:blipFill>
            <a:blip r:embed="rId4"/>
            <a:stretch>
              <a:fillRect/>
            </a:stretch>
          </p:blipFill>
          <p:spPr>
            <a:xfrm>
              <a:off x="799474" y="3314663"/>
              <a:ext cx="2114846" cy="757343"/>
            </a:xfrm>
            <a:prstGeom prst="rect">
              <a:avLst/>
            </a:prstGeom>
            <a:ln>
              <a:noFill/>
            </a:ln>
            <a:effectLst>
              <a:outerShdw blurRad="292100" dist="139700" dir="2700000" algn="tl" rotWithShape="0">
                <a:srgbClr val="333333">
                  <a:alpha val="65000"/>
                </a:srgbClr>
              </a:outerShdw>
            </a:effectLst>
          </p:spPr>
        </p:pic>
        <p:sp>
          <p:nvSpPr>
            <p:cNvPr id="51" name="KeyField1 box">
              <a:extLst>
                <a:ext uri="{FF2B5EF4-FFF2-40B4-BE49-F238E27FC236}">
                  <a16:creationId xmlns:a16="http://schemas.microsoft.com/office/drawing/2014/main" id="{28CDB199-6E4A-1994-B2F4-07C4C2739AFB}"/>
                </a:ext>
              </a:extLst>
            </p:cNvPr>
            <p:cNvSpPr/>
            <p:nvPr/>
          </p:nvSpPr>
          <p:spPr>
            <a:xfrm>
              <a:off x="868800" y="3599906"/>
              <a:ext cx="1097160" cy="40070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4" name="Keyfield1 text box">
              <a:extLst>
                <a:ext uri="{FF2B5EF4-FFF2-40B4-BE49-F238E27FC236}">
                  <a16:creationId xmlns:a16="http://schemas.microsoft.com/office/drawing/2014/main" id="{6817DE05-3EB2-BC68-6B31-6B47D6B0B99C}"/>
                </a:ext>
              </a:extLst>
            </p:cNvPr>
            <p:cNvSpPr/>
            <p:nvPr/>
          </p:nvSpPr>
          <p:spPr>
            <a:xfrm>
              <a:off x="4928610" y="3538602"/>
              <a:ext cx="1376610" cy="32739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40" name="Key Field 2" hidden="1">
            <a:extLst>
              <a:ext uri="{FF2B5EF4-FFF2-40B4-BE49-F238E27FC236}">
                <a16:creationId xmlns:a16="http://schemas.microsoft.com/office/drawing/2014/main" id="{DF89F6C8-92AD-7E75-6E86-D254491136BE}"/>
              </a:ext>
            </a:extLst>
          </p:cNvPr>
          <p:cNvGrpSpPr/>
          <p:nvPr/>
        </p:nvGrpSpPr>
        <p:grpSpPr>
          <a:xfrm>
            <a:off x="7123849" y="4067148"/>
            <a:ext cx="9850687" cy="771633"/>
            <a:chOff x="799474" y="4309904"/>
            <a:chExt cx="9850687" cy="771633"/>
          </a:xfrm>
        </p:grpSpPr>
        <p:sp>
          <p:nvSpPr>
            <p:cNvPr id="13" name="KeyField2 text">
              <a:extLst>
                <a:ext uri="{FF2B5EF4-FFF2-40B4-BE49-F238E27FC236}">
                  <a16:creationId xmlns:a16="http://schemas.microsoft.com/office/drawing/2014/main" id="{9BD0B7E4-3D45-7F2A-49B6-E66905D70414}"/>
                </a:ext>
              </a:extLst>
            </p:cNvPr>
            <p:cNvSpPr txBox="1"/>
            <p:nvPr/>
          </p:nvSpPr>
          <p:spPr>
            <a:xfrm>
              <a:off x="3371520" y="4326388"/>
              <a:ext cx="7278641" cy="738665"/>
            </a:xfrm>
            <a:prstGeom prst="rect">
              <a:avLst/>
            </a:prstGeom>
            <a:noFill/>
          </p:spPr>
          <p:txBody>
            <a:bodyPr wrap="square" rtlCol="0">
              <a:spAutoFit/>
            </a:bodyPr>
            <a:lstStyle/>
            <a:p>
              <a:r>
                <a:rPr lang="en-US" sz="2100" dirty="0">
                  <a:latin typeface="Nunito Sans" pitchFamily="2" charset="0"/>
                </a:rPr>
                <a:t>If Key Field 2 has been populated, the value in Key Field 2 must be a column</a:t>
              </a:r>
            </a:p>
          </p:txBody>
        </p:sp>
        <p:pic>
          <p:nvPicPr>
            <p:cNvPr id="37" name="Keyfield2 pic">
              <a:extLst>
                <a:ext uri="{FF2B5EF4-FFF2-40B4-BE49-F238E27FC236}">
                  <a16:creationId xmlns:a16="http://schemas.microsoft.com/office/drawing/2014/main" id="{2BE24924-4D15-05F3-3016-E1E5269438DB}"/>
                </a:ext>
              </a:extLst>
            </p:cNvPr>
            <p:cNvPicPr>
              <a:picLocks noChangeAspect="1"/>
            </p:cNvPicPr>
            <p:nvPr/>
          </p:nvPicPr>
          <p:blipFill>
            <a:blip r:embed="rId5"/>
            <a:stretch>
              <a:fillRect/>
            </a:stretch>
          </p:blipFill>
          <p:spPr>
            <a:xfrm>
              <a:off x="799474" y="4309904"/>
              <a:ext cx="2114846" cy="771633"/>
            </a:xfrm>
            <a:prstGeom prst="rect">
              <a:avLst/>
            </a:prstGeom>
            <a:ln>
              <a:noFill/>
            </a:ln>
            <a:effectLst>
              <a:outerShdw blurRad="292100" dist="139700" dir="2700000" algn="tl" rotWithShape="0">
                <a:srgbClr val="333333">
                  <a:alpha val="65000"/>
                </a:srgbClr>
              </a:outerShdw>
            </a:effectLst>
          </p:spPr>
        </p:pic>
        <p:sp>
          <p:nvSpPr>
            <p:cNvPr id="53" name="Keyfield2 pic box">
              <a:extLst>
                <a:ext uri="{FF2B5EF4-FFF2-40B4-BE49-F238E27FC236}">
                  <a16:creationId xmlns:a16="http://schemas.microsoft.com/office/drawing/2014/main" id="{8CD332C7-A8D2-D49C-D86D-ED26D6258438}"/>
                </a:ext>
              </a:extLst>
            </p:cNvPr>
            <p:cNvSpPr/>
            <p:nvPr/>
          </p:nvSpPr>
          <p:spPr>
            <a:xfrm>
              <a:off x="868470" y="4605221"/>
              <a:ext cx="1097160" cy="400706"/>
            </a:xfrm>
            <a:prstGeom prst="rect">
              <a:avLst/>
            </a:prstGeom>
            <a:solidFill>
              <a:srgbClr val="D4283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5" name="Keyfield2 text box">
              <a:extLst>
                <a:ext uri="{FF2B5EF4-FFF2-40B4-BE49-F238E27FC236}">
                  <a16:creationId xmlns:a16="http://schemas.microsoft.com/office/drawing/2014/main" id="{3C7DCFF3-0E6D-0E2B-0C2B-62B606CE2C21}"/>
                </a:ext>
              </a:extLst>
            </p:cNvPr>
            <p:cNvSpPr/>
            <p:nvPr/>
          </p:nvSpPr>
          <p:spPr>
            <a:xfrm>
              <a:off x="3665927" y="4363760"/>
              <a:ext cx="1397109" cy="300968"/>
            </a:xfrm>
            <a:prstGeom prst="rect">
              <a:avLst/>
            </a:prstGeom>
            <a:solidFill>
              <a:srgbClr val="D4283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34" name="Deep Link" hidden="1">
            <a:extLst>
              <a:ext uri="{FF2B5EF4-FFF2-40B4-BE49-F238E27FC236}">
                <a16:creationId xmlns:a16="http://schemas.microsoft.com/office/drawing/2014/main" id="{1E6FCA05-1C5C-3982-E63B-421098E30365}"/>
              </a:ext>
            </a:extLst>
          </p:cNvPr>
          <p:cNvGrpSpPr/>
          <p:nvPr/>
        </p:nvGrpSpPr>
        <p:grpSpPr>
          <a:xfrm>
            <a:off x="7108158" y="4955735"/>
            <a:ext cx="10349659" cy="1023663"/>
            <a:chOff x="783783" y="5355637"/>
            <a:chExt cx="10349659" cy="1023663"/>
          </a:xfrm>
        </p:grpSpPr>
        <p:sp>
          <p:nvSpPr>
            <p:cNvPr id="14" name="Deep Link text">
              <a:extLst>
                <a:ext uri="{FF2B5EF4-FFF2-40B4-BE49-F238E27FC236}">
                  <a16:creationId xmlns:a16="http://schemas.microsoft.com/office/drawing/2014/main" id="{733543FA-DCCD-8681-278F-463A0C188D6B}"/>
                </a:ext>
              </a:extLst>
            </p:cNvPr>
            <p:cNvSpPr txBox="1"/>
            <p:nvPr/>
          </p:nvSpPr>
          <p:spPr>
            <a:xfrm>
              <a:off x="3371520" y="5498136"/>
              <a:ext cx="7761922" cy="738665"/>
            </a:xfrm>
            <a:prstGeom prst="rect">
              <a:avLst/>
            </a:prstGeom>
            <a:noFill/>
          </p:spPr>
          <p:txBody>
            <a:bodyPr wrap="square" rtlCol="0">
              <a:spAutoFit/>
            </a:bodyPr>
            <a:lstStyle/>
            <a:p>
              <a:r>
                <a:rPr lang="en-US" sz="2100" dirty="0">
                  <a:latin typeface="Nunito Sans" pitchFamily="2" charset="0"/>
                </a:rPr>
                <a:t>Are you utilizing a deep link? The specified column must end in a question mark</a:t>
              </a:r>
            </a:p>
          </p:txBody>
        </p:sp>
        <p:pic>
          <p:nvPicPr>
            <p:cNvPr id="31" name="LinktoPage pic">
              <a:extLst>
                <a:ext uri="{FF2B5EF4-FFF2-40B4-BE49-F238E27FC236}">
                  <a16:creationId xmlns:a16="http://schemas.microsoft.com/office/drawing/2014/main" id="{D7CDF5D8-F58F-D72A-4C33-109FDDE02AEF}"/>
                </a:ext>
              </a:extLst>
            </p:cNvPr>
            <p:cNvPicPr>
              <a:picLocks noChangeAspect="1"/>
            </p:cNvPicPr>
            <p:nvPr/>
          </p:nvPicPr>
          <p:blipFill rotWithShape="1">
            <a:blip r:embed="rId6"/>
            <a:srcRect r="37325"/>
            <a:stretch/>
          </p:blipFill>
          <p:spPr>
            <a:xfrm>
              <a:off x="783783" y="5355637"/>
              <a:ext cx="2146229" cy="1023663"/>
            </a:xfrm>
            <a:prstGeom prst="rect">
              <a:avLst/>
            </a:prstGeom>
            <a:ln>
              <a:noFill/>
            </a:ln>
            <a:effectLst>
              <a:outerShdw blurRad="292100" dist="139700" dir="2700000" algn="tl" rotWithShape="0">
                <a:srgbClr val="333333">
                  <a:alpha val="65000"/>
                </a:srgbClr>
              </a:outerShdw>
            </a:effectLst>
          </p:spPr>
        </p:pic>
        <p:sp>
          <p:nvSpPr>
            <p:cNvPr id="55" name="QueryString pic box">
              <a:extLst>
                <a:ext uri="{FF2B5EF4-FFF2-40B4-BE49-F238E27FC236}">
                  <a16:creationId xmlns:a16="http://schemas.microsoft.com/office/drawing/2014/main" id="{68F650FA-F7C7-5C89-F8F1-432CB7853A58}"/>
                </a:ext>
              </a:extLst>
            </p:cNvPr>
            <p:cNvSpPr/>
            <p:nvPr/>
          </p:nvSpPr>
          <p:spPr>
            <a:xfrm>
              <a:off x="818976" y="6110960"/>
              <a:ext cx="1937946" cy="195638"/>
            </a:xfrm>
            <a:prstGeom prst="rect">
              <a:avLst/>
            </a:pr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sp>
        <p:nvSpPr>
          <p:cNvPr id="16" name="StuID text" hidden="1">
            <a:extLst>
              <a:ext uri="{FF2B5EF4-FFF2-40B4-BE49-F238E27FC236}">
                <a16:creationId xmlns:a16="http://schemas.microsoft.com/office/drawing/2014/main" id="{F9787B04-C470-9EF0-D591-F3E5C7C3AD82}"/>
              </a:ext>
            </a:extLst>
          </p:cNvPr>
          <p:cNvSpPr txBox="1"/>
          <p:nvPr/>
        </p:nvSpPr>
        <p:spPr>
          <a:xfrm>
            <a:off x="6779289" y="7517391"/>
            <a:ext cx="11048999" cy="1131079"/>
          </a:xfrm>
          <a:prstGeom prst="rect">
            <a:avLst/>
          </a:prstGeom>
          <a:noFill/>
        </p:spPr>
        <p:txBody>
          <a:bodyPr wrap="square" rtlCol="0">
            <a:spAutoFit/>
          </a:bodyPr>
          <a:lstStyle/>
          <a:p>
            <a:pPr algn="ctr"/>
            <a:r>
              <a:rPr lang="en-US" sz="2100" dirty="0">
                <a:solidFill>
                  <a:srgbClr val="4361A0"/>
                </a:solidFill>
                <a:latin typeface="Nunito Sans" pitchFamily="2" charset="0"/>
              </a:rPr>
              <a:t>NOTE: Student Related definitions must have a column titled “</a:t>
            </a:r>
            <a:r>
              <a:rPr lang="en-US" sz="2100" dirty="0" err="1">
                <a:solidFill>
                  <a:srgbClr val="4361A0"/>
                </a:solidFill>
                <a:latin typeface="Nunito Sans" pitchFamily="2" charset="0"/>
              </a:rPr>
              <a:t>StudentID</a:t>
            </a:r>
            <a:r>
              <a:rPr lang="en-US" sz="2100" dirty="0">
                <a:solidFill>
                  <a:srgbClr val="4361A0"/>
                </a:solidFill>
                <a:latin typeface="Nunito Sans" pitchFamily="2" charset="0"/>
              </a:rPr>
              <a:t>” or “Student ID”. </a:t>
            </a:r>
          </a:p>
          <a:p>
            <a:endParaRPr lang="en-US" sz="450" i="1" dirty="0">
              <a:solidFill>
                <a:schemeClr val="accent3">
                  <a:lumMod val="75000"/>
                </a:schemeClr>
              </a:solidFill>
              <a:latin typeface="Nunito Sans" pitchFamily="2" charset="0"/>
            </a:endParaRPr>
          </a:p>
          <a:p>
            <a:pPr algn="ctr"/>
            <a:r>
              <a:rPr lang="en-US" sz="2100" dirty="0">
                <a:solidFill>
                  <a:srgbClr val="4361A0"/>
                </a:solidFill>
                <a:latin typeface="Nunito Sans" pitchFamily="2" charset="0"/>
              </a:rPr>
              <a:t>If your Key Field 1 or Key Field 2 is not one of those titles, “</a:t>
            </a:r>
            <a:r>
              <a:rPr lang="en-US" sz="2100" dirty="0" err="1">
                <a:solidFill>
                  <a:srgbClr val="4361A0"/>
                </a:solidFill>
                <a:latin typeface="Nunito Sans" pitchFamily="2" charset="0"/>
              </a:rPr>
              <a:t>StudentID</a:t>
            </a:r>
            <a:r>
              <a:rPr lang="en-US" sz="2100" dirty="0">
                <a:solidFill>
                  <a:srgbClr val="4361A0"/>
                </a:solidFill>
                <a:latin typeface="Nunito Sans" pitchFamily="2" charset="0"/>
              </a:rPr>
              <a:t>” or “Student ID” must be added as a separate column</a:t>
            </a:r>
          </a:p>
        </p:txBody>
      </p:sp>
      <p:grpSp>
        <p:nvGrpSpPr>
          <p:cNvPr id="36" name="StuID" hidden="1">
            <a:extLst>
              <a:ext uri="{FF2B5EF4-FFF2-40B4-BE49-F238E27FC236}">
                <a16:creationId xmlns:a16="http://schemas.microsoft.com/office/drawing/2014/main" id="{51816CF7-1E3E-A84E-2337-3CFEC7D7D29F}"/>
              </a:ext>
            </a:extLst>
          </p:cNvPr>
          <p:cNvGrpSpPr/>
          <p:nvPr/>
        </p:nvGrpSpPr>
        <p:grpSpPr>
          <a:xfrm>
            <a:off x="7216732" y="6628804"/>
            <a:ext cx="10171564" cy="771633"/>
            <a:chOff x="892357" y="6635298"/>
            <a:chExt cx="10171564" cy="771633"/>
          </a:xfrm>
        </p:grpSpPr>
        <p:sp>
          <p:nvSpPr>
            <p:cNvPr id="18" name="StuRelated text">
              <a:extLst>
                <a:ext uri="{FF2B5EF4-FFF2-40B4-BE49-F238E27FC236}">
                  <a16:creationId xmlns:a16="http://schemas.microsoft.com/office/drawing/2014/main" id="{613E9895-78B1-F0C5-AA3F-45EC283FB8BC}"/>
                </a:ext>
              </a:extLst>
            </p:cNvPr>
            <p:cNvSpPr txBox="1"/>
            <p:nvPr/>
          </p:nvSpPr>
          <p:spPr>
            <a:xfrm>
              <a:off x="3371520" y="6651782"/>
              <a:ext cx="7692401" cy="738665"/>
            </a:xfrm>
            <a:prstGeom prst="rect">
              <a:avLst/>
            </a:prstGeom>
            <a:noFill/>
          </p:spPr>
          <p:txBody>
            <a:bodyPr wrap="square" rtlCol="0">
              <a:spAutoFit/>
            </a:bodyPr>
            <a:lstStyle/>
            <a:p>
              <a:r>
                <a:rPr lang="en-US" sz="2100" dirty="0">
                  <a:latin typeface="Nunito Sans" pitchFamily="2" charset="0"/>
                </a:rPr>
                <a:t>Is the definition student-related? If so, the @StudentID parameter must be in the WHERE clause</a:t>
              </a:r>
            </a:p>
          </p:txBody>
        </p:sp>
        <p:pic>
          <p:nvPicPr>
            <p:cNvPr id="33" name="StuRelated pic">
              <a:extLst>
                <a:ext uri="{FF2B5EF4-FFF2-40B4-BE49-F238E27FC236}">
                  <a16:creationId xmlns:a16="http://schemas.microsoft.com/office/drawing/2014/main" id="{F1AEEC80-F4F1-61AB-CDC8-74105B24F1CD}"/>
                </a:ext>
              </a:extLst>
            </p:cNvPr>
            <p:cNvPicPr>
              <a:picLocks noChangeAspect="1"/>
            </p:cNvPicPr>
            <p:nvPr/>
          </p:nvPicPr>
          <p:blipFill>
            <a:blip r:embed="rId7"/>
            <a:stretch>
              <a:fillRect/>
            </a:stretch>
          </p:blipFill>
          <p:spPr>
            <a:xfrm>
              <a:off x="892357" y="6635298"/>
              <a:ext cx="1929081" cy="771633"/>
            </a:xfrm>
            <a:prstGeom prst="rect">
              <a:avLst/>
            </a:prstGeom>
            <a:ln>
              <a:noFill/>
            </a:ln>
            <a:effectLst>
              <a:outerShdw blurRad="292100" dist="139700" dir="2700000" algn="tl" rotWithShape="0">
                <a:srgbClr val="333333">
                  <a:alpha val="64706"/>
                </a:srgbClr>
              </a:outerShdw>
            </a:effectLst>
          </p:spPr>
        </p:pic>
        <p:sp>
          <p:nvSpPr>
            <p:cNvPr id="60" name="StuID text box1">
              <a:extLst>
                <a:ext uri="{FF2B5EF4-FFF2-40B4-BE49-F238E27FC236}">
                  <a16:creationId xmlns:a16="http://schemas.microsoft.com/office/drawing/2014/main" id="{C325AA98-B59B-374C-187D-90FC60926446}"/>
                </a:ext>
              </a:extLst>
            </p:cNvPr>
            <p:cNvSpPr/>
            <p:nvPr/>
          </p:nvSpPr>
          <p:spPr>
            <a:xfrm>
              <a:off x="8440143" y="6712229"/>
              <a:ext cx="1493776" cy="291431"/>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38" name="SchoolScope" hidden="1">
            <a:extLst>
              <a:ext uri="{FF2B5EF4-FFF2-40B4-BE49-F238E27FC236}">
                <a16:creationId xmlns:a16="http://schemas.microsoft.com/office/drawing/2014/main" id="{0DD2E179-847F-7BA7-B807-3E42C514387C}"/>
              </a:ext>
            </a:extLst>
          </p:cNvPr>
          <p:cNvGrpSpPr/>
          <p:nvPr/>
        </p:nvGrpSpPr>
        <p:grpSpPr>
          <a:xfrm>
            <a:off x="7139715" y="8765426"/>
            <a:ext cx="10292720" cy="738665"/>
            <a:chOff x="815340" y="8887238"/>
            <a:chExt cx="10292720" cy="738665"/>
          </a:xfrm>
        </p:grpSpPr>
        <p:sp>
          <p:nvSpPr>
            <p:cNvPr id="62" name="SchoolScope text box">
              <a:extLst>
                <a:ext uri="{FF2B5EF4-FFF2-40B4-BE49-F238E27FC236}">
                  <a16:creationId xmlns:a16="http://schemas.microsoft.com/office/drawing/2014/main" id="{D84FD155-8B98-8413-AF77-325B92D47DCD}"/>
                </a:ext>
              </a:extLst>
            </p:cNvPr>
            <p:cNvSpPr/>
            <p:nvPr/>
          </p:nvSpPr>
          <p:spPr>
            <a:xfrm>
              <a:off x="908134" y="9279605"/>
              <a:ext cx="1530266" cy="297597"/>
            </a:xfrm>
            <a:prstGeom prst="rect">
              <a:avLst/>
            </a:prstGeom>
            <a:solidFill>
              <a:srgbClr val="3F517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7" name="SchoolScope text">
              <a:extLst>
                <a:ext uri="{FF2B5EF4-FFF2-40B4-BE49-F238E27FC236}">
                  <a16:creationId xmlns:a16="http://schemas.microsoft.com/office/drawing/2014/main" id="{697DF9FC-B1A6-DF97-D557-17B7FDBD5E39}"/>
                </a:ext>
              </a:extLst>
            </p:cNvPr>
            <p:cNvSpPr txBox="1"/>
            <p:nvPr/>
          </p:nvSpPr>
          <p:spPr>
            <a:xfrm>
              <a:off x="815340" y="8887238"/>
              <a:ext cx="7419038" cy="738665"/>
            </a:xfrm>
            <a:prstGeom prst="rect">
              <a:avLst/>
            </a:prstGeom>
            <a:noFill/>
          </p:spPr>
          <p:txBody>
            <a:bodyPr wrap="square" rtlCol="0">
              <a:spAutoFit/>
            </a:bodyPr>
            <a:lstStyle/>
            <a:p>
              <a:r>
                <a:rPr lang="en-US" sz="2100" dirty="0"/>
                <a:t>Is the Assigned Data </a:t>
              </a:r>
              <a:r>
                <a:rPr lang="en-US" sz="2100" dirty="0">
                  <a:latin typeface="Nunito Sans" pitchFamily="2" charset="0"/>
                </a:rPr>
                <a:t>Validation</a:t>
              </a:r>
              <a:r>
                <a:rPr lang="en-US" sz="2100" dirty="0"/>
                <a:t> Group school-scoped? If so, the @SchoolCode parameter must be in the WHERE clause</a:t>
              </a:r>
            </a:p>
          </p:txBody>
        </p:sp>
        <p:pic>
          <p:nvPicPr>
            <p:cNvPr id="70" name="Visibility Pic">
              <a:extLst>
                <a:ext uri="{FF2B5EF4-FFF2-40B4-BE49-F238E27FC236}">
                  <a16:creationId xmlns:a16="http://schemas.microsoft.com/office/drawing/2014/main" id="{AE8C2803-BD23-AF56-E4C2-BF9F0AAD18E0}"/>
                </a:ext>
              </a:extLst>
            </p:cNvPr>
            <p:cNvPicPr>
              <a:picLocks noChangeAspect="1"/>
            </p:cNvPicPr>
            <p:nvPr/>
          </p:nvPicPr>
          <p:blipFill>
            <a:blip r:embed="rId8"/>
            <a:stretch>
              <a:fillRect/>
            </a:stretch>
          </p:blipFill>
          <p:spPr>
            <a:xfrm>
              <a:off x="8107266" y="8970780"/>
              <a:ext cx="3000794" cy="571580"/>
            </a:xfrm>
            <a:prstGeom prst="rect">
              <a:avLst/>
            </a:prstGeom>
            <a:ln>
              <a:noFill/>
            </a:ln>
            <a:effectLst>
              <a:outerShdw blurRad="292100" dist="139700" dir="2700000" algn="tl" rotWithShape="0">
                <a:srgbClr val="333333">
                  <a:alpha val="65000"/>
                </a:srgbClr>
              </a:outerShdw>
            </a:effectLst>
          </p:spPr>
        </p:pic>
      </p:grpSp>
      <p:grpSp>
        <p:nvGrpSpPr>
          <p:cNvPr id="25" name="Query Example">
            <a:extLst>
              <a:ext uri="{FF2B5EF4-FFF2-40B4-BE49-F238E27FC236}">
                <a16:creationId xmlns:a16="http://schemas.microsoft.com/office/drawing/2014/main" id="{C3FC603D-644C-879C-A385-FDA3978E5630}"/>
              </a:ext>
            </a:extLst>
          </p:cNvPr>
          <p:cNvGrpSpPr/>
          <p:nvPr/>
        </p:nvGrpSpPr>
        <p:grpSpPr>
          <a:xfrm>
            <a:off x="457425" y="2868152"/>
            <a:ext cx="5672930" cy="5044192"/>
            <a:chOff x="11819672" y="2944964"/>
            <a:chExt cx="5672930" cy="5044192"/>
          </a:xfrm>
        </p:grpSpPr>
        <p:pic>
          <p:nvPicPr>
            <p:cNvPr id="20" name="Query Example">
              <a:extLst>
                <a:ext uri="{FF2B5EF4-FFF2-40B4-BE49-F238E27FC236}">
                  <a16:creationId xmlns:a16="http://schemas.microsoft.com/office/drawing/2014/main" id="{D897E1B5-F39C-6D26-3F6A-8DFA7235BD8B}"/>
                </a:ext>
              </a:extLst>
            </p:cNvPr>
            <p:cNvPicPr>
              <a:picLocks noChangeAspect="1"/>
            </p:cNvPicPr>
            <p:nvPr/>
          </p:nvPicPr>
          <p:blipFill>
            <a:blip r:embed="rId9"/>
            <a:stretch>
              <a:fillRect/>
            </a:stretch>
          </p:blipFill>
          <p:spPr>
            <a:xfrm>
              <a:off x="11819672" y="2944964"/>
              <a:ext cx="5672930" cy="5044192"/>
            </a:xfrm>
            <a:prstGeom prst="rect">
              <a:avLst/>
            </a:prstGeom>
            <a:ln>
              <a:noFill/>
            </a:ln>
            <a:effectLst>
              <a:outerShdw blurRad="292100" dist="139700" dir="2700000" algn="tl" rotWithShape="0">
                <a:srgbClr val="333333">
                  <a:alpha val="65000"/>
                </a:srgbClr>
              </a:outerShdw>
            </a:effectLst>
          </p:spPr>
        </p:pic>
        <p:sp>
          <p:nvSpPr>
            <p:cNvPr id="52" name="Keyfield1 example">
              <a:extLst>
                <a:ext uri="{FF2B5EF4-FFF2-40B4-BE49-F238E27FC236}">
                  <a16:creationId xmlns:a16="http://schemas.microsoft.com/office/drawing/2014/main" id="{2EEEF1C7-247A-1698-379C-95B81E760A79}"/>
                </a:ext>
              </a:extLst>
            </p:cNvPr>
            <p:cNvSpPr/>
            <p:nvPr/>
          </p:nvSpPr>
          <p:spPr>
            <a:xfrm>
              <a:off x="13558973" y="3900400"/>
              <a:ext cx="1205288" cy="205304"/>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4" name="KeyField2 example" hidden="1">
              <a:extLst>
                <a:ext uri="{FF2B5EF4-FFF2-40B4-BE49-F238E27FC236}">
                  <a16:creationId xmlns:a16="http://schemas.microsoft.com/office/drawing/2014/main" id="{C105DD07-6554-EC07-3BF9-4866856AC57C}"/>
                </a:ext>
              </a:extLst>
            </p:cNvPr>
            <p:cNvSpPr/>
            <p:nvPr/>
          </p:nvSpPr>
          <p:spPr>
            <a:xfrm>
              <a:off x="13676590" y="4136281"/>
              <a:ext cx="1087670" cy="192198"/>
            </a:xfrm>
            <a:prstGeom prst="rect">
              <a:avLst/>
            </a:prstGeom>
            <a:solidFill>
              <a:srgbClr val="D4283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6" name="DeepLink example" hidden="1">
              <a:extLst>
                <a:ext uri="{FF2B5EF4-FFF2-40B4-BE49-F238E27FC236}">
                  <a16:creationId xmlns:a16="http://schemas.microsoft.com/office/drawing/2014/main" id="{5C849624-F84A-44B7-28B3-557EC6D055C3}"/>
                </a:ext>
              </a:extLst>
            </p:cNvPr>
            <p:cNvSpPr/>
            <p:nvPr/>
          </p:nvSpPr>
          <p:spPr>
            <a:xfrm>
              <a:off x="13554605" y="4344865"/>
              <a:ext cx="551052" cy="195638"/>
            </a:xfrm>
            <a:prstGeom prst="rect">
              <a:avLst/>
            </a:pr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8" name="Description example" hidden="1">
              <a:extLst>
                <a:ext uri="{FF2B5EF4-FFF2-40B4-BE49-F238E27FC236}">
                  <a16:creationId xmlns:a16="http://schemas.microsoft.com/office/drawing/2014/main" id="{D0C76410-879B-BACB-B5C3-D1ED15725E26}"/>
                </a:ext>
              </a:extLst>
            </p:cNvPr>
            <p:cNvSpPr/>
            <p:nvPr/>
          </p:nvSpPr>
          <p:spPr>
            <a:xfrm>
              <a:off x="15441061" y="4559990"/>
              <a:ext cx="1452100" cy="205304"/>
            </a:xfrm>
            <a:prstGeom prst="rect">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1" name="StuID example" hidden="1">
              <a:extLst>
                <a:ext uri="{FF2B5EF4-FFF2-40B4-BE49-F238E27FC236}">
                  <a16:creationId xmlns:a16="http://schemas.microsoft.com/office/drawing/2014/main" id="{E4BF46A5-BEE7-13FD-BB53-A73D56A6C869}"/>
                </a:ext>
              </a:extLst>
            </p:cNvPr>
            <p:cNvSpPr/>
            <p:nvPr/>
          </p:nvSpPr>
          <p:spPr>
            <a:xfrm>
              <a:off x="14414809" y="5393783"/>
              <a:ext cx="1280708" cy="232038"/>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3" name="SchoolScope example" hidden="1">
              <a:extLst>
                <a:ext uri="{FF2B5EF4-FFF2-40B4-BE49-F238E27FC236}">
                  <a16:creationId xmlns:a16="http://schemas.microsoft.com/office/drawing/2014/main" id="{7D85FC85-BD86-53AF-4FDA-C63F047F735D}"/>
                </a:ext>
              </a:extLst>
            </p:cNvPr>
            <p:cNvSpPr/>
            <p:nvPr/>
          </p:nvSpPr>
          <p:spPr>
            <a:xfrm>
              <a:off x="14201431" y="5638925"/>
              <a:ext cx="1340360" cy="222778"/>
            </a:xfrm>
            <a:prstGeom prst="rect">
              <a:avLst/>
            </a:prstGeom>
            <a:solidFill>
              <a:srgbClr val="3F517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9" name="Description" hidden="1">
            <a:extLst>
              <a:ext uri="{FF2B5EF4-FFF2-40B4-BE49-F238E27FC236}">
                <a16:creationId xmlns:a16="http://schemas.microsoft.com/office/drawing/2014/main" id="{EDBB7DD6-3E2D-5CD4-B9A7-9D80D8201224}"/>
              </a:ext>
            </a:extLst>
          </p:cNvPr>
          <p:cNvGrpSpPr/>
          <p:nvPr/>
        </p:nvGrpSpPr>
        <p:grpSpPr>
          <a:xfrm>
            <a:off x="1012346" y="4463691"/>
            <a:ext cx="16584070" cy="2501019"/>
            <a:chOff x="1012346" y="4463691"/>
            <a:chExt cx="16584070" cy="2501019"/>
          </a:xfrm>
        </p:grpSpPr>
        <p:sp>
          <p:nvSpPr>
            <p:cNvPr id="3" name="Description required">
              <a:extLst>
                <a:ext uri="{FF2B5EF4-FFF2-40B4-BE49-F238E27FC236}">
                  <a16:creationId xmlns:a16="http://schemas.microsoft.com/office/drawing/2014/main" id="{B9C522F0-5F67-655D-42BC-BB80B3F5A0F9}"/>
                </a:ext>
              </a:extLst>
            </p:cNvPr>
            <p:cNvSpPr txBox="1"/>
            <p:nvPr/>
          </p:nvSpPr>
          <p:spPr>
            <a:xfrm>
              <a:off x="7011160" y="6111638"/>
              <a:ext cx="10585256" cy="415498"/>
            </a:xfrm>
            <a:prstGeom prst="rect">
              <a:avLst/>
            </a:prstGeom>
            <a:noFill/>
          </p:spPr>
          <p:txBody>
            <a:bodyPr wrap="square" rtlCol="0">
              <a:spAutoFit/>
            </a:bodyPr>
            <a:lstStyle/>
            <a:p>
              <a:pPr algn="ctr"/>
              <a:r>
                <a:rPr lang="en-US" sz="2100" dirty="0">
                  <a:latin typeface="Nunito Sans" pitchFamily="2" charset="0"/>
                </a:rPr>
                <a:t>Every definitions requires a column titled “Description”</a:t>
              </a:r>
            </a:p>
          </p:txBody>
        </p:sp>
        <p:sp>
          <p:nvSpPr>
            <p:cNvPr id="7" name="Desription box">
              <a:extLst>
                <a:ext uri="{FF2B5EF4-FFF2-40B4-BE49-F238E27FC236}">
                  <a16:creationId xmlns:a16="http://schemas.microsoft.com/office/drawing/2014/main" id="{C9174DB3-AABA-F263-11BA-B498E2F975F4}"/>
                </a:ext>
              </a:extLst>
            </p:cNvPr>
            <p:cNvSpPr/>
            <p:nvPr/>
          </p:nvSpPr>
          <p:spPr>
            <a:xfrm>
              <a:off x="14066646" y="6150066"/>
              <a:ext cx="1363470" cy="303485"/>
            </a:xfrm>
            <a:prstGeom prst="rect">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cxnSp>
          <p:nvCxnSpPr>
            <p:cNvPr id="43" name="Description Line">
              <a:extLst>
                <a:ext uri="{FF2B5EF4-FFF2-40B4-BE49-F238E27FC236}">
                  <a16:creationId xmlns:a16="http://schemas.microsoft.com/office/drawing/2014/main" id="{0A581D27-76AB-BA93-0A4B-F42DC97B9894}"/>
                </a:ext>
              </a:extLst>
            </p:cNvPr>
            <p:cNvCxnSpPr/>
            <p:nvPr/>
          </p:nvCxnSpPr>
          <p:spPr>
            <a:xfrm flipV="1">
              <a:off x="4136546" y="4682122"/>
              <a:ext cx="457200" cy="1673606"/>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5" name="Description text">
              <a:extLst>
                <a:ext uri="{FF2B5EF4-FFF2-40B4-BE49-F238E27FC236}">
                  <a16:creationId xmlns:a16="http://schemas.microsoft.com/office/drawing/2014/main" id="{72F067D8-2DB8-59E5-6227-0153BB15B6B2}"/>
                </a:ext>
              </a:extLst>
            </p:cNvPr>
            <p:cNvSpPr txBox="1"/>
            <p:nvPr/>
          </p:nvSpPr>
          <p:spPr>
            <a:xfrm>
              <a:off x="1164746" y="6226045"/>
              <a:ext cx="4140013" cy="738665"/>
            </a:xfrm>
            <a:prstGeom prst="rect">
              <a:avLst/>
            </a:prstGeom>
            <a:solidFill>
              <a:schemeClr val="bg1"/>
            </a:solidFill>
          </p:spPr>
          <p:txBody>
            <a:bodyPr wrap="square" rtlCol="0">
              <a:spAutoFit/>
            </a:bodyPr>
            <a:lstStyle/>
            <a:p>
              <a:pPr algn="ctr"/>
              <a:r>
                <a:rPr lang="en-US" sz="2100" dirty="0">
                  <a:latin typeface="Nunito Sans" pitchFamily="2" charset="0"/>
                </a:rPr>
                <a:t>Every definition requires a column titled “Description”</a:t>
              </a:r>
            </a:p>
          </p:txBody>
        </p:sp>
        <p:sp>
          <p:nvSpPr>
            <p:cNvPr id="57" name="Desription box">
              <a:extLst>
                <a:ext uri="{FF2B5EF4-FFF2-40B4-BE49-F238E27FC236}">
                  <a16:creationId xmlns:a16="http://schemas.microsoft.com/office/drawing/2014/main" id="{523E1662-928C-9DD2-1AC4-F6B8E3B7BDA7}"/>
                </a:ext>
              </a:extLst>
            </p:cNvPr>
            <p:cNvSpPr/>
            <p:nvPr/>
          </p:nvSpPr>
          <p:spPr>
            <a:xfrm>
              <a:off x="3356006" y="6606236"/>
              <a:ext cx="1363470" cy="303485"/>
            </a:xfrm>
            <a:prstGeom prst="rect">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41" name="Description Box">
              <a:extLst>
                <a:ext uri="{FF2B5EF4-FFF2-40B4-BE49-F238E27FC236}">
                  <a16:creationId xmlns:a16="http://schemas.microsoft.com/office/drawing/2014/main" id="{E4126350-C4ED-1822-4021-6D3E4B01897C}"/>
                </a:ext>
              </a:extLst>
            </p:cNvPr>
            <p:cNvSpPr/>
            <p:nvPr/>
          </p:nvSpPr>
          <p:spPr>
            <a:xfrm>
              <a:off x="1012346" y="4463691"/>
              <a:ext cx="4572000" cy="219958"/>
            </a:xfrm>
            <a:prstGeom prst="rect">
              <a:avLst/>
            </a:prstGeom>
            <a:noFill/>
            <a:ln w="63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Del Tag" hidden="1">
            <a:extLst>
              <a:ext uri="{FF2B5EF4-FFF2-40B4-BE49-F238E27FC236}">
                <a16:creationId xmlns:a16="http://schemas.microsoft.com/office/drawing/2014/main" id="{ECFDF3F6-DB51-CE93-016F-EAED16030529}"/>
              </a:ext>
            </a:extLst>
          </p:cNvPr>
          <p:cNvGrpSpPr/>
          <p:nvPr/>
        </p:nvGrpSpPr>
        <p:grpSpPr>
          <a:xfrm>
            <a:off x="1761643" y="5173347"/>
            <a:ext cx="4370998" cy="3855885"/>
            <a:chOff x="1761643" y="5173347"/>
            <a:chExt cx="4370998" cy="3855885"/>
          </a:xfrm>
        </p:grpSpPr>
        <p:cxnSp>
          <p:nvCxnSpPr>
            <p:cNvPr id="47" name="Straight Arrow Connector 46">
              <a:extLst>
                <a:ext uri="{FF2B5EF4-FFF2-40B4-BE49-F238E27FC236}">
                  <a16:creationId xmlns:a16="http://schemas.microsoft.com/office/drawing/2014/main" id="{99031A94-03F6-1CB8-3BE5-2D502E9B8028}"/>
                </a:ext>
              </a:extLst>
            </p:cNvPr>
            <p:cNvCxnSpPr>
              <a:cxnSpLocks/>
            </p:cNvCxnSpPr>
            <p:nvPr/>
          </p:nvCxnSpPr>
          <p:spPr>
            <a:xfrm flipH="1">
              <a:off x="3396635" y="5185415"/>
              <a:ext cx="2312987" cy="0"/>
            </a:xfrm>
            <a:prstGeom prst="straightConnector1">
              <a:avLst/>
            </a:prstGeom>
            <a:ln w="57150">
              <a:solidFill>
                <a:srgbClr val="4361A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CC52C7E-32E4-F189-22C4-808FFCFE7106}"/>
                </a:ext>
              </a:extLst>
            </p:cNvPr>
            <p:cNvCxnSpPr>
              <a:cxnSpLocks/>
            </p:cNvCxnSpPr>
            <p:nvPr/>
          </p:nvCxnSpPr>
          <p:spPr>
            <a:xfrm flipV="1">
              <a:off x="5682862" y="5173347"/>
              <a:ext cx="0" cy="2998009"/>
            </a:xfrm>
            <a:prstGeom prst="line">
              <a:avLst/>
            </a:prstGeom>
            <a:ln w="57150">
              <a:solidFill>
                <a:srgbClr val="4361A0"/>
              </a:solidFill>
            </a:ln>
          </p:spPr>
          <p:style>
            <a:lnRef idx="1">
              <a:schemeClr val="accent1"/>
            </a:lnRef>
            <a:fillRef idx="0">
              <a:schemeClr val="accent1"/>
            </a:fillRef>
            <a:effectRef idx="0">
              <a:schemeClr val="accent1"/>
            </a:effectRef>
            <a:fontRef idx="minor">
              <a:schemeClr val="tx1"/>
            </a:fontRef>
          </p:style>
        </p:cxnSp>
        <p:sp>
          <p:nvSpPr>
            <p:cNvPr id="73" name="Del tag text">
              <a:extLst>
                <a:ext uri="{FF2B5EF4-FFF2-40B4-BE49-F238E27FC236}">
                  <a16:creationId xmlns:a16="http://schemas.microsoft.com/office/drawing/2014/main" id="{2D9A42D9-805A-D0B6-A19D-01158C5B917A}"/>
                </a:ext>
              </a:extLst>
            </p:cNvPr>
            <p:cNvSpPr txBox="1"/>
            <p:nvPr/>
          </p:nvSpPr>
          <p:spPr>
            <a:xfrm>
              <a:off x="1761643" y="8105902"/>
              <a:ext cx="4370998" cy="923330"/>
            </a:xfrm>
            <a:prstGeom prst="rect">
              <a:avLst/>
            </a:prstGeom>
            <a:solidFill>
              <a:srgbClr val="4361A0"/>
            </a:solidFill>
          </p:spPr>
          <p:txBody>
            <a:bodyPr wrap="square" rtlCol="0" anchor="ctr">
              <a:spAutoFit/>
            </a:bodyPr>
            <a:lstStyle/>
            <a:p>
              <a:pPr algn="ctr"/>
              <a:r>
                <a:rPr lang="en-US" sz="2700" b="1" dirty="0">
                  <a:solidFill>
                    <a:schemeClr val="bg1"/>
                  </a:solidFill>
                  <a:latin typeface="Aeries Sans" pitchFamily="50" charset="0"/>
                </a:rPr>
                <a:t>Don’t forget to exclude del-tagged records!</a:t>
              </a:r>
            </a:p>
          </p:txBody>
        </p:sp>
      </p:grpSp>
      <p:sp>
        <p:nvSpPr>
          <p:cNvPr id="8" name="Rectangle 7">
            <a:extLst>
              <a:ext uri="{FF2B5EF4-FFF2-40B4-BE49-F238E27FC236}">
                <a16:creationId xmlns:a16="http://schemas.microsoft.com/office/drawing/2014/main" id="{C1AEDA49-121E-15CE-13D6-E85548FDA4CE}"/>
              </a:ext>
            </a:extLst>
          </p:cNvPr>
          <p:cNvSpPr/>
          <p:nvPr/>
        </p:nvSpPr>
        <p:spPr>
          <a:xfrm>
            <a:off x="2743663" y="4384786"/>
            <a:ext cx="122135" cy="1015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FDF4115-855D-0E08-C4A0-C7F5D166C9CC}"/>
              </a:ext>
            </a:extLst>
          </p:cNvPr>
          <p:cNvSpPr/>
          <p:nvPr/>
        </p:nvSpPr>
        <p:spPr>
          <a:xfrm>
            <a:off x="1012346" y="4051694"/>
            <a:ext cx="4571996" cy="192384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B36E09D-6C2D-C980-D86E-CF453092FFEE}"/>
              </a:ext>
            </a:extLst>
          </p:cNvPr>
          <p:cNvSpPr/>
          <p:nvPr/>
        </p:nvSpPr>
        <p:spPr>
          <a:xfrm>
            <a:off x="3459264" y="3950194"/>
            <a:ext cx="122135" cy="1015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8980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A0EE8-41F8-EC7E-161D-D970BBB6DBF4}"/>
            </a:ext>
          </a:extLst>
        </p:cNvPr>
        <p:cNvGrpSpPr/>
        <p:nvPr/>
      </p:nvGrpSpPr>
      <p:grpSpPr>
        <a:xfrm>
          <a:off x="0" y="0"/>
          <a:ext cx="0" cy="0"/>
          <a:chOff x="0" y="0"/>
          <a:chExt cx="0" cy="0"/>
        </a:xfrm>
      </p:grpSpPr>
      <p:sp>
        <p:nvSpPr>
          <p:cNvPr id="5" name="Background">
            <a:extLst>
              <a:ext uri="{FF2B5EF4-FFF2-40B4-BE49-F238E27FC236}">
                <a16:creationId xmlns:a16="http://schemas.microsoft.com/office/drawing/2014/main" id="{BCD6F027-C931-0F2F-3A87-993FAD087FC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22" name="icon">
            <a:extLst>
              <a:ext uri="{FF2B5EF4-FFF2-40B4-BE49-F238E27FC236}">
                <a16:creationId xmlns:a16="http://schemas.microsoft.com/office/drawing/2014/main" id="{9EFE7991-1119-41F8-A8EB-9A44BEC0ED4E}"/>
              </a:ext>
            </a:extLst>
          </p:cNvPr>
          <p:cNvSpPr/>
          <p:nvPr/>
        </p:nvSpPr>
        <p:spPr>
          <a:xfrm>
            <a:off x="230126" y="8961852"/>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2" name="Title">
            <a:extLst>
              <a:ext uri="{FF2B5EF4-FFF2-40B4-BE49-F238E27FC236}">
                <a16:creationId xmlns:a16="http://schemas.microsoft.com/office/drawing/2014/main" id="{B2D8CC94-7137-4F99-19D0-BCB7C7BBD991}"/>
              </a:ext>
            </a:extLst>
          </p:cNvPr>
          <p:cNvSpPr txBox="1"/>
          <p:nvPr/>
        </p:nvSpPr>
        <p:spPr>
          <a:xfrm>
            <a:off x="152400" y="701183"/>
            <a:ext cx="17944337" cy="1465786"/>
          </a:xfrm>
          <a:prstGeom prst="rect">
            <a:avLst/>
          </a:prstGeom>
        </p:spPr>
        <p:txBody>
          <a:bodyPr wrap="square" lIns="0" tIns="0" rIns="0" bIns="0" rtlCol="0" anchor="t">
            <a:spAutoFit/>
          </a:bodyPr>
          <a:lstStyle/>
          <a:p>
            <a:pPr algn="ctr">
              <a:lnSpc>
                <a:spcPts val="12599"/>
              </a:lnSpc>
            </a:pPr>
            <a:r>
              <a:rPr lang="en-US" sz="7200" dirty="0">
                <a:solidFill>
                  <a:srgbClr val="FFFFFF"/>
                </a:solidFill>
                <a:latin typeface="Aeries Sans Ultra-Bold"/>
              </a:rPr>
              <a:t>Definitions - Query Definition</a:t>
            </a:r>
          </a:p>
        </p:txBody>
      </p:sp>
      <p:sp>
        <p:nvSpPr>
          <p:cNvPr id="4" name="Subtitle">
            <a:extLst>
              <a:ext uri="{FF2B5EF4-FFF2-40B4-BE49-F238E27FC236}">
                <a16:creationId xmlns:a16="http://schemas.microsoft.com/office/drawing/2014/main" id="{54CB57C7-2ED9-463A-B8A2-68432E4797DF}"/>
              </a:ext>
            </a:extLst>
          </p:cNvPr>
          <p:cNvSpPr txBox="1"/>
          <p:nvPr/>
        </p:nvSpPr>
        <p:spPr>
          <a:xfrm>
            <a:off x="1280047" y="2247900"/>
            <a:ext cx="15727906" cy="519373"/>
          </a:xfrm>
          <a:prstGeom prst="rect">
            <a:avLst/>
          </a:prstGeom>
        </p:spPr>
        <p:txBody>
          <a:bodyPr wrap="square" lIns="0" tIns="0" rIns="0" bIns="0" rtlCol="0" anchor="t">
            <a:spAutoFit/>
          </a:bodyPr>
          <a:lstStyle/>
          <a:p>
            <a:pPr marL="323850" lvl="1" algn="ctr">
              <a:lnSpc>
                <a:spcPts val="4200"/>
              </a:lnSpc>
            </a:pPr>
            <a:r>
              <a:rPr lang="en-US" sz="3000" dirty="0">
                <a:solidFill>
                  <a:srgbClr val="FFFFFF"/>
                </a:solidFill>
                <a:latin typeface="Nunito Sans"/>
              </a:rPr>
              <a:t>You will need to reference the definition details to create your SQL script</a:t>
            </a:r>
          </a:p>
        </p:txBody>
      </p:sp>
      <p:sp>
        <p:nvSpPr>
          <p:cNvPr id="11" name="White Background">
            <a:extLst>
              <a:ext uri="{FF2B5EF4-FFF2-40B4-BE49-F238E27FC236}">
                <a16:creationId xmlns:a16="http://schemas.microsoft.com/office/drawing/2014/main" id="{2C4BCAC0-07E3-7084-8175-2A2CA77D4C49}"/>
              </a:ext>
            </a:extLst>
          </p:cNvPr>
          <p:cNvSpPr/>
          <p:nvPr/>
        </p:nvSpPr>
        <p:spPr>
          <a:xfrm>
            <a:off x="6781575" y="2853928"/>
            <a:ext cx="11049000" cy="6892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Key Field 1">
            <a:extLst>
              <a:ext uri="{FF2B5EF4-FFF2-40B4-BE49-F238E27FC236}">
                <a16:creationId xmlns:a16="http://schemas.microsoft.com/office/drawing/2014/main" id="{912AAE8E-FC2E-6B98-B259-89E4BBAF86A1}"/>
              </a:ext>
            </a:extLst>
          </p:cNvPr>
          <p:cNvGrpSpPr/>
          <p:nvPr/>
        </p:nvGrpSpPr>
        <p:grpSpPr>
          <a:xfrm>
            <a:off x="7123849" y="3192851"/>
            <a:ext cx="9550240" cy="757343"/>
            <a:chOff x="799474" y="3314663"/>
            <a:chExt cx="9550240" cy="757343"/>
          </a:xfrm>
        </p:grpSpPr>
        <p:sp>
          <p:nvSpPr>
            <p:cNvPr id="12" name="KeyField1 text">
              <a:extLst>
                <a:ext uri="{FF2B5EF4-FFF2-40B4-BE49-F238E27FC236}">
                  <a16:creationId xmlns:a16="http://schemas.microsoft.com/office/drawing/2014/main" id="{EA1BB6FE-845F-8815-28E9-C1C9F1B6F7B2}"/>
                </a:ext>
              </a:extLst>
            </p:cNvPr>
            <p:cNvSpPr txBox="1"/>
            <p:nvPr/>
          </p:nvSpPr>
          <p:spPr>
            <a:xfrm>
              <a:off x="3371520" y="3485585"/>
              <a:ext cx="6978194" cy="415499"/>
            </a:xfrm>
            <a:prstGeom prst="rect">
              <a:avLst/>
            </a:prstGeom>
            <a:noFill/>
          </p:spPr>
          <p:txBody>
            <a:bodyPr wrap="square" rtlCol="0">
              <a:spAutoFit/>
            </a:bodyPr>
            <a:lstStyle/>
            <a:p>
              <a:r>
                <a:rPr lang="en-US" sz="2100" dirty="0">
                  <a:latin typeface="Nunito Sans" pitchFamily="2" charset="0"/>
                </a:rPr>
                <a:t>The value in Key Field 1 must be a column</a:t>
              </a:r>
            </a:p>
          </p:txBody>
        </p:sp>
        <p:pic>
          <p:nvPicPr>
            <p:cNvPr id="35" name="KeyField1 pic">
              <a:extLst>
                <a:ext uri="{FF2B5EF4-FFF2-40B4-BE49-F238E27FC236}">
                  <a16:creationId xmlns:a16="http://schemas.microsoft.com/office/drawing/2014/main" id="{DF24B57C-368B-ED98-1AD0-C78577468F6D}"/>
                </a:ext>
              </a:extLst>
            </p:cNvPr>
            <p:cNvPicPr>
              <a:picLocks noChangeAspect="1"/>
            </p:cNvPicPr>
            <p:nvPr/>
          </p:nvPicPr>
          <p:blipFill>
            <a:blip r:embed="rId4"/>
            <a:stretch>
              <a:fillRect/>
            </a:stretch>
          </p:blipFill>
          <p:spPr>
            <a:xfrm>
              <a:off x="799474" y="3314663"/>
              <a:ext cx="2114846" cy="757343"/>
            </a:xfrm>
            <a:prstGeom prst="rect">
              <a:avLst/>
            </a:prstGeom>
            <a:ln>
              <a:noFill/>
            </a:ln>
            <a:effectLst>
              <a:outerShdw blurRad="292100" dist="139700" dir="2700000" algn="tl" rotWithShape="0">
                <a:srgbClr val="333333">
                  <a:alpha val="65000"/>
                </a:srgbClr>
              </a:outerShdw>
            </a:effectLst>
          </p:spPr>
        </p:pic>
        <p:sp>
          <p:nvSpPr>
            <p:cNvPr id="51" name="KeyField1 box">
              <a:extLst>
                <a:ext uri="{FF2B5EF4-FFF2-40B4-BE49-F238E27FC236}">
                  <a16:creationId xmlns:a16="http://schemas.microsoft.com/office/drawing/2014/main" id="{9254EA51-A4C3-5AEC-C302-E6799A10B350}"/>
                </a:ext>
              </a:extLst>
            </p:cNvPr>
            <p:cNvSpPr/>
            <p:nvPr/>
          </p:nvSpPr>
          <p:spPr>
            <a:xfrm>
              <a:off x="868800" y="3599906"/>
              <a:ext cx="1097160" cy="40070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4" name="Keyfield1 text box">
              <a:extLst>
                <a:ext uri="{FF2B5EF4-FFF2-40B4-BE49-F238E27FC236}">
                  <a16:creationId xmlns:a16="http://schemas.microsoft.com/office/drawing/2014/main" id="{8892DAC1-8476-A107-F100-AABEADC47D47}"/>
                </a:ext>
              </a:extLst>
            </p:cNvPr>
            <p:cNvSpPr/>
            <p:nvPr/>
          </p:nvSpPr>
          <p:spPr>
            <a:xfrm>
              <a:off x="4928610" y="3538602"/>
              <a:ext cx="1376610" cy="32739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40" name="Key Field 2">
            <a:extLst>
              <a:ext uri="{FF2B5EF4-FFF2-40B4-BE49-F238E27FC236}">
                <a16:creationId xmlns:a16="http://schemas.microsoft.com/office/drawing/2014/main" id="{8DC75336-8999-87DD-BF8F-F0F0AAD82FFC}"/>
              </a:ext>
            </a:extLst>
          </p:cNvPr>
          <p:cNvGrpSpPr/>
          <p:nvPr/>
        </p:nvGrpSpPr>
        <p:grpSpPr>
          <a:xfrm>
            <a:off x="7123849" y="4067148"/>
            <a:ext cx="9850687" cy="771633"/>
            <a:chOff x="799474" y="4309904"/>
            <a:chExt cx="9850687" cy="771633"/>
          </a:xfrm>
        </p:grpSpPr>
        <p:sp>
          <p:nvSpPr>
            <p:cNvPr id="13" name="KeyField2 text">
              <a:extLst>
                <a:ext uri="{FF2B5EF4-FFF2-40B4-BE49-F238E27FC236}">
                  <a16:creationId xmlns:a16="http://schemas.microsoft.com/office/drawing/2014/main" id="{681E7F61-E7EB-5FD4-3DCB-FAF4A9E84E2A}"/>
                </a:ext>
              </a:extLst>
            </p:cNvPr>
            <p:cNvSpPr txBox="1"/>
            <p:nvPr/>
          </p:nvSpPr>
          <p:spPr>
            <a:xfrm>
              <a:off x="3371520" y="4326388"/>
              <a:ext cx="7278641" cy="738665"/>
            </a:xfrm>
            <a:prstGeom prst="rect">
              <a:avLst/>
            </a:prstGeom>
            <a:noFill/>
          </p:spPr>
          <p:txBody>
            <a:bodyPr wrap="square" rtlCol="0">
              <a:spAutoFit/>
            </a:bodyPr>
            <a:lstStyle/>
            <a:p>
              <a:r>
                <a:rPr lang="en-US" sz="2100" dirty="0">
                  <a:latin typeface="Nunito Sans" pitchFamily="2" charset="0"/>
                </a:rPr>
                <a:t>If Key Field 2 has been populated, the value in Key Field 2 must be a column</a:t>
              </a:r>
            </a:p>
          </p:txBody>
        </p:sp>
        <p:pic>
          <p:nvPicPr>
            <p:cNvPr id="37" name="Keyfield2 pic">
              <a:extLst>
                <a:ext uri="{FF2B5EF4-FFF2-40B4-BE49-F238E27FC236}">
                  <a16:creationId xmlns:a16="http://schemas.microsoft.com/office/drawing/2014/main" id="{A9360FB2-3BD2-F76C-83B9-F224DCF2CDC0}"/>
                </a:ext>
              </a:extLst>
            </p:cNvPr>
            <p:cNvPicPr>
              <a:picLocks noChangeAspect="1"/>
            </p:cNvPicPr>
            <p:nvPr/>
          </p:nvPicPr>
          <p:blipFill>
            <a:blip r:embed="rId5"/>
            <a:stretch>
              <a:fillRect/>
            </a:stretch>
          </p:blipFill>
          <p:spPr>
            <a:xfrm>
              <a:off x="799474" y="4309904"/>
              <a:ext cx="2114846" cy="771633"/>
            </a:xfrm>
            <a:prstGeom prst="rect">
              <a:avLst/>
            </a:prstGeom>
            <a:ln>
              <a:noFill/>
            </a:ln>
            <a:effectLst>
              <a:outerShdw blurRad="292100" dist="139700" dir="2700000" algn="tl" rotWithShape="0">
                <a:srgbClr val="333333">
                  <a:alpha val="65000"/>
                </a:srgbClr>
              </a:outerShdw>
            </a:effectLst>
          </p:spPr>
        </p:pic>
        <p:sp>
          <p:nvSpPr>
            <p:cNvPr id="53" name="Keyfield2 pic box">
              <a:extLst>
                <a:ext uri="{FF2B5EF4-FFF2-40B4-BE49-F238E27FC236}">
                  <a16:creationId xmlns:a16="http://schemas.microsoft.com/office/drawing/2014/main" id="{4701C2E4-64E1-7448-8A4F-680AF7421885}"/>
                </a:ext>
              </a:extLst>
            </p:cNvPr>
            <p:cNvSpPr/>
            <p:nvPr/>
          </p:nvSpPr>
          <p:spPr>
            <a:xfrm>
              <a:off x="868470" y="4605221"/>
              <a:ext cx="1097160" cy="400706"/>
            </a:xfrm>
            <a:prstGeom prst="rect">
              <a:avLst/>
            </a:prstGeom>
            <a:solidFill>
              <a:srgbClr val="D4283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5" name="Keyfield2 text box">
              <a:extLst>
                <a:ext uri="{FF2B5EF4-FFF2-40B4-BE49-F238E27FC236}">
                  <a16:creationId xmlns:a16="http://schemas.microsoft.com/office/drawing/2014/main" id="{CBADC3A7-8D5E-F278-D6F5-75CEEA9FD39A}"/>
                </a:ext>
              </a:extLst>
            </p:cNvPr>
            <p:cNvSpPr/>
            <p:nvPr/>
          </p:nvSpPr>
          <p:spPr>
            <a:xfrm>
              <a:off x="3665927" y="4363760"/>
              <a:ext cx="1397109" cy="300968"/>
            </a:xfrm>
            <a:prstGeom prst="rect">
              <a:avLst/>
            </a:prstGeom>
            <a:solidFill>
              <a:srgbClr val="D4283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34" name="Deep Link" hidden="1">
            <a:extLst>
              <a:ext uri="{FF2B5EF4-FFF2-40B4-BE49-F238E27FC236}">
                <a16:creationId xmlns:a16="http://schemas.microsoft.com/office/drawing/2014/main" id="{9344EC7D-23D6-B544-CEEF-4D51A5C21E08}"/>
              </a:ext>
            </a:extLst>
          </p:cNvPr>
          <p:cNvGrpSpPr/>
          <p:nvPr/>
        </p:nvGrpSpPr>
        <p:grpSpPr>
          <a:xfrm>
            <a:off x="7108158" y="4955735"/>
            <a:ext cx="10349659" cy="1023663"/>
            <a:chOff x="783783" y="5355637"/>
            <a:chExt cx="10349659" cy="1023663"/>
          </a:xfrm>
        </p:grpSpPr>
        <p:sp>
          <p:nvSpPr>
            <p:cNvPr id="14" name="Deep Link text">
              <a:extLst>
                <a:ext uri="{FF2B5EF4-FFF2-40B4-BE49-F238E27FC236}">
                  <a16:creationId xmlns:a16="http://schemas.microsoft.com/office/drawing/2014/main" id="{D5334A59-46D2-4080-5502-1F4F9FFF47E4}"/>
                </a:ext>
              </a:extLst>
            </p:cNvPr>
            <p:cNvSpPr txBox="1"/>
            <p:nvPr/>
          </p:nvSpPr>
          <p:spPr>
            <a:xfrm>
              <a:off x="3371520" y="5498136"/>
              <a:ext cx="7761922" cy="738665"/>
            </a:xfrm>
            <a:prstGeom prst="rect">
              <a:avLst/>
            </a:prstGeom>
            <a:noFill/>
          </p:spPr>
          <p:txBody>
            <a:bodyPr wrap="square" rtlCol="0">
              <a:spAutoFit/>
            </a:bodyPr>
            <a:lstStyle/>
            <a:p>
              <a:r>
                <a:rPr lang="en-US" sz="2100" dirty="0">
                  <a:latin typeface="Nunito Sans" pitchFamily="2" charset="0"/>
                </a:rPr>
                <a:t>Are you utilizing a deep link? The specified column must end in a question mark</a:t>
              </a:r>
            </a:p>
          </p:txBody>
        </p:sp>
        <p:pic>
          <p:nvPicPr>
            <p:cNvPr id="31" name="LinktoPage pic">
              <a:extLst>
                <a:ext uri="{FF2B5EF4-FFF2-40B4-BE49-F238E27FC236}">
                  <a16:creationId xmlns:a16="http://schemas.microsoft.com/office/drawing/2014/main" id="{15A5DC22-59D1-1687-82D0-B45FC098B126}"/>
                </a:ext>
              </a:extLst>
            </p:cNvPr>
            <p:cNvPicPr>
              <a:picLocks noChangeAspect="1"/>
            </p:cNvPicPr>
            <p:nvPr/>
          </p:nvPicPr>
          <p:blipFill rotWithShape="1">
            <a:blip r:embed="rId6"/>
            <a:srcRect r="37325"/>
            <a:stretch/>
          </p:blipFill>
          <p:spPr>
            <a:xfrm>
              <a:off x="783783" y="5355637"/>
              <a:ext cx="2146229" cy="1023663"/>
            </a:xfrm>
            <a:prstGeom prst="rect">
              <a:avLst/>
            </a:prstGeom>
            <a:ln>
              <a:noFill/>
            </a:ln>
            <a:effectLst>
              <a:outerShdw blurRad="292100" dist="139700" dir="2700000" algn="tl" rotWithShape="0">
                <a:srgbClr val="333333">
                  <a:alpha val="65000"/>
                </a:srgbClr>
              </a:outerShdw>
            </a:effectLst>
          </p:spPr>
        </p:pic>
        <p:sp>
          <p:nvSpPr>
            <p:cNvPr id="55" name="QueryString pic box">
              <a:extLst>
                <a:ext uri="{FF2B5EF4-FFF2-40B4-BE49-F238E27FC236}">
                  <a16:creationId xmlns:a16="http://schemas.microsoft.com/office/drawing/2014/main" id="{7C41A9F8-DA76-8AAB-5D84-46FF6D7245EB}"/>
                </a:ext>
              </a:extLst>
            </p:cNvPr>
            <p:cNvSpPr/>
            <p:nvPr/>
          </p:nvSpPr>
          <p:spPr>
            <a:xfrm>
              <a:off x="818976" y="6110960"/>
              <a:ext cx="1937946" cy="195638"/>
            </a:xfrm>
            <a:prstGeom prst="rect">
              <a:avLst/>
            </a:pr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sp>
        <p:nvSpPr>
          <p:cNvPr id="16" name="StuID text" hidden="1">
            <a:extLst>
              <a:ext uri="{FF2B5EF4-FFF2-40B4-BE49-F238E27FC236}">
                <a16:creationId xmlns:a16="http://schemas.microsoft.com/office/drawing/2014/main" id="{29531628-04A1-1C28-8A95-DA896A7EE9FB}"/>
              </a:ext>
            </a:extLst>
          </p:cNvPr>
          <p:cNvSpPr txBox="1"/>
          <p:nvPr/>
        </p:nvSpPr>
        <p:spPr>
          <a:xfrm>
            <a:off x="6779289" y="7517391"/>
            <a:ext cx="11048999" cy="1131079"/>
          </a:xfrm>
          <a:prstGeom prst="rect">
            <a:avLst/>
          </a:prstGeom>
          <a:noFill/>
        </p:spPr>
        <p:txBody>
          <a:bodyPr wrap="square" rtlCol="0">
            <a:spAutoFit/>
          </a:bodyPr>
          <a:lstStyle/>
          <a:p>
            <a:pPr algn="ctr"/>
            <a:r>
              <a:rPr lang="en-US" sz="2100" dirty="0">
                <a:solidFill>
                  <a:srgbClr val="4361A0"/>
                </a:solidFill>
                <a:latin typeface="Nunito Sans" pitchFamily="2" charset="0"/>
              </a:rPr>
              <a:t>NOTE: Student Related definitions must have a column titled “</a:t>
            </a:r>
            <a:r>
              <a:rPr lang="en-US" sz="2100" dirty="0" err="1">
                <a:solidFill>
                  <a:srgbClr val="4361A0"/>
                </a:solidFill>
                <a:latin typeface="Nunito Sans" pitchFamily="2" charset="0"/>
              </a:rPr>
              <a:t>StudentID</a:t>
            </a:r>
            <a:r>
              <a:rPr lang="en-US" sz="2100" dirty="0">
                <a:solidFill>
                  <a:srgbClr val="4361A0"/>
                </a:solidFill>
                <a:latin typeface="Nunito Sans" pitchFamily="2" charset="0"/>
              </a:rPr>
              <a:t>” or “Student ID”. </a:t>
            </a:r>
          </a:p>
          <a:p>
            <a:endParaRPr lang="en-US" sz="450" i="1" dirty="0">
              <a:solidFill>
                <a:schemeClr val="accent3">
                  <a:lumMod val="75000"/>
                </a:schemeClr>
              </a:solidFill>
              <a:latin typeface="Nunito Sans" pitchFamily="2" charset="0"/>
            </a:endParaRPr>
          </a:p>
          <a:p>
            <a:pPr algn="ctr"/>
            <a:r>
              <a:rPr lang="en-US" sz="2100" dirty="0">
                <a:solidFill>
                  <a:srgbClr val="4361A0"/>
                </a:solidFill>
                <a:latin typeface="Nunito Sans" pitchFamily="2" charset="0"/>
              </a:rPr>
              <a:t>If your Key Field 1 or Key Field 2 is not one of those titles, “</a:t>
            </a:r>
            <a:r>
              <a:rPr lang="en-US" sz="2100" dirty="0" err="1">
                <a:solidFill>
                  <a:srgbClr val="4361A0"/>
                </a:solidFill>
                <a:latin typeface="Nunito Sans" pitchFamily="2" charset="0"/>
              </a:rPr>
              <a:t>StudentID</a:t>
            </a:r>
            <a:r>
              <a:rPr lang="en-US" sz="2100" dirty="0">
                <a:solidFill>
                  <a:srgbClr val="4361A0"/>
                </a:solidFill>
                <a:latin typeface="Nunito Sans" pitchFamily="2" charset="0"/>
              </a:rPr>
              <a:t>” or “Student ID” must be added as a separate column</a:t>
            </a:r>
          </a:p>
        </p:txBody>
      </p:sp>
      <p:grpSp>
        <p:nvGrpSpPr>
          <p:cNvPr id="36" name="StuID" hidden="1">
            <a:extLst>
              <a:ext uri="{FF2B5EF4-FFF2-40B4-BE49-F238E27FC236}">
                <a16:creationId xmlns:a16="http://schemas.microsoft.com/office/drawing/2014/main" id="{09935921-3D5F-5DCA-9246-9E786300B797}"/>
              </a:ext>
            </a:extLst>
          </p:cNvPr>
          <p:cNvGrpSpPr/>
          <p:nvPr/>
        </p:nvGrpSpPr>
        <p:grpSpPr>
          <a:xfrm>
            <a:off x="7216732" y="6628804"/>
            <a:ext cx="10171564" cy="771633"/>
            <a:chOff x="892357" y="6635298"/>
            <a:chExt cx="10171564" cy="771633"/>
          </a:xfrm>
        </p:grpSpPr>
        <p:sp>
          <p:nvSpPr>
            <p:cNvPr id="18" name="StuRelated text">
              <a:extLst>
                <a:ext uri="{FF2B5EF4-FFF2-40B4-BE49-F238E27FC236}">
                  <a16:creationId xmlns:a16="http://schemas.microsoft.com/office/drawing/2014/main" id="{61772E8B-EECF-FD9E-1AF4-CC4DEC6FBB9F}"/>
                </a:ext>
              </a:extLst>
            </p:cNvPr>
            <p:cNvSpPr txBox="1"/>
            <p:nvPr/>
          </p:nvSpPr>
          <p:spPr>
            <a:xfrm>
              <a:off x="3371520" y="6651782"/>
              <a:ext cx="7692401" cy="738665"/>
            </a:xfrm>
            <a:prstGeom prst="rect">
              <a:avLst/>
            </a:prstGeom>
            <a:noFill/>
          </p:spPr>
          <p:txBody>
            <a:bodyPr wrap="square" rtlCol="0">
              <a:spAutoFit/>
            </a:bodyPr>
            <a:lstStyle/>
            <a:p>
              <a:r>
                <a:rPr lang="en-US" sz="2100" dirty="0">
                  <a:latin typeface="Nunito Sans" pitchFamily="2" charset="0"/>
                </a:rPr>
                <a:t>Is the definition student-related? If so, the @StudentID parameter must be in the WHERE clause</a:t>
              </a:r>
            </a:p>
          </p:txBody>
        </p:sp>
        <p:pic>
          <p:nvPicPr>
            <p:cNvPr id="33" name="StuRelated pic">
              <a:extLst>
                <a:ext uri="{FF2B5EF4-FFF2-40B4-BE49-F238E27FC236}">
                  <a16:creationId xmlns:a16="http://schemas.microsoft.com/office/drawing/2014/main" id="{727E3E57-C6DA-B452-96C3-AFB5A3E163F0}"/>
                </a:ext>
              </a:extLst>
            </p:cNvPr>
            <p:cNvPicPr>
              <a:picLocks noChangeAspect="1"/>
            </p:cNvPicPr>
            <p:nvPr/>
          </p:nvPicPr>
          <p:blipFill>
            <a:blip r:embed="rId7"/>
            <a:stretch>
              <a:fillRect/>
            </a:stretch>
          </p:blipFill>
          <p:spPr>
            <a:xfrm>
              <a:off x="892357" y="6635298"/>
              <a:ext cx="1929081" cy="771633"/>
            </a:xfrm>
            <a:prstGeom prst="rect">
              <a:avLst/>
            </a:prstGeom>
            <a:ln>
              <a:noFill/>
            </a:ln>
            <a:effectLst>
              <a:outerShdw blurRad="292100" dist="139700" dir="2700000" algn="tl" rotWithShape="0">
                <a:srgbClr val="333333">
                  <a:alpha val="64706"/>
                </a:srgbClr>
              </a:outerShdw>
            </a:effectLst>
          </p:spPr>
        </p:pic>
        <p:sp>
          <p:nvSpPr>
            <p:cNvPr id="60" name="StuID text box1">
              <a:extLst>
                <a:ext uri="{FF2B5EF4-FFF2-40B4-BE49-F238E27FC236}">
                  <a16:creationId xmlns:a16="http://schemas.microsoft.com/office/drawing/2014/main" id="{D0583620-6760-B440-AFF0-E00AFFB2C9D2}"/>
                </a:ext>
              </a:extLst>
            </p:cNvPr>
            <p:cNvSpPr/>
            <p:nvPr/>
          </p:nvSpPr>
          <p:spPr>
            <a:xfrm>
              <a:off x="8440143" y="6712229"/>
              <a:ext cx="1493776" cy="291431"/>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38" name="SchoolScope" hidden="1">
            <a:extLst>
              <a:ext uri="{FF2B5EF4-FFF2-40B4-BE49-F238E27FC236}">
                <a16:creationId xmlns:a16="http://schemas.microsoft.com/office/drawing/2014/main" id="{45397060-F780-F52C-0586-46502BD6F1DF}"/>
              </a:ext>
            </a:extLst>
          </p:cNvPr>
          <p:cNvGrpSpPr/>
          <p:nvPr/>
        </p:nvGrpSpPr>
        <p:grpSpPr>
          <a:xfrm>
            <a:off x="7139715" y="8765426"/>
            <a:ext cx="10292720" cy="738665"/>
            <a:chOff x="815340" y="8887238"/>
            <a:chExt cx="10292720" cy="738665"/>
          </a:xfrm>
        </p:grpSpPr>
        <p:sp>
          <p:nvSpPr>
            <p:cNvPr id="62" name="SchoolScope text box">
              <a:extLst>
                <a:ext uri="{FF2B5EF4-FFF2-40B4-BE49-F238E27FC236}">
                  <a16:creationId xmlns:a16="http://schemas.microsoft.com/office/drawing/2014/main" id="{CC58DFFE-7EDC-A89E-881F-84507FBB05E9}"/>
                </a:ext>
              </a:extLst>
            </p:cNvPr>
            <p:cNvSpPr/>
            <p:nvPr/>
          </p:nvSpPr>
          <p:spPr>
            <a:xfrm>
              <a:off x="908134" y="9279605"/>
              <a:ext cx="1530266" cy="297597"/>
            </a:xfrm>
            <a:prstGeom prst="rect">
              <a:avLst/>
            </a:prstGeom>
            <a:solidFill>
              <a:srgbClr val="3F517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7" name="SchoolScope text">
              <a:extLst>
                <a:ext uri="{FF2B5EF4-FFF2-40B4-BE49-F238E27FC236}">
                  <a16:creationId xmlns:a16="http://schemas.microsoft.com/office/drawing/2014/main" id="{9E89C7CF-4847-8054-D7F1-8AEAA5E1A5DE}"/>
                </a:ext>
              </a:extLst>
            </p:cNvPr>
            <p:cNvSpPr txBox="1"/>
            <p:nvPr/>
          </p:nvSpPr>
          <p:spPr>
            <a:xfrm>
              <a:off x="815340" y="8887238"/>
              <a:ext cx="7419038" cy="738665"/>
            </a:xfrm>
            <a:prstGeom prst="rect">
              <a:avLst/>
            </a:prstGeom>
            <a:noFill/>
          </p:spPr>
          <p:txBody>
            <a:bodyPr wrap="square" rtlCol="0">
              <a:spAutoFit/>
            </a:bodyPr>
            <a:lstStyle/>
            <a:p>
              <a:r>
                <a:rPr lang="en-US" sz="2100" dirty="0"/>
                <a:t>Is the Assigned Data </a:t>
              </a:r>
              <a:r>
                <a:rPr lang="en-US" sz="2100" dirty="0">
                  <a:latin typeface="Nunito Sans" pitchFamily="2" charset="0"/>
                </a:rPr>
                <a:t>Validation</a:t>
              </a:r>
              <a:r>
                <a:rPr lang="en-US" sz="2100" dirty="0"/>
                <a:t> Group school-scoped? If so, the @SchoolCode parameter must be in the WHERE clause</a:t>
              </a:r>
            </a:p>
          </p:txBody>
        </p:sp>
        <p:pic>
          <p:nvPicPr>
            <p:cNvPr id="70" name="Visibility Pic">
              <a:extLst>
                <a:ext uri="{FF2B5EF4-FFF2-40B4-BE49-F238E27FC236}">
                  <a16:creationId xmlns:a16="http://schemas.microsoft.com/office/drawing/2014/main" id="{13799672-4581-B722-1577-D32ECE8B1D89}"/>
                </a:ext>
              </a:extLst>
            </p:cNvPr>
            <p:cNvPicPr>
              <a:picLocks noChangeAspect="1"/>
            </p:cNvPicPr>
            <p:nvPr/>
          </p:nvPicPr>
          <p:blipFill>
            <a:blip r:embed="rId8"/>
            <a:stretch>
              <a:fillRect/>
            </a:stretch>
          </p:blipFill>
          <p:spPr>
            <a:xfrm>
              <a:off x="8107266" y="8970780"/>
              <a:ext cx="3000794" cy="571580"/>
            </a:xfrm>
            <a:prstGeom prst="rect">
              <a:avLst/>
            </a:prstGeom>
            <a:ln>
              <a:noFill/>
            </a:ln>
            <a:effectLst>
              <a:outerShdw blurRad="292100" dist="139700" dir="2700000" algn="tl" rotWithShape="0">
                <a:srgbClr val="333333">
                  <a:alpha val="65000"/>
                </a:srgbClr>
              </a:outerShdw>
            </a:effectLst>
          </p:spPr>
        </p:pic>
      </p:grpSp>
      <p:grpSp>
        <p:nvGrpSpPr>
          <p:cNvPr id="25" name="Query Example">
            <a:extLst>
              <a:ext uri="{FF2B5EF4-FFF2-40B4-BE49-F238E27FC236}">
                <a16:creationId xmlns:a16="http://schemas.microsoft.com/office/drawing/2014/main" id="{D8B843E8-A524-3EBD-CDEA-C2FA2D819869}"/>
              </a:ext>
            </a:extLst>
          </p:cNvPr>
          <p:cNvGrpSpPr/>
          <p:nvPr/>
        </p:nvGrpSpPr>
        <p:grpSpPr>
          <a:xfrm>
            <a:off x="457425" y="2868152"/>
            <a:ext cx="5672930" cy="5044192"/>
            <a:chOff x="11819672" y="2944964"/>
            <a:chExt cx="5672930" cy="5044192"/>
          </a:xfrm>
        </p:grpSpPr>
        <p:pic>
          <p:nvPicPr>
            <p:cNvPr id="20" name="Query Example">
              <a:extLst>
                <a:ext uri="{FF2B5EF4-FFF2-40B4-BE49-F238E27FC236}">
                  <a16:creationId xmlns:a16="http://schemas.microsoft.com/office/drawing/2014/main" id="{68D40054-149C-4306-96E4-556E4565FA59}"/>
                </a:ext>
              </a:extLst>
            </p:cNvPr>
            <p:cNvPicPr>
              <a:picLocks noChangeAspect="1"/>
            </p:cNvPicPr>
            <p:nvPr/>
          </p:nvPicPr>
          <p:blipFill>
            <a:blip r:embed="rId9"/>
            <a:stretch>
              <a:fillRect/>
            </a:stretch>
          </p:blipFill>
          <p:spPr>
            <a:xfrm>
              <a:off x="11819672" y="2944964"/>
              <a:ext cx="5672930" cy="5044192"/>
            </a:xfrm>
            <a:prstGeom prst="rect">
              <a:avLst/>
            </a:prstGeom>
            <a:ln>
              <a:noFill/>
            </a:ln>
            <a:effectLst>
              <a:outerShdw blurRad="292100" dist="139700" dir="2700000" algn="tl" rotWithShape="0">
                <a:srgbClr val="333333">
                  <a:alpha val="65000"/>
                </a:srgbClr>
              </a:outerShdw>
            </a:effectLst>
          </p:spPr>
        </p:pic>
        <p:sp>
          <p:nvSpPr>
            <p:cNvPr id="52" name="Keyfield1 example">
              <a:extLst>
                <a:ext uri="{FF2B5EF4-FFF2-40B4-BE49-F238E27FC236}">
                  <a16:creationId xmlns:a16="http://schemas.microsoft.com/office/drawing/2014/main" id="{0DFCA0BF-0C38-A66F-C787-5845D7E80E6F}"/>
                </a:ext>
              </a:extLst>
            </p:cNvPr>
            <p:cNvSpPr/>
            <p:nvPr/>
          </p:nvSpPr>
          <p:spPr>
            <a:xfrm>
              <a:off x="13558973" y="3900400"/>
              <a:ext cx="1205288" cy="205304"/>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4" name="KeyField2 example">
              <a:extLst>
                <a:ext uri="{FF2B5EF4-FFF2-40B4-BE49-F238E27FC236}">
                  <a16:creationId xmlns:a16="http://schemas.microsoft.com/office/drawing/2014/main" id="{BCBC51E4-FAAF-F2CF-3AFB-2333CEB57E9C}"/>
                </a:ext>
              </a:extLst>
            </p:cNvPr>
            <p:cNvSpPr/>
            <p:nvPr/>
          </p:nvSpPr>
          <p:spPr>
            <a:xfrm>
              <a:off x="13676590" y="4136281"/>
              <a:ext cx="1087670" cy="192198"/>
            </a:xfrm>
            <a:prstGeom prst="rect">
              <a:avLst/>
            </a:prstGeom>
            <a:solidFill>
              <a:srgbClr val="D4283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6" name="DeepLink example" hidden="1">
              <a:extLst>
                <a:ext uri="{FF2B5EF4-FFF2-40B4-BE49-F238E27FC236}">
                  <a16:creationId xmlns:a16="http://schemas.microsoft.com/office/drawing/2014/main" id="{F9E169FC-F2DE-621B-EC3E-D648651FFC06}"/>
                </a:ext>
              </a:extLst>
            </p:cNvPr>
            <p:cNvSpPr/>
            <p:nvPr/>
          </p:nvSpPr>
          <p:spPr>
            <a:xfrm>
              <a:off x="13554605" y="4344865"/>
              <a:ext cx="551052" cy="195638"/>
            </a:xfrm>
            <a:prstGeom prst="rect">
              <a:avLst/>
            </a:pr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8" name="Description example" hidden="1">
              <a:extLst>
                <a:ext uri="{FF2B5EF4-FFF2-40B4-BE49-F238E27FC236}">
                  <a16:creationId xmlns:a16="http://schemas.microsoft.com/office/drawing/2014/main" id="{7397E8FF-6434-374D-2009-3434B596698F}"/>
                </a:ext>
              </a:extLst>
            </p:cNvPr>
            <p:cNvSpPr/>
            <p:nvPr/>
          </p:nvSpPr>
          <p:spPr>
            <a:xfrm>
              <a:off x="15441061" y="4559990"/>
              <a:ext cx="1452100" cy="205304"/>
            </a:xfrm>
            <a:prstGeom prst="rect">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1" name="StuID example" hidden="1">
              <a:extLst>
                <a:ext uri="{FF2B5EF4-FFF2-40B4-BE49-F238E27FC236}">
                  <a16:creationId xmlns:a16="http://schemas.microsoft.com/office/drawing/2014/main" id="{72325142-CBDF-0CC3-3A39-07B31933EF44}"/>
                </a:ext>
              </a:extLst>
            </p:cNvPr>
            <p:cNvSpPr/>
            <p:nvPr/>
          </p:nvSpPr>
          <p:spPr>
            <a:xfrm>
              <a:off x="14414809" y="5393783"/>
              <a:ext cx="1280708" cy="232038"/>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3" name="SchoolScope example" hidden="1">
              <a:extLst>
                <a:ext uri="{FF2B5EF4-FFF2-40B4-BE49-F238E27FC236}">
                  <a16:creationId xmlns:a16="http://schemas.microsoft.com/office/drawing/2014/main" id="{5FDBDCDF-D889-49D8-ADC9-A3C1FA1D0E70}"/>
                </a:ext>
              </a:extLst>
            </p:cNvPr>
            <p:cNvSpPr/>
            <p:nvPr/>
          </p:nvSpPr>
          <p:spPr>
            <a:xfrm>
              <a:off x="14201431" y="5638925"/>
              <a:ext cx="1340360" cy="222778"/>
            </a:xfrm>
            <a:prstGeom prst="rect">
              <a:avLst/>
            </a:prstGeom>
            <a:solidFill>
              <a:srgbClr val="3F517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9" name="Description" hidden="1">
            <a:extLst>
              <a:ext uri="{FF2B5EF4-FFF2-40B4-BE49-F238E27FC236}">
                <a16:creationId xmlns:a16="http://schemas.microsoft.com/office/drawing/2014/main" id="{02246882-161F-CDE2-0FE0-F789D3C4BB5D}"/>
              </a:ext>
            </a:extLst>
          </p:cNvPr>
          <p:cNvGrpSpPr/>
          <p:nvPr/>
        </p:nvGrpSpPr>
        <p:grpSpPr>
          <a:xfrm>
            <a:off x="1012346" y="4463691"/>
            <a:ext cx="16584070" cy="2501019"/>
            <a:chOff x="1012346" y="4463691"/>
            <a:chExt cx="16584070" cy="2501019"/>
          </a:xfrm>
        </p:grpSpPr>
        <p:sp>
          <p:nvSpPr>
            <p:cNvPr id="3" name="Description required">
              <a:extLst>
                <a:ext uri="{FF2B5EF4-FFF2-40B4-BE49-F238E27FC236}">
                  <a16:creationId xmlns:a16="http://schemas.microsoft.com/office/drawing/2014/main" id="{98253211-119B-59D9-AFF2-76EC8D82D14C}"/>
                </a:ext>
              </a:extLst>
            </p:cNvPr>
            <p:cNvSpPr txBox="1"/>
            <p:nvPr/>
          </p:nvSpPr>
          <p:spPr>
            <a:xfrm>
              <a:off x="7011160" y="6111638"/>
              <a:ext cx="10585256" cy="415498"/>
            </a:xfrm>
            <a:prstGeom prst="rect">
              <a:avLst/>
            </a:prstGeom>
            <a:noFill/>
          </p:spPr>
          <p:txBody>
            <a:bodyPr wrap="square" rtlCol="0">
              <a:spAutoFit/>
            </a:bodyPr>
            <a:lstStyle/>
            <a:p>
              <a:pPr algn="ctr"/>
              <a:r>
                <a:rPr lang="en-US" sz="2100" dirty="0">
                  <a:latin typeface="Nunito Sans" pitchFamily="2" charset="0"/>
                </a:rPr>
                <a:t>Every definitions requires a column titled “Description”</a:t>
              </a:r>
            </a:p>
          </p:txBody>
        </p:sp>
        <p:sp>
          <p:nvSpPr>
            <p:cNvPr id="7" name="Desription box">
              <a:extLst>
                <a:ext uri="{FF2B5EF4-FFF2-40B4-BE49-F238E27FC236}">
                  <a16:creationId xmlns:a16="http://schemas.microsoft.com/office/drawing/2014/main" id="{66F3636E-DF5E-E46D-60AC-10340C145865}"/>
                </a:ext>
              </a:extLst>
            </p:cNvPr>
            <p:cNvSpPr/>
            <p:nvPr/>
          </p:nvSpPr>
          <p:spPr>
            <a:xfrm>
              <a:off x="14066646" y="6150066"/>
              <a:ext cx="1363470" cy="303485"/>
            </a:xfrm>
            <a:prstGeom prst="rect">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cxnSp>
          <p:nvCxnSpPr>
            <p:cNvPr id="43" name="Description Line">
              <a:extLst>
                <a:ext uri="{FF2B5EF4-FFF2-40B4-BE49-F238E27FC236}">
                  <a16:creationId xmlns:a16="http://schemas.microsoft.com/office/drawing/2014/main" id="{50A03E5A-F129-A68D-2052-1674082F17FB}"/>
                </a:ext>
              </a:extLst>
            </p:cNvPr>
            <p:cNvCxnSpPr/>
            <p:nvPr/>
          </p:nvCxnSpPr>
          <p:spPr>
            <a:xfrm flipV="1">
              <a:off x="4136546" y="4682122"/>
              <a:ext cx="457200" cy="1673606"/>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5" name="Description text">
              <a:extLst>
                <a:ext uri="{FF2B5EF4-FFF2-40B4-BE49-F238E27FC236}">
                  <a16:creationId xmlns:a16="http://schemas.microsoft.com/office/drawing/2014/main" id="{F43D9EDF-1D4C-C947-78E9-221FDF548025}"/>
                </a:ext>
              </a:extLst>
            </p:cNvPr>
            <p:cNvSpPr txBox="1"/>
            <p:nvPr/>
          </p:nvSpPr>
          <p:spPr>
            <a:xfrm>
              <a:off x="1164746" y="6226045"/>
              <a:ext cx="4140013" cy="738665"/>
            </a:xfrm>
            <a:prstGeom prst="rect">
              <a:avLst/>
            </a:prstGeom>
            <a:solidFill>
              <a:schemeClr val="bg1"/>
            </a:solidFill>
          </p:spPr>
          <p:txBody>
            <a:bodyPr wrap="square" rtlCol="0">
              <a:spAutoFit/>
            </a:bodyPr>
            <a:lstStyle/>
            <a:p>
              <a:pPr algn="ctr"/>
              <a:r>
                <a:rPr lang="en-US" sz="2100" dirty="0">
                  <a:latin typeface="Nunito Sans" pitchFamily="2" charset="0"/>
                </a:rPr>
                <a:t>Every definition requires a column titled “Description”</a:t>
              </a:r>
            </a:p>
          </p:txBody>
        </p:sp>
        <p:sp>
          <p:nvSpPr>
            <p:cNvPr id="57" name="Desription box">
              <a:extLst>
                <a:ext uri="{FF2B5EF4-FFF2-40B4-BE49-F238E27FC236}">
                  <a16:creationId xmlns:a16="http://schemas.microsoft.com/office/drawing/2014/main" id="{9B66F259-54C2-C03C-85E8-323BC4DB3F95}"/>
                </a:ext>
              </a:extLst>
            </p:cNvPr>
            <p:cNvSpPr/>
            <p:nvPr/>
          </p:nvSpPr>
          <p:spPr>
            <a:xfrm>
              <a:off x="3356006" y="6606236"/>
              <a:ext cx="1363470" cy="303485"/>
            </a:xfrm>
            <a:prstGeom prst="rect">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41" name="Description Box">
              <a:extLst>
                <a:ext uri="{FF2B5EF4-FFF2-40B4-BE49-F238E27FC236}">
                  <a16:creationId xmlns:a16="http://schemas.microsoft.com/office/drawing/2014/main" id="{64D0D142-2094-B46D-7345-CE35AFECB49C}"/>
                </a:ext>
              </a:extLst>
            </p:cNvPr>
            <p:cNvSpPr/>
            <p:nvPr/>
          </p:nvSpPr>
          <p:spPr>
            <a:xfrm>
              <a:off x="1012346" y="4463691"/>
              <a:ext cx="4572000" cy="219958"/>
            </a:xfrm>
            <a:prstGeom prst="rect">
              <a:avLst/>
            </a:prstGeom>
            <a:noFill/>
            <a:ln w="63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Del Tag" hidden="1">
            <a:extLst>
              <a:ext uri="{FF2B5EF4-FFF2-40B4-BE49-F238E27FC236}">
                <a16:creationId xmlns:a16="http://schemas.microsoft.com/office/drawing/2014/main" id="{436E3D80-69A9-C03A-B2D3-5D891CFCD2CB}"/>
              </a:ext>
            </a:extLst>
          </p:cNvPr>
          <p:cNvGrpSpPr/>
          <p:nvPr/>
        </p:nvGrpSpPr>
        <p:grpSpPr>
          <a:xfrm>
            <a:off x="1761643" y="5173347"/>
            <a:ext cx="4370998" cy="3855885"/>
            <a:chOff x="1761643" y="5173347"/>
            <a:chExt cx="4370998" cy="3855885"/>
          </a:xfrm>
        </p:grpSpPr>
        <p:cxnSp>
          <p:nvCxnSpPr>
            <p:cNvPr id="47" name="Straight Arrow Connector 46">
              <a:extLst>
                <a:ext uri="{FF2B5EF4-FFF2-40B4-BE49-F238E27FC236}">
                  <a16:creationId xmlns:a16="http://schemas.microsoft.com/office/drawing/2014/main" id="{8EA74E1D-44CC-11A7-E480-5E8788DE4F77}"/>
                </a:ext>
              </a:extLst>
            </p:cNvPr>
            <p:cNvCxnSpPr>
              <a:cxnSpLocks/>
            </p:cNvCxnSpPr>
            <p:nvPr/>
          </p:nvCxnSpPr>
          <p:spPr>
            <a:xfrm flipH="1">
              <a:off x="3396635" y="5185415"/>
              <a:ext cx="2312987" cy="0"/>
            </a:xfrm>
            <a:prstGeom prst="straightConnector1">
              <a:avLst/>
            </a:prstGeom>
            <a:ln w="57150">
              <a:solidFill>
                <a:srgbClr val="4361A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4835E8C-8E49-650E-F7C4-FA46B937F245}"/>
                </a:ext>
              </a:extLst>
            </p:cNvPr>
            <p:cNvCxnSpPr>
              <a:cxnSpLocks/>
            </p:cNvCxnSpPr>
            <p:nvPr/>
          </p:nvCxnSpPr>
          <p:spPr>
            <a:xfrm flipV="1">
              <a:off x="5682862" y="5173347"/>
              <a:ext cx="0" cy="2998009"/>
            </a:xfrm>
            <a:prstGeom prst="line">
              <a:avLst/>
            </a:prstGeom>
            <a:ln w="57150">
              <a:solidFill>
                <a:srgbClr val="4361A0"/>
              </a:solidFill>
            </a:ln>
          </p:spPr>
          <p:style>
            <a:lnRef idx="1">
              <a:schemeClr val="accent1"/>
            </a:lnRef>
            <a:fillRef idx="0">
              <a:schemeClr val="accent1"/>
            </a:fillRef>
            <a:effectRef idx="0">
              <a:schemeClr val="accent1"/>
            </a:effectRef>
            <a:fontRef idx="minor">
              <a:schemeClr val="tx1"/>
            </a:fontRef>
          </p:style>
        </p:cxnSp>
        <p:sp>
          <p:nvSpPr>
            <p:cNvPr id="73" name="Del tag text">
              <a:extLst>
                <a:ext uri="{FF2B5EF4-FFF2-40B4-BE49-F238E27FC236}">
                  <a16:creationId xmlns:a16="http://schemas.microsoft.com/office/drawing/2014/main" id="{6AB37BF9-1F9D-8AF7-D7E1-4C1E2F8BAAF4}"/>
                </a:ext>
              </a:extLst>
            </p:cNvPr>
            <p:cNvSpPr txBox="1"/>
            <p:nvPr/>
          </p:nvSpPr>
          <p:spPr>
            <a:xfrm>
              <a:off x="1761643" y="8105902"/>
              <a:ext cx="4370998" cy="923330"/>
            </a:xfrm>
            <a:prstGeom prst="rect">
              <a:avLst/>
            </a:prstGeom>
            <a:solidFill>
              <a:srgbClr val="4361A0"/>
            </a:solidFill>
          </p:spPr>
          <p:txBody>
            <a:bodyPr wrap="square" rtlCol="0" anchor="ctr">
              <a:spAutoFit/>
            </a:bodyPr>
            <a:lstStyle/>
            <a:p>
              <a:pPr algn="ctr"/>
              <a:r>
                <a:rPr lang="en-US" sz="2700" b="1" dirty="0">
                  <a:solidFill>
                    <a:schemeClr val="bg1"/>
                  </a:solidFill>
                  <a:latin typeface="Aeries Sans" pitchFamily="50" charset="0"/>
                </a:rPr>
                <a:t>Don’t forget to exclude del-tagged records!</a:t>
              </a:r>
            </a:p>
          </p:txBody>
        </p:sp>
      </p:grpSp>
      <p:sp>
        <p:nvSpPr>
          <p:cNvPr id="8" name="Rectangle 7">
            <a:extLst>
              <a:ext uri="{FF2B5EF4-FFF2-40B4-BE49-F238E27FC236}">
                <a16:creationId xmlns:a16="http://schemas.microsoft.com/office/drawing/2014/main" id="{2740F0CE-FAB0-B054-D300-0B045EF474C9}"/>
              </a:ext>
            </a:extLst>
          </p:cNvPr>
          <p:cNvSpPr/>
          <p:nvPr/>
        </p:nvSpPr>
        <p:spPr>
          <a:xfrm>
            <a:off x="2743663" y="4384786"/>
            <a:ext cx="122135" cy="1015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6313E2E-608B-E782-2520-79CB5907C92D}"/>
              </a:ext>
            </a:extLst>
          </p:cNvPr>
          <p:cNvSpPr/>
          <p:nvPr/>
        </p:nvSpPr>
        <p:spPr>
          <a:xfrm>
            <a:off x="1007892" y="4253875"/>
            <a:ext cx="4571996" cy="170748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CCAD938-1E40-F750-7E0F-6CFA5A76A99B}"/>
              </a:ext>
            </a:extLst>
          </p:cNvPr>
          <p:cNvSpPr/>
          <p:nvPr/>
        </p:nvSpPr>
        <p:spPr>
          <a:xfrm>
            <a:off x="3448296" y="4177488"/>
            <a:ext cx="122135" cy="1015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5773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4EDCC-4EF1-AE1D-F5E5-F95BE4D06FA4}"/>
            </a:ext>
          </a:extLst>
        </p:cNvPr>
        <p:cNvGrpSpPr/>
        <p:nvPr/>
      </p:nvGrpSpPr>
      <p:grpSpPr>
        <a:xfrm>
          <a:off x="0" y="0"/>
          <a:ext cx="0" cy="0"/>
          <a:chOff x="0" y="0"/>
          <a:chExt cx="0" cy="0"/>
        </a:xfrm>
      </p:grpSpPr>
      <p:sp>
        <p:nvSpPr>
          <p:cNvPr id="5" name="Background">
            <a:extLst>
              <a:ext uri="{FF2B5EF4-FFF2-40B4-BE49-F238E27FC236}">
                <a16:creationId xmlns:a16="http://schemas.microsoft.com/office/drawing/2014/main" id="{CFD46946-2D27-B98B-2684-A799686684E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22" name="icon">
            <a:extLst>
              <a:ext uri="{FF2B5EF4-FFF2-40B4-BE49-F238E27FC236}">
                <a16:creationId xmlns:a16="http://schemas.microsoft.com/office/drawing/2014/main" id="{029E625F-1B48-EC3F-8ABD-2084B1C561A1}"/>
              </a:ext>
            </a:extLst>
          </p:cNvPr>
          <p:cNvSpPr/>
          <p:nvPr/>
        </p:nvSpPr>
        <p:spPr>
          <a:xfrm>
            <a:off x="230126" y="8961852"/>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2" name="Title">
            <a:extLst>
              <a:ext uri="{FF2B5EF4-FFF2-40B4-BE49-F238E27FC236}">
                <a16:creationId xmlns:a16="http://schemas.microsoft.com/office/drawing/2014/main" id="{E9780EF2-A079-BE16-2211-8AAFDD184FA5}"/>
              </a:ext>
            </a:extLst>
          </p:cNvPr>
          <p:cNvSpPr txBox="1"/>
          <p:nvPr/>
        </p:nvSpPr>
        <p:spPr>
          <a:xfrm>
            <a:off x="152400" y="701183"/>
            <a:ext cx="17944337" cy="1465786"/>
          </a:xfrm>
          <a:prstGeom prst="rect">
            <a:avLst/>
          </a:prstGeom>
        </p:spPr>
        <p:txBody>
          <a:bodyPr wrap="square" lIns="0" tIns="0" rIns="0" bIns="0" rtlCol="0" anchor="t">
            <a:spAutoFit/>
          </a:bodyPr>
          <a:lstStyle/>
          <a:p>
            <a:pPr algn="ctr">
              <a:lnSpc>
                <a:spcPts val="12599"/>
              </a:lnSpc>
            </a:pPr>
            <a:r>
              <a:rPr lang="en-US" sz="7200" dirty="0">
                <a:solidFill>
                  <a:srgbClr val="FFFFFF"/>
                </a:solidFill>
                <a:latin typeface="Aeries Sans Ultra-Bold"/>
              </a:rPr>
              <a:t>Definitions - Query Definition</a:t>
            </a:r>
          </a:p>
        </p:txBody>
      </p:sp>
      <p:sp>
        <p:nvSpPr>
          <p:cNvPr id="4" name="Subtitle">
            <a:extLst>
              <a:ext uri="{FF2B5EF4-FFF2-40B4-BE49-F238E27FC236}">
                <a16:creationId xmlns:a16="http://schemas.microsoft.com/office/drawing/2014/main" id="{FDC8E844-41F1-500F-199E-7E778CDE10B6}"/>
              </a:ext>
            </a:extLst>
          </p:cNvPr>
          <p:cNvSpPr txBox="1"/>
          <p:nvPr/>
        </p:nvSpPr>
        <p:spPr>
          <a:xfrm>
            <a:off x="1280047" y="2247900"/>
            <a:ext cx="15727906" cy="519373"/>
          </a:xfrm>
          <a:prstGeom prst="rect">
            <a:avLst/>
          </a:prstGeom>
        </p:spPr>
        <p:txBody>
          <a:bodyPr wrap="square" lIns="0" tIns="0" rIns="0" bIns="0" rtlCol="0" anchor="t">
            <a:spAutoFit/>
          </a:bodyPr>
          <a:lstStyle/>
          <a:p>
            <a:pPr marL="323850" lvl="1" algn="ctr">
              <a:lnSpc>
                <a:spcPts val="4200"/>
              </a:lnSpc>
            </a:pPr>
            <a:r>
              <a:rPr lang="en-US" sz="3000" dirty="0">
                <a:solidFill>
                  <a:srgbClr val="FFFFFF"/>
                </a:solidFill>
                <a:latin typeface="Nunito Sans"/>
              </a:rPr>
              <a:t>You will need to reference the definition details to create your SQL script</a:t>
            </a:r>
          </a:p>
        </p:txBody>
      </p:sp>
      <p:sp>
        <p:nvSpPr>
          <p:cNvPr id="11" name="White Background">
            <a:extLst>
              <a:ext uri="{FF2B5EF4-FFF2-40B4-BE49-F238E27FC236}">
                <a16:creationId xmlns:a16="http://schemas.microsoft.com/office/drawing/2014/main" id="{8129BA22-01B0-DE64-7373-FDB0765455F2}"/>
              </a:ext>
            </a:extLst>
          </p:cNvPr>
          <p:cNvSpPr/>
          <p:nvPr/>
        </p:nvSpPr>
        <p:spPr>
          <a:xfrm>
            <a:off x="6781575" y="2853928"/>
            <a:ext cx="11049000" cy="6892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Key Field 1">
            <a:extLst>
              <a:ext uri="{FF2B5EF4-FFF2-40B4-BE49-F238E27FC236}">
                <a16:creationId xmlns:a16="http://schemas.microsoft.com/office/drawing/2014/main" id="{739BCDCA-7422-1B6C-F7A3-3AB9C1AF020A}"/>
              </a:ext>
            </a:extLst>
          </p:cNvPr>
          <p:cNvGrpSpPr/>
          <p:nvPr/>
        </p:nvGrpSpPr>
        <p:grpSpPr>
          <a:xfrm>
            <a:off x="7123849" y="3192851"/>
            <a:ext cx="9550240" cy="757343"/>
            <a:chOff x="799474" y="3314663"/>
            <a:chExt cx="9550240" cy="757343"/>
          </a:xfrm>
        </p:grpSpPr>
        <p:sp>
          <p:nvSpPr>
            <p:cNvPr id="12" name="KeyField1 text">
              <a:extLst>
                <a:ext uri="{FF2B5EF4-FFF2-40B4-BE49-F238E27FC236}">
                  <a16:creationId xmlns:a16="http://schemas.microsoft.com/office/drawing/2014/main" id="{647180DA-4024-13A7-2893-40BD38678381}"/>
                </a:ext>
              </a:extLst>
            </p:cNvPr>
            <p:cNvSpPr txBox="1"/>
            <p:nvPr/>
          </p:nvSpPr>
          <p:spPr>
            <a:xfrm>
              <a:off x="3371520" y="3485585"/>
              <a:ext cx="6978194" cy="415499"/>
            </a:xfrm>
            <a:prstGeom prst="rect">
              <a:avLst/>
            </a:prstGeom>
            <a:noFill/>
          </p:spPr>
          <p:txBody>
            <a:bodyPr wrap="square" rtlCol="0">
              <a:spAutoFit/>
            </a:bodyPr>
            <a:lstStyle/>
            <a:p>
              <a:r>
                <a:rPr lang="en-US" sz="2100" dirty="0">
                  <a:latin typeface="Nunito Sans" pitchFamily="2" charset="0"/>
                </a:rPr>
                <a:t>The value in Key Field 1 must be a column</a:t>
              </a:r>
            </a:p>
          </p:txBody>
        </p:sp>
        <p:pic>
          <p:nvPicPr>
            <p:cNvPr id="35" name="KeyField1 pic">
              <a:extLst>
                <a:ext uri="{FF2B5EF4-FFF2-40B4-BE49-F238E27FC236}">
                  <a16:creationId xmlns:a16="http://schemas.microsoft.com/office/drawing/2014/main" id="{BE676963-4056-81F9-EA2F-3E6CEB22B786}"/>
                </a:ext>
              </a:extLst>
            </p:cNvPr>
            <p:cNvPicPr>
              <a:picLocks noChangeAspect="1"/>
            </p:cNvPicPr>
            <p:nvPr/>
          </p:nvPicPr>
          <p:blipFill>
            <a:blip r:embed="rId4"/>
            <a:stretch>
              <a:fillRect/>
            </a:stretch>
          </p:blipFill>
          <p:spPr>
            <a:xfrm>
              <a:off x="799474" y="3314663"/>
              <a:ext cx="2114846" cy="757343"/>
            </a:xfrm>
            <a:prstGeom prst="rect">
              <a:avLst/>
            </a:prstGeom>
            <a:ln>
              <a:noFill/>
            </a:ln>
            <a:effectLst>
              <a:outerShdw blurRad="292100" dist="139700" dir="2700000" algn="tl" rotWithShape="0">
                <a:srgbClr val="333333">
                  <a:alpha val="65000"/>
                </a:srgbClr>
              </a:outerShdw>
            </a:effectLst>
          </p:spPr>
        </p:pic>
        <p:sp>
          <p:nvSpPr>
            <p:cNvPr id="51" name="KeyField1 box">
              <a:extLst>
                <a:ext uri="{FF2B5EF4-FFF2-40B4-BE49-F238E27FC236}">
                  <a16:creationId xmlns:a16="http://schemas.microsoft.com/office/drawing/2014/main" id="{850993F5-BCB3-EA3B-C183-144717076689}"/>
                </a:ext>
              </a:extLst>
            </p:cNvPr>
            <p:cNvSpPr/>
            <p:nvPr/>
          </p:nvSpPr>
          <p:spPr>
            <a:xfrm>
              <a:off x="868800" y="3599906"/>
              <a:ext cx="1097160" cy="40070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4" name="Keyfield1 text box">
              <a:extLst>
                <a:ext uri="{FF2B5EF4-FFF2-40B4-BE49-F238E27FC236}">
                  <a16:creationId xmlns:a16="http://schemas.microsoft.com/office/drawing/2014/main" id="{BDDBB6C4-C063-B90E-1356-E1381A67616D}"/>
                </a:ext>
              </a:extLst>
            </p:cNvPr>
            <p:cNvSpPr/>
            <p:nvPr/>
          </p:nvSpPr>
          <p:spPr>
            <a:xfrm>
              <a:off x="4928610" y="3538602"/>
              <a:ext cx="1376610" cy="32739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40" name="Key Field 2">
            <a:extLst>
              <a:ext uri="{FF2B5EF4-FFF2-40B4-BE49-F238E27FC236}">
                <a16:creationId xmlns:a16="http://schemas.microsoft.com/office/drawing/2014/main" id="{C9167A0C-59D4-3EE7-59B2-FB0ADF9881E5}"/>
              </a:ext>
            </a:extLst>
          </p:cNvPr>
          <p:cNvGrpSpPr/>
          <p:nvPr/>
        </p:nvGrpSpPr>
        <p:grpSpPr>
          <a:xfrm>
            <a:off x="7123849" y="4067148"/>
            <a:ext cx="9850687" cy="771633"/>
            <a:chOff x="799474" y="4309904"/>
            <a:chExt cx="9850687" cy="771633"/>
          </a:xfrm>
        </p:grpSpPr>
        <p:sp>
          <p:nvSpPr>
            <p:cNvPr id="13" name="KeyField2 text">
              <a:extLst>
                <a:ext uri="{FF2B5EF4-FFF2-40B4-BE49-F238E27FC236}">
                  <a16:creationId xmlns:a16="http://schemas.microsoft.com/office/drawing/2014/main" id="{95020C57-D4A7-1F33-4DCE-2F0FD6854C2D}"/>
                </a:ext>
              </a:extLst>
            </p:cNvPr>
            <p:cNvSpPr txBox="1"/>
            <p:nvPr/>
          </p:nvSpPr>
          <p:spPr>
            <a:xfrm>
              <a:off x="3371520" y="4326388"/>
              <a:ext cx="7278641" cy="738665"/>
            </a:xfrm>
            <a:prstGeom prst="rect">
              <a:avLst/>
            </a:prstGeom>
            <a:noFill/>
          </p:spPr>
          <p:txBody>
            <a:bodyPr wrap="square" rtlCol="0">
              <a:spAutoFit/>
            </a:bodyPr>
            <a:lstStyle/>
            <a:p>
              <a:r>
                <a:rPr lang="en-US" sz="2100" dirty="0">
                  <a:latin typeface="Nunito Sans" pitchFamily="2" charset="0"/>
                </a:rPr>
                <a:t>If Key Field 2 has been populated, the value in Key Field 2 must be a column</a:t>
              </a:r>
            </a:p>
          </p:txBody>
        </p:sp>
        <p:pic>
          <p:nvPicPr>
            <p:cNvPr id="37" name="Keyfield2 pic">
              <a:extLst>
                <a:ext uri="{FF2B5EF4-FFF2-40B4-BE49-F238E27FC236}">
                  <a16:creationId xmlns:a16="http://schemas.microsoft.com/office/drawing/2014/main" id="{6A0F775F-10A0-DF23-810A-9821D0F83BE5}"/>
                </a:ext>
              </a:extLst>
            </p:cNvPr>
            <p:cNvPicPr>
              <a:picLocks noChangeAspect="1"/>
            </p:cNvPicPr>
            <p:nvPr/>
          </p:nvPicPr>
          <p:blipFill>
            <a:blip r:embed="rId5"/>
            <a:stretch>
              <a:fillRect/>
            </a:stretch>
          </p:blipFill>
          <p:spPr>
            <a:xfrm>
              <a:off x="799474" y="4309904"/>
              <a:ext cx="2114846" cy="771633"/>
            </a:xfrm>
            <a:prstGeom prst="rect">
              <a:avLst/>
            </a:prstGeom>
            <a:ln>
              <a:noFill/>
            </a:ln>
            <a:effectLst>
              <a:outerShdw blurRad="292100" dist="139700" dir="2700000" algn="tl" rotWithShape="0">
                <a:srgbClr val="333333">
                  <a:alpha val="65000"/>
                </a:srgbClr>
              </a:outerShdw>
            </a:effectLst>
          </p:spPr>
        </p:pic>
        <p:sp>
          <p:nvSpPr>
            <p:cNvPr id="53" name="Keyfield2 pic box">
              <a:extLst>
                <a:ext uri="{FF2B5EF4-FFF2-40B4-BE49-F238E27FC236}">
                  <a16:creationId xmlns:a16="http://schemas.microsoft.com/office/drawing/2014/main" id="{072A1D7B-2F59-F16E-CB1C-FD3E7683DB2A}"/>
                </a:ext>
              </a:extLst>
            </p:cNvPr>
            <p:cNvSpPr/>
            <p:nvPr/>
          </p:nvSpPr>
          <p:spPr>
            <a:xfrm>
              <a:off x="868470" y="4605221"/>
              <a:ext cx="1097160" cy="400706"/>
            </a:xfrm>
            <a:prstGeom prst="rect">
              <a:avLst/>
            </a:prstGeom>
            <a:solidFill>
              <a:srgbClr val="D4283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5" name="Keyfield2 text box">
              <a:extLst>
                <a:ext uri="{FF2B5EF4-FFF2-40B4-BE49-F238E27FC236}">
                  <a16:creationId xmlns:a16="http://schemas.microsoft.com/office/drawing/2014/main" id="{0E320D41-062D-78CF-688B-78C2855380A1}"/>
                </a:ext>
              </a:extLst>
            </p:cNvPr>
            <p:cNvSpPr/>
            <p:nvPr/>
          </p:nvSpPr>
          <p:spPr>
            <a:xfrm>
              <a:off x="3665927" y="4363760"/>
              <a:ext cx="1397109" cy="300968"/>
            </a:xfrm>
            <a:prstGeom prst="rect">
              <a:avLst/>
            </a:prstGeom>
            <a:solidFill>
              <a:srgbClr val="D4283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34" name="Deep Link">
            <a:extLst>
              <a:ext uri="{FF2B5EF4-FFF2-40B4-BE49-F238E27FC236}">
                <a16:creationId xmlns:a16="http://schemas.microsoft.com/office/drawing/2014/main" id="{AE9FE7F6-9260-888D-B91D-AEE819522EA3}"/>
              </a:ext>
            </a:extLst>
          </p:cNvPr>
          <p:cNvGrpSpPr/>
          <p:nvPr/>
        </p:nvGrpSpPr>
        <p:grpSpPr>
          <a:xfrm>
            <a:off x="7108158" y="4955735"/>
            <a:ext cx="10349659" cy="1023663"/>
            <a:chOff x="783783" y="5355637"/>
            <a:chExt cx="10349659" cy="1023663"/>
          </a:xfrm>
        </p:grpSpPr>
        <p:sp>
          <p:nvSpPr>
            <p:cNvPr id="14" name="Deep Link text">
              <a:extLst>
                <a:ext uri="{FF2B5EF4-FFF2-40B4-BE49-F238E27FC236}">
                  <a16:creationId xmlns:a16="http://schemas.microsoft.com/office/drawing/2014/main" id="{F626C767-76CF-95C4-BD3F-DFB849F366F9}"/>
                </a:ext>
              </a:extLst>
            </p:cNvPr>
            <p:cNvSpPr txBox="1"/>
            <p:nvPr/>
          </p:nvSpPr>
          <p:spPr>
            <a:xfrm>
              <a:off x="3371520" y="5498136"/>
              <a:ext cx="7761922" cy="738665"/>
            </a:xfrm>
            <a:prstGeom prst="rect">
              <a:avLst/>
            </a:prstGeom>
            <a:noFill/>
          </p:spPr>
          <p:txBody>
            <a:bodyPr wrap="square" rtlCol="0">
              <a:spAutoFit/>
            </a:bodyPr>
            <a:lstStyle/>
            <a:p>
              <a:r>
                <a:rPr lang="en-US" sz="2100" dirty="0">
                  <a:latin typeface="Nunito Sans" pitchFamily="2" charset="0"/>
                </a:rPr>
                <a:t>Are you utilizing a deep link? The specified column must end in a question mark</a:t>
              </a:r>
            </a:p>
          </p:txBody>
        </p:sp>
        <p:pic>
          <p:nvPicPr>
            <p:cNvPr id="31" name="LinktoPage pic">
              <a:extLst>
                <a:ext uri="{FF2B5EF4-FFF2-40B4-BE49-F238E27FC236}">
                  <a16:creationId xmlns:a16="http://schemas.microsoft.com/office/drawing/2014/main" id="{4CF17696-28C8-C71C-5C1A-186E259B5F16}"/>
                </a:ext>
              </a:extLst>
            </p:cNvPr>
            <p:cNvPicPr>
              <a:picLocks noChangeAspect="1"/>
            </p:cNvPicPr>
            <p:nvPr/>
          </p:nvPicPr>
          <p:blipFill rotWithShape="1">
            <a:blip r:embed="rId6"/>
            <a:srcRect r="37325"/>
            <a:stretch/>
          </p:blipFill>
          <p:spPr>
            <a:xfrm>
              <a:off x="783783" y="5355637"/>
              <a:ext cx="2146229" cy="1023663"/>
            </a:xfrm>
            <a:prstGeom prst="rect">
              <a:avLst/>
            </a:prstGeom>
            <a:ln>
              <a:noFill/>
            </a:ln>
            <a:effectLst>
              <a:outerShdw blurRad="292100" dist="139700" dir="2700000" algn="tl" rotWithShape="0">
                <a:srgbClr val="333333">
                  <a:alpha val="65000"/>
                </a:srgbClr>
              </a:outerShdw>
            </a:effectLst>
          </p:spPr>
        </p:pic>
        <p:sp>
          <p:nvSpPr>
            <p:cNvPr id="55" name="QueryString pic box">
              <a:extLst>
                <a:ext uri="{FF2B5EF4-FFF2-40B4-BE49-F238E27FC236}">
                  <a16:creationId xmlns:a16="http://schemas.microsoft.com/office/drawing/2014/main" id="{548FD1F7-C79A-F87B-AE45-C7BA66F3A18F}"/>
                </a:ext>
              </a:extLst>
            </p:cNvPr>
            <p:cNvSpPr/>
            <p:nvPr/>
          </p:nvSpPr>
          <p:spPr>
            <a:xfrm>
              <a:off x="818976" y="6110960"/>
              <a:ext cx="1937946" cy="195638"/>
            </a:xfrm>
            <a:prstGeom prst="rect">
              <a:avLst/>
            </a:pr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sp>
        <p:nvSpPr>
          <p:cNvPr id="16" name="StuID text" hidden="1">
            <a:extLst>
              <a:ext uri="{FF2B5EF4-FFF2-40B4-BE49-F238E27FC236}">
                <a16:creationId xmlns:a16="http://schemas.microsoft.com/office/drawing/2014/main" id="{A593E68C-0C11-5E98-A4A4-25B3E9AFC3D3}"/>
              </a:ext>
            </a:extLst>
          </p:cNvPr>
          <p:cNvSpPr txBox="1"/>
          <p:nvPr/>
        </p:nvSpPr>
        <p:spPr>
          <a:xfrm>
            <a:off x="6779289" y="7517391"/>
            <a:ext cx="11048999" cy="1131079"/>
          </a:xfrm>
          <a:prstGeom prst="rect">
            <a:avLst/>
          </a:prstGeom>
          <a:noFill/>
        </p:spPr>
        <p:txBody>
          <a:bodyPr wrap="square" rtlCol="0">
            <a:spAutoFit/>
          </a:bodyPr>
          <a:lstStyle/>
          <a:p>
            <a:pPr algn="ctr"/>
            <a:r>
              <a:rPr lang="en-US" sz="2100" dirty="0">
                <a:solidFill>
                  <a:srgbClr val="4361A0"/>
                </a:solidFill>
                <a:latin typeface="Nunito Sans" pitchFamily="2" charset="0"/>
              </a:rPr>
              <a:t>NOTE: Student Related definitions must have a column titled “</a:t>
            </a:r>
            <a:r>
              <a:rPr lang="en-US" sz="2100" dirty="0" err="1">
                <a:solidFill>
                  <a:srgbClr val="4361A0"/>
                </a:solidFill>
                <a:latin typeface="Nunito Sans" pitchFamily="2" charset="0"/>
              </a:rPr>
              <a:t>StudentID</a:t>
            </a:r>
            <a:r>
              <a:rPr lang="en-US" sz="2100" dirty="0">
                <a:solidFill>
                  <a:srgbClr val="4361A0"/>
                </a:solidFill>
                <a:latin typeface="Nunito Sans" pitchFamily="2" charset="0"/>
              </a:rPr>
              <a:t>” or “Student ID”. </a:t>
            </a:r>
          </a:p>
          <a:p>
            <a:endParaRPr lang="en-US" sz="450" i="1" dirty="0">
              <a:solidFill>
                <a:schemeClr val="accent3">
                  <a:lumMod val="75000"/>
                </a:schemeClr>
              </a:solidFill>
              <a:latin typeface="Nunito Sans" pitchFamily="2" charset="0"/>
            </a:endParaRPr>
          </a:p>
          <a:p>
            <a:pPr algn="ctr"/>
            <a:r>
              <a:rPr lang="en-US" sz="2100" dirty="0">
                <a:solidFill>
                  <a:srgbClr val="4361A0"/>
                </a:solidFill>
                <a:latin typeface="Nunito Sans" pitchFamily="2" charset="0"/>
              </a:rPr>
              <a:t>If your Key Field 1 or Key Field 2 is not one of those titles, “</a:t>
            </a:r>
            <a:r>
              <a:rPr lang="en-US" sz="2100" dirty="0" err="1">
                <a:solidFill>
                  <a:srgbClr val="4361A0"/>
                </a:solidFill>
                <a:latin typeface="Nunito Sans" pitchFamily="2" charset="0"/>
              </a:rPr>
              <a:t>StudentID</a:t>
            </a:r>
            <a:r>
              <a:rPr lang="en-US" sz="2100" dirty="0">
                <a:solidFill>
                  <a:srgbClr val="4361A0"/>
                </a:solidFill>
                <a:latin typeface="Nunito Sans" pitchFamily="2" charset="0"/>
              </a:rPr>
              <a:t>” or “Student ID” must be added as a separate column</a:t>
            </a:r>
          </a:p>
        </p:txBody>
      </p:sp>
      <p:grpSp>
        <p:nvGrpSpPr>
          <p:cNvPr id="36" name="StuID" hidden="1">
            <a:extLst>
              <a:ext uri="{FF2B5EF4-FFF2-40B4-BE49-F238E27FC236}">
                <a16:creationId xmlns:a16="http://schemas.microsoft.com/office/drawing/2014/main" id="{4BCF89A5-7F55-BFDF-3954-2FAF4AEF65F5}"/>
              </a:ext>
            </a:extLst>
          </p:cNvPr>
          <p:cNvGrpSpPr/>
          <p:nvPr/>
        </p:nvGrpSpPr>
        <p:grpSpPr>
          <a:xfrm>
            <a:off x="7216732" y="6628804"/>
            <a:ext cx="10171564" cy="771633"/>
            <a:chOff x="892357" y="6635298"/>
            <a:chExt cx="10171564" cy="771633"/>
          </a:xfrm>
        </p:grpSpPr>
        <p:sp>
          <p:nvSpPr>
            <p:cNvPr id="18" name="StuRelated text">
              <a:extLst>
                <a:ext uri="{FF2B5EF4-FFF2-40B4-BE49-F238E27FC236}">
                  <a16:creationId xmlns:a16="http://schemas.microsoft.com/office/drawing/2014/main" id="{823CE0A2-0240-7502-CC28-93CAE889E01F}"/>
                </a:ext>
              </a:extLst>
            </p:cNvPr>
            <p:cNvSpPr txBox="1"/>
            <p:nvPr/>
          </p:nvSpPr>
          <p:spPr>
            <a:xfrm>
              <a:off x="3371520" y="6651782"/>
              <a:ext cx="7692401" cy="738665"/>
            </a:xfrm>
            <a:prstGeom prst="rect">
              <a:avLst/>
            </a:prstGeom>
            <a:noFill/>
          </p:spPr>
          <p:txBody>
            <a:bodyPr wrap="square" rtlCol="0">
              <a:spAutoFit/>
            </a:bodyPr>
            <a:lstStyle/>
            <a:p>
              <a:r>
                <a:rPr lang="en-US" sz="2100" dirty="0">
                  <a:latin typeface="Nunito Sans" pitchFamily="2" charset="0"/>
                </a:rPr>
                <a:t>Is the definition student-related? If so, the @StudentID parameter must be in the WHERE clause</a:t>
              </a:r>
            </a:p>
          </p:txBody>
        </p:sp>
        <p:pic>
          <p:nvPicPr>
            <p:cNvPr id="33" name="StuRelated pic">
              <a:extLst>
                <a:ext uri="{FF2B5EF4-FFF2-40B4-BE49-F238E27FC236}">
                  <a16:creationId xmlns:a16="http://schemas.microsoft.com/office/drawing/2014/main" id="{9F1F1C84-07FC-D0DD-0D58-9B0E24AC3304}"/>
                </a:ext>
              </a:extLst>
            </p:cNvPr>
            <p:cNvPicPr>
              <a:picLocks noChangeAspect="1"/>
            </p:cNvPicPr>
            <p:nvPr/>
          </p:nvPicPr>
          <p:blipFill>
            <a:blip r:embed="rId7"/>
            <a:stretch>
              <a:fillRect/>
            </a:stretch>
          </p:blipFill>
          <p:spPr>
            <a:xfrm>
              <a:off x="892357" y="6635298"/>
              <a:ext cx="1929081" cy="771633"/>
            </a:xfrm>
            <a:prstGeom prst="rect">
              <a:avLst/>
            </a:prstGeom>
            <a:ln>
              <a:noFill/>
            </a:ln>
            <a:effectLst>
              <a:outerShdw blurRad="292100" dist="139700" dir="2700000" algn="tl" rotWithShape="0">
                <a:srgbClr val="333333">
                  <a:alpha val="64706"/>
                </a:srgbClr>
              </a:outerShdw>
            </a:effectLst>
          </p:spPr>
        </p:pic>
        <p:sp>
          <p:nvSpPr>
            <p:cNvPr id="60" name="StuID text box1">
              <a:extLst>
                <a:ext uri="{FF2B5EF4-FFF2-40B4-BE49-F238E27FC236}">
                  <a16:creationId xmlns:a16="http://schemas.microsoft.com/office/drawing/2014/main" id="{A224CA44-9F84-73F8-4E36-312DE8EB1C22}"/>
                </a:ext>
              </a:extLst>
            </p:cNvPr>
            <p:cNvSpPr/>
            <p:nvPr/>
          </p:nvSpPr>
          <p:spPr>
            <a:xfrm>
              <a:off x="8440143" y="6712229"/>
              <a:ext cx="1493776" cy="291431"/>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38" name="SchoolScope" hidden="1">
            <a:extLst>
              <a:ext uri="{FF2B5EF4-FFF2-40B4-BE49-F238E27FC236}">
                <a16:creationId xmlns:a16="http://schemas.microsoft.com/office/drawing/2014/main" id="{41BCE226-DD38-0F11-6C7E-5950E09327E1}"/>
              </a:ext>
            </a:extLst>
          </p:cNvPr>
          <p:cNvGrpSpPr/>
          <p:nvPr/>
        </p:nvGrpSpPr>
        <p:grpSpPr>
          <a:xfrm>
            <a:off x="7139715" y="8765426"/>
            <a:ext cx="10292720" cy="738665"/>
            <a:chOff x="815340" y="8887238"/>
            <a:chExt cx="10292720" cy="738665"/>
          </a:xfrm>
        </p:grpSpPr>
        <p:sp>
          <p:nvSpPr>
            <p:cNvPr id="62" name="SchoolScope text box">
              <a:extLst>
                <a:ext uri="{FF2B5EF4-FFF2-40B4-BE49-F238E27FC236}">
                  <a16:creationId xmlns:a16="http://schemas.microsoft.com/office/drawing/2014/main" id="{8C66B448-083E-EA98-0AE5-2BF0657C552D}"/>
                </a:ext>
              </a:extLst>
            </p:cNvPr>
            <p:cNvSpPr/>
            <p:nvPr/>
          </p:nvSpPr>
          <p:spPr>
            <a:xfrm>
              <a:off x="908134" y="9279605"/>
              <a:ext cx="1530266" cy="297597"/>
            </a:xfrm>
            <a:prstGeom prst="rect">
              <a:avLst/>
            </a:prstGeom>
            <a:solidFill>
              <a:srgbClr val="3F517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7" name="SchoolScope text">
              <a:extLst>
                <a:ext uri="{FF2B5EF4-FFF2-40B4-BE49-F238E27FC236}">
                  <a16:creationId xmlns:a16="http://schemas.microsoft.com/office/drawing/2014/main" id="{E46A36B2-DA5E-79C3-4E16-3C6BB2FB5CD6}"/>
                </a:ext>
              </a:extLst>
            </p:cNvPr>
            <p:cNvSpPr txBox="1"/>
            <p:nvPr/>
          </p:nvSpPr>
          <p:spPr>
            <a:xfrm>
              <a:off x="815340" y="8887238"/>
              <a:ext cx="7419038" cy="738665"/>
            </a:xfrm>
            <a:prstGeom prst="rect">
              <a:avLst/>
            </a:prstGeom>
            <a:noFill/>
          </p:spPr>
          <p:txBody>
            <a:bodyPr wrap="square" rtlCol="0">
              <a:spAutoFit/>
            </a:bodyPr>
            <a:lstStyle/>
            <a:p>
              <a:r>
                <a:rPr lang="en-US" sz="2100" dirty="0"/>
                <a:t>Is the Assigned Data </a:t>
              </a:r>
              <a:r>
                <a:rPr lang="en-US" sz="2100" dirty="0">
                  <a:latin typeface="Nunito Sans" pitchFamily="2" charset="0"/>
                </a:rPr>
                <a:t>Validation</a:t>
              </a:r>
              <a:r>
                <a:rPr lang="en-US" sz="2100" dirty="0"/>
                <a:t> Group school-scoped? If so, the @SchoolCode parameter must be in the WHERE clause</a:t>
              </a:r>
            </a:p>
          </p:txBody>
        </p:sp>
        <p:pic>
          <p:nvPicPr>
            <p:cNvPr id="70" name="Visibility Pic">
              <a:extLst>
                <a:ext uri="{FF2B5EF4-FFF2-40B4-BE49-F238E27FC236}">
                  <a16:creationId xmlns:a16="http://schemas.microsoft.com/office/drawing/2014/main" id="{050592B7-C5E7-92DF-1579-0510B8C9F394}"/>
                </a:ext>
              </a:extLst>
            </p:cNvPr>
            <p:cNvPicPr>
              <a:picLocks noChangeAspect="1"/>
            </p:cNvPicPr>
            <p:nvPr/>
          </p:nvPicPr>
          <p:blipFill>
            <a:blip r:embed="rId8"/>
            <a:stretch>
              <a:fillRect/>
            </a:stretch>
          </p:blipFill>
          <p:spPr>
            <a:xfrm>
              <a:off x="8107266" y="8970780"/>
              <a:ext cx="3000794" cy="571580"/>
            </a:xfrm>
            <a:prstGeom prst="rect">
              <a:avLst/>
            </a:prstGeom>
            <a:ln>
              <a:noFill/>
            </a:ln>
            <a:effectLst>
              <a:outerShdw blurRad="292100" dist="139700" dir="2700000" algn="tl" rotWithShape="0">
                <a:srgbClr val="333333">
                  <a:alpha val="65000"/>
                </a:srgbClr>
              </a:outerShdw>
            </a:effectLst>
          </p:spPr>
        </p:pic>
      </p:grpSp>
      <p:grpSp>
        <p:nvGrpSpPr>
          <p:cNvPr id="25" name="Query Example">
            <a:extLst>
              <a:ext uri="{FF2B5EF4-FFF2-40B4-BE49-F238E27FC236}">
                <a16:creationId xmlns:a16="http://schemas.microsoft.com/office/drawing/2014/main" id="{EA388313-54C6-24E5-E96F-B7795AC2A1FD}"/>
              </a:ext>
            </a:extLst>
          </p:cNvPr>
          <p:cNvGrpSpPr/>
          <p:nvPr/>
        </p:nvGrpSpPr>
        <p:grpSpPr>
          <a:xfrm>
            <a:off x="457425" y="2868152"/>
            <a:ext cx="5672930" cy="5044192"/>
            <a:chOff x="11819672" y="2944964"/>
            <a:chExt cx="5672930" cy="5044192"/>
          </a:xfrm>
        </p:grpSpPr>
        <p:pic>
          <p:nvPicPr>
            <p:cNvPr id="20" name="Query Example">
              <a:extLst>
                <a:ext uri="{FF2B5EF4-FFF2-40B4-BE49-F238E27FC236}">
                  <a16:creationId xmlns:a16="http://schemas.microsoft.com/office/drawing/2014/main" id="{58885258-AB1C-B64D-C5C6-95CFE50CC263}"/>
                </a:ext>
              </a:extLst>
            </p:cNvPr>
            <p:cNvPicPr>
              <a:picLocks noChangeAspect="1"/>
            </p:cNvPicPr>
            <p:nvPr/>
          </p:nvPicPr>
          <p:blipFill>
            <a:blip r:embed="rId9"/>
            <a:stretch>
              <a:fillRect/>
            </a:stretch>
          </p:blipFill>
          <p:spPr>
            <a:xfrm>
              <a:off x="11819672" y="2944964"/>
              <a:ext cx="5672930" cy="5044192"/>
            </a:xfrm>
            <a:prstGeom prst="rect">
              <a:avLst/>
            </a:prstGeom>
            <a:ln>
              <a:noFill/>
            </a:ln>
            <a:effectLst>
              <a:outerShdw blurRad="292100" dist="139700" dir="2700000" algn="tl" rotWithShape="0">
                <a:srgbClr val="333333">
                  <a:alpha val="65000"/>
                </a:srgbClr>
              </a:outerShdw>
            </a:effectLst>
          </p:spPr>
        </p:pic>
        <p:sp>
          <p:nvSpPr>
            <p:cNvPr id="52" name="Keyfield1 example">
              <a:extLst>
                <a:ext uri="{FF2B5EF4-FFF2-40B4-BE49-F238E27FC236}">
                  <a16:creationId xmlns:a16="http://schemas.microsoft.com/office/drawing/2014/main" id="{76674B38-7AEB-9EEB-D3A9-019D68897152}"/>
                </a:ext>
              </a:extLst>
            </p:cNvPr>
            <p:cNvSpPr/>
            <p:nvPr/>
          </p:nvSpPr>
          <p:spPr>
            <a:xfrm>
              <a:off x="13558973" y="3900400"/>
              <a:ext cx="1205288" cy="205304"/>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4" name="KeyField2 example">
              <a:extLst>
                <a:ext uri="{FF2B5EF4-FFF2-40B4-BE49-F238E27FC236}">
                  <a16:creationId xmlns:a16="http://schemas.microsoft.com/office/drawing/2014/main" id="{D4456BCD-7D67-34B8-2BE3-A0306E53EAFD}"/>
                </a:ext>
              </a:extLst>
            </p:cNvPr>
            <p:cNvSpPr/>
            <p:nvPr/>
          </p:nvSpPr>
          <p:spPr>
            <a:xfrm>
              <a:off x="13676590" y="4136281"/>
              <a:ext cx="1087670" cy="192198"/>
            </a:xfrm>
            <a:prstGeom prst="rect">
              <a:avLst/>
            </a:prstGeom>
            <a:solidFill>
              <a:srgbClr val="D4283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6" name="DeepLink example">
              <a:extLst>
                <a:ext uri="{FF2B5EF4-FFF2-40B4-BE49-F238E27FC236}">
                  <a16:creationId xmlns:a16="http://schemas.microsoft.com/office/drawing/2014/main" id="{F248A1FA-BADE-AA97-A60C-423A21AF0C61}"/>
                </a:ext>
              </a:extLst>
            </p:cNvPr>
            <p:cNvSpPr/>
            <p:nvPr/>
          </p:nvSpPr>
          <p:spPr>
            <a:xfrm>
              <a:off x="13554605" y="4344865"/>
              <a:ext cx="551052" cy="195638"/>
            </a:xfrm>
            <a:prstGeom prst="rect">
              <a:avLst/>
            </a:pr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8" name="Description example" hidden="1">
              <a:extLst>
                <a:ext uri="{FF2B5EF4-FFF2-40B4-BE49-F238E27FC236}">
                  <a16:creationId xmlns:a16="http://schemas.microsoft.com/office/drawing/2014/main" id="{6009DCD7-2F4C-2C5D-665E-3C05442699E2}"/>
                </a:ext>
              </a:extLst>
            </p:cNvPr>
            <p:cNvSpPr/>
            <p:nvPr/>
          </p:nvSpPr>
          <p:spPr>
            <a:xfrm>
              <a:off x="15441061" y="4559990"/>
              <a:ext cx="1452100" cy="205304"/>
            </a:xfrm>
            <a:prstGeom prst="rect">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1" name="StuID example" hidden="1">
              <a:extLst>
                <a:ext uri="{FF2B5EF4-FFF2-40B4-BE49-F238E27FC236}">
                  <a16:creationId xmlns:a16="http://schemas.microsoft.com/office/drawing/2014/main" id="{98022D00-A7FB-3655-3435-95B30A0676D7}"/>
                </a:ext>
              </a:extLst>
            </p:cNvPr>
            <p:cNvSpPr/>
            <p:nvPr/>
          </p:nvSpPr>
          <p:spPr>
            <a:xfrm>
              <a:off x="14414809" y="5393783"/>
              <a:ext cx="1280708" cy="232038"/>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3" name="SchoolScope example" hidden="1">
              <a:extLst>
                <a:ext uri="{FF2B5EF4-FFF2-40B4-BE49-F238E27FC236}">
                  <a16:creationId xmlns:a16="http://schemas.microsoft.com/office/drawing/2014/main" id="{A2111C96-039B-E416-5E02-4F66988B151C}"/>
                </a:ext>
              </a:extLst>
            </p:cNvPr>
            <p:cNvSpPr/>
            <p:nvPr/>
          </p:nvSpPr>
          <p:spPr>
            <a:xfrm>
              <a:off x="14201431" y="5638925"/>
              <a:ext cx="1340360" cy="222778"/>
            </a:xfrm>
            <a:prstGeom prst="rect">
              <a:avLst/>
            </a:prstGeom>
            <a:solidFill>
              <a:srgbClr val="3F517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9" name="Description" hidden="1">
            <a:extLst>
              <a:ext uri="{FF2B5EF4-FFF2-40B4-BE49-F238E27FC236}">
                <a16:creationId xmlns:a16="http://schemas.microsoft.com/office/drawing/2014/main" id="{89710C0A-59CE-904C-7C39-27FA0CB2DFBB}"/>
              </a:ext>
            </a:extLst>
          </p:cNvPr>
          <p:cNvGrpSpPr/>
          <p:nvPr/>
        </p:nvGrpSpPr>
        <p:grpSpPr>
          <a:xfrm>
            <a:off x="1012346" y="4463691"/>
            <a:ext cx="16584070" cy="2501019"/>
            <a:chOff x="1012346" y="4463691"/>
            <a:chExt cx="16584070" cy="2501019"/>
          </a:xfrm>
        </p:grpSpPr>
        <p:sp>
          <p:nvSpPr>
            <p:cNvPr id="3" name="Description required">
              <a:extLst>
                <a:ext uri="{FF2B5EF4-FFF2-40B4-BE49-F238E27FC236}">
                  <a16:creationId xmlns:a16="http://schemas.microsoft.com/office/drawing/2014/main" id="{94D6A4A0-4152-A967-89A3-D4DB8756A7EC}"/>
                </a:ext>
              </a:extLst>
            </p:cNvPr>
            <p:cNvSpPr txBox="1"/>
            <p:nvPr/>
          </p:nvSpPr>
          <p:spPr>
            <a:xfrm>
              <a:off x="7011160" y="6111638"/>
              <a:ext cx="10585256" cy="415498"/>
            </a:xfrm>
            <a:prstGeom prst="rect">
              <a:avLst/>
            </a:prstGeom>
            <a:noFill/>
          </p:spPr>
          <p:txBody>
            <a:bodyPr wrap="square" rtlCol="0">
              <a:spAutoFit/>
            </a:bodyPr>
            <a:lstStyle/>
            <a:p>
              <a:pPr algn="ctr"/>
              <a:r>
                <a:rPr lang="en-US" sz="2100" dirty="0">
                  <a:latin typeface="Nunito Sans" pitchFamily="2" charset="0"/>
                </a:rPr>
                <a:t>Every definitions requires a column titled “Description”</a:t>
              </a:r>
            </a:p>
          </p:txBody>
        </p:sp>
        <p:sp>
          <p:nvSpPr>
            <p:cNvPr id="7" name="Desription box">
              <a:extLst>
                <a:ext uri="{FF2B5EF4-FFF2-40B4-BE49-F238E27FC236}">
                  <a16:creationId xmlns:a16="http://schemas.microsoft.com/office/drawing/2014/main" id="{E8792655-241E-B72A-5D5E-9843316BFA23}"/>
                </a:ext>
              </a:extLst>
            </p:cNvPr>
            <p:cNvSpPr/>
            <p:nvPr/>
          </p:nvSpPr>
          <p:spPr>
            <a:xfrm>
              <a:off x="14066646" y="6150066"/>
              <a:ext cx="1363470" cy="303485"/>
            </a:xfrm>
            <a:prstGeom prst="rect">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cxnSp>
          <p:nvCxnSpPr>
            <p:cNvPr id="43" name="Description Line">
              <a:extLst>
                <a:ext uri="{FF2B5EF4-FFF2-40B4-BE49-F238E27FC236}">
                  <a16:creationId xmlns:a16="http://schemas.microsoft.com/office/drawing/2014/main" id="{F551DBB2-06D6-F9B3-830A-16CCA6FE24E3}"/>
                </a:ext>
              </a:extLst>
            </p:cNvPr>
            <p:cNvCxnSpPr/>
            <p:nvPr/>
          </p:nvCxnSpPr>
          <p:spPr>
            <a:xfrm flipV="1">
              <a:off x="4136546" y="4682122"/>
              <a:ext cx="457200" cy="1673606"/>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5" name="Description text">
              <a:extLst>
                <a:ext uri="{FF2B5EF4-FFF2-40B4-BE49-F238E27FC236}">
                  <a16:creationId xmlns:a16="http://schemas.microsoft.com/office/drawing/2014/main" id="{1B68923B-BEEE-555F-5CEF-44B62A42DC3C}"/>
                </a:ext>
              </a:extLst>
            </p:cNvPr>
            <p:cNvSpPr txBox="1"/>
            <p:nvPr/>
          </p:nvSpPr>
          <p:spPr>
            <a:xfrm>
              <a:off x="1164746" y="6226045"/>
              <a:ext cx="4140013" cy="738665"/>
            </a:xfrm>
            <a:prstGeom prst="rect">
              <a:avLst/>
            </a:prstGeom>
            <a:solidFill>
              <a:schemeClr val="bg1"/>
            </a:solidFill>
          </p:spPr>
          <p:txBody>
            <a:bodyPr wrap="square" rtlCol="0">
              <a:spAutoFit/>
            </a:bodyPr>
            <a:lstStyle/>
            <a:p>
              <a:pPr algn="ctr"/>
              <a:r>
                <a:rPr lang="en-US" sz="2100" dirty="0">
                  <a:latin typeface="Nunito Sans" pitchFamily="2" charset="0"/>
                </a:rPr>
                <a:t>Every definition requires a column titled “Description”</a:t>
              </a:r>
            </a:p>
          </p:txBody>
        </p:sp>
        <p:sp>
          <p:nvSpPr>
            <p:cNvPr id="57" name="Desription box">
              <a:extLst>
                <a:ext uri="{FF2B5EF4-FFF2-40B4-BE49-F238E27FC236}">
                  <a16:creationId xmlns:a16="http://schemas.microsoft.com/office/drawing/2014/main" id="{B5B4B0EF-3361-5968-890E-C4FB84A3C4DC}"/>
                </a:ext>
              </a:extLst>
            </p:cNvPr>
            <p:cNvSpPr/>
            <p:nvPr/>
          </p:nvSpPr>
          <p:spPr>
            <a:xfrm>
              <a:off x="3356006" y="6606236"/>
              <a:ext cx="1363470" cy="303485"/>
            </a:xfrm>
            <a:prstGeom prst="rect">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41" name="Description Box">
              <a:extLst>
                <a:ext uri="{FF2B5EF4-FFF2-40B4-BE49-F238E27FC236}">
                  <a16:creationId xmlns:a16="http://schemas.microsoft.com/office/drawing/2014/main" id="{1920D7DD-AC78-8C1B-892D-7E192116AF6E}"/>
                </a:ext>
              </a:extLst>
            </p:cNvPr>
            <p:cNvSpPr/>
            <p:nvPr/>
          </p:nvSpPr>
          <p:spPr>
            <a:xfrm>
              <a:off x="1012346" y="4463691"/>
              <a:ext cx="4572000" cy="219958"/>
            </a:xfrm>
            <a:prstGeom prst="rect">
              <a:avLst/>
            </a:prstGeom>
            <a:noFill/>
            <a:ln w="63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Del Tag" hidden="1">
            <a:extLst>
              <a:ext uri="{FF2B5EF4-FFF2-40B4-BE49-F238E27FC236}">
                <a16:creationId xmlns:a16="http://schemas.microsoft.com/office/drawing/2014/main" id="{896D384F-38B9-42B0-5010-D7D7F2DA81F0}"/>
              </a:ext>
            </a:extLst>
          </p:cNvPr>
          <p:cNvGrpSpPr/>
          <p:nvPr/>
        </p:nvGrpSpPr>
        <p:grpSpPr>
          <a:xfrm>
            <a:off x="1761643" y="5173347"/>
            <a:ext cx="4370998" cy="3855885"/>
            <a:chOff x="1761643" y="5173347"/>
            <a:chExt cx="4370998" cy="3855885"/>
          </a:xfrm>
        </p:grpSpPr>
        <p:cxnSp>
          <p:nvCxnSpPr>
            <p:cNvPr id="47" name="Straight Arrow Connector 46">
              <a:extLst>
                <a:ext uri="{FF2B5EF4-FFF2-40B4-BE49-F238E27FC236}">
                  <a16:creationId xmlns:a16="http://schemas.microsoft.com/office/drawing/2014/main" id="{A9DF35EA-E469-DE87-98CF-A3B75DD88757}"/>
                </a:ext>
              </a:extLst>
            </p:cNvPr>
            <p:cNvCxnSpPr>
              <a:cxnSpLocks/>
            </p:cNvCxnSpPr>
            <p:nvPr/>
          </p:nvCxnSpPr>
          <p:spPr>
            <a:xfrm flipH="1">
              <a:off x="3396635" y="5185415"/>
              <a:ext cx="2312987" cy="0"/>
            </a:xfrm>
            <a:prstGeom prst="straightConnector1">
              <a:avLst/>
            </a:prstGeom>
            <a:ln w="57150">
              <a:solidFill>
                <a:srgbClr val="4361A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55B5978-45D4-8ED6-EDB5-D6D3701F581A}"/>
                </a:ext>
              </a:extLst>
            </p:cNvPr>
            <p:cNvCxnSpPr>
              <a:cxnSpLocks/>
            </p:cNvCxnSpPr>
            <p:nvPr/>
          </p:nvCxnSpPr>
          <p:spPr>
            <a:xfrm flipV="1">
              <a:off x="5682862" y="5173347"/>
              <a:ext cx="0" cy="2998009"/>
            </a:xfrm>
            <a:prstGeom prst="line">
              <a:avLst/>
            </a:prstGeom>
            <a:ln w="57150">
              <a:solidFill>
                <a:srgbClr val="4361A0"/>
              </a:solidFill>
            </a:ln>
          </p:spPr>
          <p:style>
            <a:lnRef idx="1">
              <a:schemeClr val="accent1"/>
            </a:lnRef>
            <a:fillRef idx="0">
              <a:schemeClr val="accent1"/>
            </a:fillRef>
            <a:effectRef idx="0">
              <a:schemeClr val="accent1"/>
            </a:effectRef>
            <a:fontRef idx="minor">
              <a:schemeClr val="tx1"/>
            </a:fontRef>
          </p:style>
        </p:cxnSp>
        <p:sp>
          <p:nvSpPr>
            <p:cNvPr id="73" name="Del tag text">
              <a:extLst>
                <a:ext uri="{FF2B5EF4-FFF2-40B4-BE49-F238E27FC236}">
                  <a16:creationId xmlns:a16="http://schemas.microsoft.com/office/drawing/2014/main" id="{1D33BDC9-30A3-D915-EE0A-5EE0E6A4EF0D}"/>
                </a:ext>
              </a:extLst>
            </p:cNvPr>
            <p:cNvSpPr txBox="1"/>
            <p:nvPr/>
          </p:nvSpPr>
          <p:spPr>
            <a:xfrm>
              <a:off x="1761643" y="8105902"/>
              <a:ext cx="4370998" cy="923330"/>
            </a:xfrm>
            <a:prstGeom prst="rect">
              <a:avLst/>
            </a:prstGeom>
            <a:solidFill>
              <a:srgbClr val="4361A0"/>
            </a:solidFill>
          </p:spPr>
          <p:txBody>
            <a:bodyPr wrap="square" rtlCol="0" anchor="ctr">
              <a:spAutoFit/>
            </a:bodyPr>
            <a:lstStyle/>
            <a:p>
              <a:pPr algn="ctr"/>
              <a:r>
                <a:rPr lang="en-US" sz="2700" b="1" dirty="0">
                  <a:solidFill>
                    <a:schemeClr val="bg1"/>
                  </a:solidFill>
                  <a:latin typeface="Aeries Sans" pitchFamily="50" charset="0"/>
                </a:rPr>
                <a:t>Don’t forget to exclude del-tagged records!</a:t>
              </a:r>
            </a:p>
          </p:txBody>
        </p:sp>
      </p:grpSp>
      <p:sp>
        <p:nvSpPr>
          <p:cNvPr id="10" name="Rectangle 9">
            <a:extLst>
              <a:ext uri="{FF2B5EF4-FFF2-40B4-BE49-F238E27FC236}">
                <a16:creationId xmlns:a16="http://schemas.microsoft.com/office/drawing/2014/main" id="{F111AF3D-12C8-B90F-D504-2EBDB90BA652}"/>
              </a:ext>
            </a:extLst>
          </p:cNvPr>
          <p:cNvSpPr/>
          <p:nvPr/>
        </p:nvSpPr>
        <p:spPr>
          <a:xfrm>
            <a:off x="1007892" y="4470763"/>
            <a:ext cx="4571996" cy="149059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C271B0A-8EF9-0251-9AB7-452FDDF075C0}"/>
              </a:ext>
            </a:extLst>
          </p:cNvPr>
          <p:cNvSpPr/>
          <p:nvPr/>
        </p:nvSpPr>
        <p:spPr>
          <a:xfrm>
            <a:off x="2743663" y="4384786"/>
            <a:ext cx="122135" cy="1015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9232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CA568-6A1C-753D-E55D-796670F67623}"/>
            </a:ext>
          </a:extLst>
        </p:cNvPr>
        <p:cNvGrpSpPr/>
        <p:nvPr/>
      </p:nvGrpSpPr>
      <p:grpSpPr>
        <a:xfrm>
          <a:off x="0" y="0"/>
          <a:ext cx="0" cy="0"/>
          <a:chOff x="0" y="0"/>
          <a:chExt cx="0" cy="0"/>
        </a:xfrm>
      </p:grpSpPr>
      <p:sp>
        <p:nvSpPr>
          <p:cNvPr id="5" name="Background">
            <a:extLst>
              <a:ext uri="{FF2B5EF4-FFF2-40B4-BE49-F238E27FC236}">
                <a16:creationId xmlns:a16="http://schemas.microsoft.com/office/drawing/2014/main" id="{39BBDC98-9C2C-F1B5-AEAD-648269431F8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22" name="icon">
            <a:extLst>
              <a:ext uri="{FF2B5EF4-FFF2-40B4-BE49-F238E27FC236}">
                <a16:creationId xmlns:a16="http://schemas.microsoft.com/office/drawing/2014/main" id="{20AB1641-4F5A-532F-1929-A0B60B70F0FB}"/>
              </a:ext>
            </a:extLst>
          </p:cNvPr>
          <p:cNvSpPr/>
          <p:nvPr/>
        </p:nvSpPr>
        <p:spPr>
          <a:xfrm>
            <a:off x="230126" y="8961852"/>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2" name="Title">
            <a:extLst>
              <a:ext uri="{FF2B5EF4-FFF2-40B4-BE49-F238E27FC236}">
                <a16:creationId xmlns:a16="http://schemas.microsoft.com/office/drawing/2014/main" id="{75F24306-3975-A14D-7128-3B21BC4CE275}"/>
              </a:ext>
            </a:extLst>
          </p:cNvPr>
          <p:cNvSpPr txBox="1"/>
          <p:nvPr/>
        </p:nvSpPr>
        <p:spPr>
          <a:xfrm>
            <a:off x="152400" y="701183"/>
            <a:ext cx="17944337" cy="1465786"/>
          </a:xfrm>
          <a:prstGeom prst="rect">
            <a:avLst/>
          </a:prstGeom>
        </p:spPr>
        <p:txBody>
          <a:bodyPr wrap="square" lIns="0" tIns="0" rIns="0" bIns="0" rtlCol="0" anchor="t">
            <a:spAutoFit/>
          </a:bodyPr>
          <a:lstStyle/>
          <a:p>
            <a:pPr algn="ctr">
              <a:lnSpc>
                <a:spcPts val="12599"/>
              </a:lnSpc>
            </a:pPr>
            <a:r>
              <a:rPr lang="en-US" sz="7200" dirty="0">
                <a:solidFill>
                  <a:srgbClr val="FFFFFF"/>
                </a:solidFill>
                <a:latin typeface="Aeries Sans Ultra-Bold"/>
              </a:rPr>
              <a:t>Definitions - Query Definition</a:t>
            </a:r>
          </a:p>
        </p:txBody>
      </p:sp>
      <p:sp>
        <p:nvSpPr>
          <p:cNvPr id="4" name="Subtitle">
            <a:extLst>
              <a:ext uri="{FF2B5EF4-FFF2-40B4-BE49-F238E27FC236}">
                <a16:creationId xmlns:a16="http://schemas.microsoft.com/office/drawing/2014/main" id="{C5E9ED4D-6968-1CD1-9B01-15E7C094577A}"/>
              </a:ext>
            </a:extLst>
          </p:cNvPr>
          <p:cNvSpPr txBox="1"/>
          <p:nvPr/>
        </p:nvSpPr>
        <p:spPr>
          <a:xfrm>
            <a:off x="1280047" y="2247900"/>
            <a:ext cx="15727906" cy="519373"/>
          </a:xfrm>
          <a:prstGeom prst="rect">
            <a:avLst/>
          </a:prstGeom>
        </p:spPr>
        <p:txBody>
          <a:bodyPr wrap="square" lIns="0" tIns="0" rIns="0" bIns="0" rtlCol="0" anchor="t">
            <a:spAutoFit/>
          </a:bodyPr>
          <a:lstStyle/>
          <a:p>
            <a:pPr marL="323850" lvl="1" algn="ctr">
              <a:lnSpc>
                <a:spcPts val="4200"/>
              </a:lnSpc>
            </a:pPr>
            <a:r>
              <a:rPr lang="en-US" sz="3000" dirty="0">
                <a:solidFill>
                  <a:srgbClr val="FFFFFF"/>
                </a:solidFill>
                <a:latin typeface="Nunito Sans"/>
              </a:rPr>
              <a:t>You will need to reference the definition details to create your SQL script</a:t>
            </a:r>
          </a:p>
        </p:txBody>
      </p:sp>
      <p:sp>
        <p:nvSpPr>
          <p:cNvPr id="11" name="White Background">
            <a:extLst>
              <a:ext uri="{FF2B5EF4-FFF2-40B4-BE49-F238E27FC236}">
                <a16:creationId xmlns:a16="http://schemas.microsoft.com/office/drawing/2014/main" id="{7EAAB58F-7969-ACC4-1BDE-B897E37E3457}"/>
              </a:ext>
            </a:extLst>
          </p:cNvPr>
          <p:cNvSpPr/>
          <p:nvPr/>
        </p:nvSpPr>
        <p:spPr>
          <a:xfrm>
            <a:off x="6781575" y="2853928"/>
            <a:ext cx="11049000" cy="6892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Key Field 1">
            <a:extLst>
              <a:ext uri="{FF2B5EF4-FFF2-40B4-BE49-F238E27FC236}">
                <a16:creationId xmlns:a16="http://schemas.microsoft.com/office/drawing/2014/main" id="{8EDF8AAE-280E-1A70-C893-4635479F88C1}"/>
              </a:ext>
            </a:extLst>
          </p:cNvPr>
          <p:cNvGrpSpPr/>
          <p:nvPr/>
        </p:nvGrpSpPr>
        <p:grpSpPr>
          <a:xfrm>
            <a:off x="7123849" y="3192851"/>
            <a:ext cx="9550240" cy="757343"/>
            <a:chOff x="799474" y="3314663"/>
            <a:chExt cx="9550240" cy="757343"/>
          </a:xfrm>
        </p:grpSpPr>
        <p:sp>
          <p:nvSpPr>
            <p:cNvPr id="12" name="KeyField1 text">
              <a:extLst>
                <a:ext uri="{FF2B5EF4-FFF2-40B4-BE49-F238E27FC236}">
                  <a16:creationId xmlns:a16="http://schemas.microsoft.com/office/drawing/2014/main" id="{D11578E9-371C-DF55-DCA6-6CCFFEB88E9D}"/>
                </a:ext>
              </a:extLst>
            </p:cNvPr>
            <p:cNvSpPr txBox="1"/>
            <p:nvPr/>
          </p:nvSpPr>
          <p:spPr>
            <a:xfrm>
              <a:off x="3371520" y="3485585"/>
              <a:ext cx="6978194" cy="415499"/>
            </a:xfrm>
            <a:prstGeom prst="rect">
              <a:avLst/>
            </a:prstGeom>
            <a:noFill/>
          </p:spPr>
          <p:txBody>
            <a:bodyPr wrap="square" rtlCol="0">
              <a:spAutoFit/>
            </a:bodyPr>
            <a:lstStyle/>
            <a:p>
              <a:r>
                <a:rPr lang="en-US" sz="2100" dirty="0">
                  <a:latin typeface="Nunito Sans" pitchFamily="2" charset="0"/>
                </a:rPr>
                <a:t>The value in Key Field 1 must be a column</a:t>
              </a:r>
            </a:p>
          </p:txBody>
        </p:sp>
        <p:pic>
          <p:nvPicPr>
            <p:cNvPr id="35" name="KeyField1 pic">
              <a:extLst>
                <a:ext uri="{FF2B5EF4-FFF2-40B4-BE49-F238E27FC236}">
                  <a16:creationId xmlns:a16="http://schemas.microsoft.com/office/drawing/2014/main" id="{7D6D8C6C-B569-9FCA-6345-B9F9DBD067B7}"/>
                </a:ext>
              </a:extLst>
            </p:cNvPr>
            <p:cNvPicPr>
              <a:picLocks noChangeAspect="1"/>
            </p:cNvPicPr>
            <p:nvPr/>
          </p:nvPicPr>
          <p:blipFill>
            <a:blip r:embed="rId4"/>
            <a:stretch>
              <a:fillRect/>
            </a:stretch>
          </p:blipFill>
          <p:spPr>
            <a:xfrm>
              <a:off x="799474" y="3314663"/>
              <a:ext cx="2114846" cy="757343"/>
            </a:xfrm>
            <a:prstGeom prst="rect">
              <a:avLst/>
            </a:prstGeom>
            <a:ln>
              <a:noFill/>
            </a:ln>
            <a:effectLst>
              <a:outerShdw blurRad="292100" dist="139700" dir="2700000" algn="tl" rotWithShape="0">
                <a:srgbClr val="333333">
                  <a:alpha val="65000"/>
                </a:srgbClr>
              </a:outerShdw>
            </a:effectLst>
          </p:spPr>
        </p:pic>
        <p:sp>
          <p:nvSpPr>
            <p:cNvPr id="51" name="KeyField1 box">
              <a:extLst>
                <a:ext uri="{FF2B5EF4-FFF2-40B4-BE49-F238E27FC236}">
                  <a16:creationId xmlns:a16="http://schemas.microsoft.com/office/drawing/2014/main" id="{3A4924EF-A733-6634-62D3-2093AE393514}"/>
                </a:ext>
              </a:extLst>
            </p:cNvPr>
            <p:cNvSpPr/>
            <p:nvPr/>
          </p:nvSpPr>
          <p:spPr>
            <a:xfrm>
              <a:off x="868800" y="3599906"/>
              <a:ext cx="1097160" cy="40070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4" name="Keyfield1 text box">
              <a:extLst>
                <a:ext uri="{FF2B5EF4-FFF2-40B4-BE49-F238E27FC236}">
                  <a16:creationId xmlns:a16="http://schemas.microsoft.com/office/drawing/2014/main" id="{5021D9C5-3246-F17A-FD47-9A786531BBBD}"/>
                </a:ext>
              </a:extLst>
            </p:cNvPr>
            <p:cNvSpPr/>
            <p:nvPr/>
          </p:nvSpPr>
          <p:spPr>
            <a:xfrm>
              <a:off x="4928610" y="3538602"/>
              <a:ext cx="1376610" cy="32739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40" name="Key Field 2">
            <a:extLst>
              <a:ext uri="{FF2B5EF4-FFF2-40B4-BE49-F238E27FC236}">
                <a16:creationId xmlns:a16="http://schemas.microsoft.com/office/drawing/2014/main" id="{B0F3514F-DD71-5EE2-3643-2AAFBF122762}"/>
              </a:ext>
            </a:extLst>
          </p:cNvPr>
          <p:cNvGrpSpPr/>
          <p:nvPr/>
        </p:nvGrpSpPr>
        <p:grpSpPr>
          <a:xfrm>
            <a:off x="7123849" y="4067148"/>
            <a:ext cx="9850687" cy="771633"/>
            <a:chOff x="799474" y="4309904"/>
            <a:chExt cx="9850687" cy="771633"/>
          </a:xfrm>
        </p:grpSpPr>
        <p:sp>
          <p:nvSpPr>
            <p:cNvPr id="13" name="KeyField2 text">
              <a:extLst>
                <a:ext uri="{FF2B5EF4-FFF2-40B4-BE49-F238E27FC236}">
                  <a16:creationId xmlns:a16="http://schemas.microsoft.com/office/drawing/2014/main" id="{CE92B3E5-DB7B-FF44-01A8-07AD248DF597}"/>
                </a:ext>
              </a:extLst>
            </p:cNvPr>
            <p:cNvSpPr txBox="1"/>
            <p:nvPr/>
          </p:nvSpPr>
          <p:spPr>
            <a:xfrm>
              <a:off x="3371520" y="4326388"/>
              <a:ext cx="7278641" cy="738665"/>
            </a:xfrm>
            <a:prstGeom prst="rect">
              <a:avLst/>
            </a:prstGeom>
            <a:noFill/>
          </p:spPr>
          <p:txBody>
            <a:bodyPr wrap="square" rtlCol="0">
              <a:spAutoFit/>
            </a:bodyPr>
            <a:lstStyle/>
            <a:p>
              <a:r>
                <a:rPr lang="en-US" sz="2100" dirty="0">
                  <a:latin typeface="Nunito Sans" pitchFamily="2" charset="0"/>
                </a:rPr>
                <a:t>If Key Field 2 has been populated, the value in Key Field 2 must be a column</a:t>
              </a:r>
            </a:p>
          </p:txBody>
        </p:sp>
        <p:pic>
          <p:nvPicPr>
            <p:cNvPr id="37" name="Keyfield2 pic">
              <a:extLst>
                <a:ext uri="{FF2B5EF4-FFF2-40B4-BE49-F238E27FC236}">
                  <a16:creationId xmlns:a16="http://schemas.microsoft.com/office/drawing/2014/main" id="{ACE2BA87-24FB-82F0-A146-7F4743BA2710}"/>
                </a:ext>
              </a:extLst>
            </p:cNvPr>
            <p:cNvPicPr>
              <a:picLocks noChangeAspect="1"/>
            </p:cNvPicPr>
            <p:nvPr/>
          </p:nvPicPr>
          <p:blipFill>
            <a:blip r:embed="rId5"/>
            <a:stretch>
              <a:fillRect/>
            </a:stretch>
          </p:blipFill>
          <p:spPr>
            <a:xfrm>
              <a:off x="799474" y="4309904"/>
              <a:ext cx="2114846" cy="771633"/>
            </a:xfrm>
            <a:prstGeom prst="rect">
              <a:avLst/>
            </a:prstGeom>
            <a:ln>
              <a:noFill/>
            </a:ln>
            <a:effectLst>
              <a:outerShdw blurRad="292100" dist="139700" dir="2700000" algn="tl" rotWithShape="0">
                <a:srgbClr val="333333">
                  <a:alpha val="65000"/>
                </a:srgbClr>
              </a:outerShdw>
            </a:effectLst>
          </p:spPr>
        </p:pic>
        <p:sp>
          <p:nvSpPr>
            <p:cNvPr id="53" name="Keyfield2 pic box">
              <a:extLst>
                <a:ext uri="{FF2B5EF4-FFF2-40B4-BE49-F238E27FC236}">
                  <a16:creationId xmlns:a16="http://schemas.microsoft.com/office/drawing/2014/main" id="{A3ACF432-692E-DDB0-9B2E-F41A884DE90E}"/>
                </a:ext>
              </a:extLst>
            </p:cNvPr>
            <p:cNvSpPr/>
            <p:nvPr/>
          </p:nvSpPr>
          <p:spPr>
            <a:xfrm>
              <a:off x="868470" y="4605221"/>
              <a:ext cx="1097160" cy="400706"/>
            </a:xfrm>
            <a:prstGeom prst="rect">
              <a:avLst/>
            </a:prstGeom>
            <a:solidFill>
              <a:srgbClr val="D4283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5" name="Keyfield2 text box">
              <a:extLst>
                <a:ext uri="{FF2B5EF4-FFF2-40B4-BE49-F238E27FC236}">
                  <a16:creationId xmlns:a16="http://schemas.microsoft.com/office/drawing/2014/main" id="{047586D2-C0EA-E0DF-2E8A-22992E486237}"/>
                </a:ext>
              </a:extLst>
            </p:cNvPr>
            <p:cNvSpPr/>
            <p:nvPr/>
          </p:nvSpPr>
          <p:spPr>
            <a:xfrm>
              <a:off x="3665927" y="4363760"/>
              <a:ext cx="1397109" cy="300968"/>
            </a:xfrm>
            <a:prstGeom prst="rect">
              <a:avLst/>
            </a:prstGeom>
            <a:solidFill>
              <a:srgbClr val="D4283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34" name="Deep Link">
            <a:extLst>
              <a:ext uri="{FF2B5EF4-FFF2-40B4-BE49-F238E27FC236}">
                <a16:creationId xmlns:a16="http://schemas.microsoft.com/office/drawing/2014/main" id="{5D6A49C5-D910-F94E-8EE1-8CA0CA24C324}"/>
              </a:ext>
            </a:extLst>
          </p:cNvPr>
          <p:cNvGrpSpPr/>
          <p:nvPr/>
        </p:nvGrpSpPr>
        <p:grpSpPr>
          <a:xfrm>
            <a:off x="7108158" y="4955735"/>
            <a:ext cx="10349659" cy="1023663"/>
            <a:chOff x="783783" y="5355637"/>
            <a:chExt cx="10349659" cy="1023663"/>
          </a:xfrm>
        </p:grpSpPr>
        <p:sp>
          <p:nvSpPr>
            <p:cNvPr id="14" name="Deep Link text">
              <a:extLst>
                <a:ext uri="{FF2B5EF4-FFF2-40B4-BE49-F238E27FC236}">
                  <a16:creationId xmlns:a16="http://schemas.microsoft.com/office/drawing/2014/main" id="{F273CD23-29E1-6A5D-959C-FC8898A71701}"/>
                </a:ext>
              </a:extLst>
            </p:cNvPr>
            <p:cNvSpPr txBox="1"/>
            <p:nvPr/>
          </p:nvSpPr>
          <p:spPr>
            <a:xfrm>
              <a:off x="3371520" y="5498136"/>
              <a:ext cx="7761922" cy="738665"/>
            </a:xfrm>
            <a:prstGeom prst="rect">
              <a:avLst/>
            </a:prstGeom>
            <a:noFill/>
          </p:spPr>
          <p:txBody>
            <a:bodyPr wrap="square" rtlCol="0">
              <a:spAutoFit/>
            </a:bodyPr>
            <a:lstStyle/>
            <a:p>
              <a:r>
                <a:rPr lang="en-US" sz="2100" dirty="0">
                  <a:latin typeface="Nunito Sans" pitchFamily="2" charset="0"/>
                </a:rPr>
                <a:t>Are you utilizing a deep link? The specified column must end in a question mark</a:t>
              </a:r>
            </a:p>
          </p:txBody>
        </p:sp>
        <p:pic>
          <p:nvPicPr>
            <p:cNvPr id="31" name="LinktoPage pic">
              <a:extLst>
                <a:ext uri="{FF2B5EF4-FFF2-40B4-BE49-F238E27FC236}">
                  <a16:creationId xmlns:a16="http://schemas.microsoft.com/office/drawing/2014/main" id="{CE775584-AF54-C871-58E8-3CB51C93136E}"/>
                </a:ext>
              </a:extLst>
            </p:cNvPr>
            <p:cNvPicPr>
              <a:picLocks noChangeAspect="1"/>
            </p:cNvPicPr>
            <p:nvPr/>
          </p:nvPicPr>
          <p:blipFill rotWithShape="1">
            <a:blip r:embed="rId6"/>
            <a:srcRect r="37325"/>
            <a:stretch/>
          </p:blipFill>
          <p:spPr>
            <a:xfrm>
              <a:off x="783783" y="5355637"/>
              <a:ext cx="2146229" cy="1023663"/>
            </a:xfrm>
            <a:prstGeom prst="rect">
              <a:avLst/>
            </a:prstGeom>
            <a:ln>
              <a:noFill/>
            </a:ln>
            <a:effectLst>
              <a:outerShdw blurRad="292100" dist="139700" dir="2700000" algn="tl" rotWithShape="0">
                <a:srgbClr val="333333">
                  <a:alpha val="65000"/>
                </a:srgbClr>
              </a:outerShdw>
            </a:effectLst>
          </p:spPr>
        </p:pic>
        <p:sp>
          <p:nvSpPr>
            <p:cNvPr id="55" name="QueryString pic box">
              <a:extLst>
                <a:ext uri="{FF2B5EF4-FFF2-40B4-BE49-F238E27FC236}">
                  <a16:creationId xmlns:a16="http://schemas.microsoft.com/office/drawing/2014/main" id="{40D92AEF-AD76-6CA7-6211-F8D12E514718}"/>
                </a:ext>
              </a:extLst>
            </p:cNvPr>
            <p:cNvSpPr/>
            <p:nvPr/>
          </p:nvSpPr>
          <p:spPr>
            <a:xfrm>
              <a:off x="818976" y="6110960"/>
              <a:ext cx="1937946" cy="195638"/>
            </a:xfrm>
            <a:prstGeom prst="rect">
              <a:avLst/>
            </a:pr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sp>
        <p:nvSpPr>
          <p:cNvPr id="16" name="StuID text" hidden="1">
            <a:extLst>
              <a:ext uri="{FF2B5EF4-FFF2-40B4-BE49-F238E27FC236}">
                <a16:creationId xmlns:a16="http://schemas.microsoft.com/office/drawing/2014/main" id="{B4531C0A-B7B9-6447-1F31-A5E390982BD9}"/>
              </a:ext>
            </a:extLst>
          </p:cNvPr>
          <p:cNvSpPr txBox="1"/>
          <p:nvPr/>
        </p:nvSpPr>
        <p:spPr>
          <a:xfrm>
            <a:off x="6779289" y="7517391"/>
            <a:ext cx="11048999" cy="1131079"/>
          </a:xfrm>
          <a:prstGeom prst="rect">
            <a:avLst/>
          </a:prstGeom>
          <a:noFill/>
        </p:spPr>
        <p:txBody>
          <a:bodyPr wrap="square" rtlCol="0">
            <a:spAutoFit/>
          </a:bodyPr>
          <a:lstStyle/>
          <a:p>
            <a:pPr algn="ctr"/>
            <a:r>
              <a:rPr lang="en-US" sz="2100" dirty="0">
                <a:solidFill>
                  <a:srgbClr val="4361A0"/>
                </a:solidFill>
                <a:latin typeface="Nunito Sans" pitchFamily="2" charset="0"/>
              </a:rPr>
              <a:t>NOTE: Student Related definitions must have a column titled “</a:t>
            </a:r>
            <a:r>
              <a:rPr lang="en-US" sz="2100" dirty="0" err="1">
                <a:solidFill>
                  <a:srgbClr val="4361A0"/>
                </a:solidFill>
                <a:latin typeface="Nunito Sans" pitchFamily="2" charset="0"/>
              </a:rPr>
              <a:t>StudentID</a:t>
            </a:r>
            <a:r>
              <a:rPr lang="en-US" sz="2100" dirty="0">
                <a:solidFill>
                  <a:srgbClr val="4361A0"/>
                </a:solidFill>
                <a:latin typeface="Nunito Sans" pitchFamily="2" charset="0"/>
              </a:rPr>
              <a:t>” or “Student ID”. </a:t>
            </a:r>
          </a:p>
          <a:p>
            <a:endParaRPr lang="en-US" sz="450" i="1" dirty="0">
              <a:solidFill>
                <a:schemeClr val="accent3">
                  <a:lumMod val="75000"/>
                </a:schemeClr>
              </a:solidFill>
              <a:latin typeface="Nunito Sans" pitchFamily="2" charset="0"/>
            </a:endParaRPr>
          </a:p>
          <a:p>
            <a:pPr algn="ctr"/>
            <a:r>
              <a:rPr lang="en-US" sz="2100" dirty="0">
                <a:solidFill>
                  <a:srgbClr val="4361A0"/>
                </a:solidFill>
                <a:latin typeface="Nunito Sans" pitchFamily="2" charset="0"/>
              </a:rPr>
              <a:t>If your Key Field 1 or Key Field 2 is not one of those titles, “</a:t>
            </a:r>
            <a:r>
              <a:rPr lang="en-US" sz="2100" dirty="0" err="1">
                <a:solidFill>
                  <a:srgbClr val="4361A0"/>
                </a:solidFill>
                <a:latin typeface="Nunito Sans" pitchFamily="2" charset="0"/>
              </a:rPr>
              <a:t>StudentID</a:t>
            </a:r>
            <a:r>
              <a:rPr lang="en-US" sz="2100" dirty="0">
                <a:solidFill>
                  <a:srgbClr val="4361A0"/>
                </a:solidFill>
                <a:latin typeface="Nunito Sans" pitchFamily="2" charset="0"/>
              </a:rPr>
              <a:t>” or “Student ID” must be added as a separate column</a:t>
            </a:r>
          </a:p>
        </p:txBody>
      </p:sp>
      <p:grpSp>
        <p:nvGrpSpPr>
          <p:cNvPr id="36" name="StuID" hidden="1">
            <a:extLst>
              <a:ext uri="{FF2B5EF4-FFF2-40B4-BE49-F238E27FC236}">
                <a16:creationId xmlns:a16="http://schemas.microsoft.com/office/drawing/2014/main" id="{66743402-0BC7-B77C-3EF3-0095CB3FEA00}"/>
              </a:ext>
            </a:extLst>
          </p:cNvPr>
          <p:cNvGrpSpPr/>
          <p:nvPr/>
        </p:nvGrpSpPr>
        <p:grpSpPr>
          <a:xfrm>
            <a:off x="7216732" y="6628804"/>
            <a:ext cx="10171564" cy="771633"/>
            <a:chOff x="892357" y="6635298"/>
            <a:chExt cx="10171564" cy="771633"/>
          </a:xfrm>
        </p:grpSpPr>
        <p:sp>
          <p:nvSpPr>
            <p:cNvPr id="18" name="StuRelated text">
              <a:extLst>
                <a:ext uri="{FF2B5EF4-FFF2-40B4-BE49-F238E27FC236}">
                  <a16:creationId xmlns:a16="http://schemas.microsoft.com/office/drawing/2014/main" id="{2F3E085C-B0D0-CC79-708A-EC49F3A6B028}"/>
                </a:ext>
              </a:extLst>
            </p:cNvPr>
            <p:cNvSpPr txBox="1"/>
            <p:nvPr/>
          </p:nvSpPr>
          <p:spPr>
            <a:xfrm>
              <a:off x="3371520" y="6651782"/>
              <a:ext cx="7692401" cy="738665"/>
            </a:xfrm>
            <a:prstGeom prst="rect">
              <a:avLst/>
            </a:prstGeom>
            <a:noFill/>
          </p:spPr>
          <p:txBody>
            <a:bodyPr wrap="square" rtlCol="0">
              <a:spAutoFit/>
            </a:bodyPr>
            <a:lstStyle/>
            <a:p>
              <a:r>
                <a:rPr lang="en-US" sz="2100" dirty="0">
                  <a:latin typeface="Nunito Sans" pitchFamily="2" charset="0"/>
                </a:rPr>
                <a:t>Is the definition student-related? If so, the @StudentID parameter must be in the WHERE clause</a:t>
              </a:r>
            </a:p>
          </p:txBody>
        </p:sp>
        <p:pic>
          <p:nvPicPr>
            <p:cNvPr id="33" name="StuRelated pic">
              <a:extLst>
                <a:ext uri="{FF2B5EF4-FFF2-40B4-BE49-F238E27FC236}">
                  <a16:creationId xmlns:a16="http://schemas.microsoft.com/office/drawing/2014/main" id="{E8BE01BA-F542-86A4-9B3F-02062640FF8F}"/>
                </a:ext>
              </a:extLst>
            </p:cNvPr>
            <p:cNvPicPr>
              <a:picLocks noChangeAspect="1"/>
            </p:cNvPicPr>
            <p:nvPr/>
          </p:nvPicPr>
          <p:blipFill>
            <a:blip r:embed="rId7"/>
            <a:stretch>
              <a:fillRect/>
            </a:stretch>
          </p:blipFill>
          <p:spPr>
            <a:xfrm>
              <a:off x="892357" y="6635298"/>
              <a:ext cx="1929081" cy="771633"/>
            </a:xfrm>
            <a:prstGeom prst="rect">
              <a:avLst/>
            </a:prstGeom>
            <a:ln>
              <a:noFill/>
            </a:ln>
            <a:effectLst>
              <a:outerShdw blurRad="292100" dist="139700" dir="2700000" algn="tl" rotWithShape="0">
                <a:srgbClr val="333333">
                  <a:alpha val="64706"/>
                </a:srgbClr>
              </a:outerShdw>
            </a:effectLst>
          </p:spPr>
        </p:pic>
        <p:sp>
          <p:nvSpPr>
            <p:cNvPr id="60" name="StuID text box1">
              <a:extLst>
                <a:ext uri="{FF2B5EF4-FFF2-40B4-BE49-F238E27FC236}">
                  <a16:creationId xmlns:a16="http://schemas.microsoft.com/office/drawing/2014/main" id="{2F718AE2-519A-09E6-04C7-008128C4250B}"/>
                </a:ext>
              </a:extLst>
            </p:cNvPr>
            <p:cNvSpPr/>
            <p:nvPr/>
          </p:nvSpPr>
          <p:spPr>
            <a:xfrm>
              <a:off x="8440143" y="6712229"/>
              <a:ext cx="1493776" cy="291431"/>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38" name="SchoolScope" hidden="1">
            <a:extLst>
              <a:ext uri="{FF2B5EF4-FFF2-40B4-BE49-F238E27FC236}">
                <a16:creationId xmlns:a16="http://schemas.microsoft.com/office/drawing/2014/main" id="{F3F54909-EE39-F8E5-47B9-04052DCF9E31}"/>
              </a:ext>
            </a:extLst>
          </p:cNvPr>
          <p:cNvGrpSpPr/>
          <p:nvPr/>
        </p:nvGrpSpPr>
        <p:grpSpPr>
          <a:xfrm>
            <a:off x="7139715" y="8765426"/>
            <a:ext cx="10292720" cy="738665"/>
            <a:chOff x="815340" y="8887238"/>
            <a:chExt cx="10292720" cy="738665"/>
          </a:xfrm>
        </p:grpSpPr>
        <p:sp>
          <p:nvSpPr>
            <p:cNvPr id="62" name="SchoolScope text box">
              <a:extLst>
                <a:ext uri="{FF2B5EF4-FFF2-40B4-BE49-F238E27FC236}">
                  <a16:creationId xmlns:a16="http://schemas.microsoft.com/office/drawing/2014/main" id="{EF3F4BC3-D501-66B6-0BDB-620F484669AA}"/>
                </a:ext>
              </a:extLst>
            </p:cNvPr>
            <p:cNvSpPr/>
            <p:nvPr/>
          </p:nvSpPr>
          <p:spPr>
            <a:xfrm>
              <a:off x="908134" y="9279605"/>
              <a:ext cx="1530266" cy="297597"/>
            </a:xfrm>
            <a:prstGeom prst="rect">
              <a:avLst/>
            </a:prstGeom>
            <a:solidFill>
              <a:srgbClr val="3F517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7" name="SchoolScope text">
              <a:extLst>
                <a:ext uri="{FF2B5EF4-FFF2-40B4-BE49-F238E27FC236}">
                  <a16:creationId xmlns:a16="http://schemas.microsoft.com/office/drawing/2014/main" id="{2A536E19-E5BC-3450-46AA-672EA901B5B4}"/>
                </a:ext>
              </a:extLst>
            </p:cNvPr>
            <p:cNvSpPr txBox="1"/>
            <p:nvPr/>
          </p:nvSpPr>
          <p:spPr>
            <a:xfrm>
              <a:off x="815340" y="8887238"/>
              <a:ext cx="7419038" cy="738665"/>
            </a:xfrm>
            <a:prstGeom prst="rect">
              <a:avLst/>
            </a:prstGeom>
            <a:noFill/>
          </p:spPr>
          <p:txBody>
            <a:bodyPr wrap="square" rtlCol="0">
              <a:spAutoFit/>
            </a:bodyPr>
            <a:lstStyle/>
            <a:p>
              <a:r>
                <a:rPr lang="en-US" sz="2100" dirty="0"/>
                <a:t>Is the Assigned Data </a:t>
              </a:r>
              <a:r>
                <a:rPr lang="en-US" sz="2100" dirty="0">
                  <a:latin typeface="Nunito Sans" pitchFamily="2" charset="0"/>
                </a:rPr>
                <a:t>Validation</a:t>
              </a:r>
              <a:r>
                <a:rPr lang="en-US" sz="2100" dirty="0"/>
                <a:t> Group school-scoped? If so, the @SchoolCode parameter must be in the WHERE clause</a:t>
              </a:r>
            </a:p>
          </p:txBody>
        </p:sp>
        <p:pic>
          <p:nvPicPr>
            <p:cNvPr id="70" name="Visibility Pic">
              <a:extLst>
                <a:ext uri="{FF2B5EF4-FFF2-40B4-BE49-F238E27FC236}">
                  <a16:creationId xmlns:a16="http://schemas.microsoft.com/office/drawing/2014/main" id="{E9F5551F-CFEC-D564-467A-211A30F157D3}"/>
                </a:ext>
              </a:extLst>
            </p:cNvPr>
            <p:cNvPicPr>
              <a:picLocks noChangeAspect="1"/>
            </p:cNvPicPr>
            <p:nvPr/>
          </p:nvPicPr>
          <p:blipFill>
            <a:blip r:embed="rId8"/>
            <a:stretch>
              <a:fillRect/>
            </a:stretch>
          </p:blipFill>
          <p:spPr>
            <a:xfrm>
              <a:off x="8107266" y="8970780"/>
              <a:ext cx="3000794" cy="571580"/>
            </a:xfrm>
            <a:prstGeom prst="rect">
              <a:avLst/>
            </a:prstGeom>
            <a:ln>
              <a:noFill/>
            </a:ln>
            <a:effectLst>
              <a:outerShdw blurRad="292100" dist="139700" dir="2700000" algn="tl" rotWithShape="0">
                <a:srgbClr val="333333">
                  <a:alpha val="65000"/>
                </a:srgbClr>
              </a:outerShdw>
            </a:effectLst>
          </p:spPr>
        </p:pic>
      </p:grpSp>
      <p:grpSp>
        <p:nvGrpSpPr>
          <p:cNvPr id="25" name="Query Example">
            <a:extLst>
              <a:ext uri="{FF2B5EF4-FFF2-40B4-BE49-F238E27FC236}">
                <a16:creationId xmlns:a16="http://schemas.microsoft.com/office/drawing/2014/main" id="{93CDB767-F362-9DF6-CC1A-833F2E958DB9}"/>
              </a:ext>
            </a:extLst>
          </p:cNvPr>
          <p:cNvGrpSpPr/>
          <p:nvPr/>
        </p:nvGrpSpPr>
        <p:grpSpPr>
          <a:xfrm>
            <a:off x="457425" y="2868152"/>
            <a:ext cx="5672930" cy="5044192"/>
            <a:chOff x="11819672" y="2944964"/>
            <a:chExt cx="5672930" cy="5044192"/>
          </a:xfrm>
        </p:grpSpPr>
        <p:pic>
          <p:nvPicPr>
            <p:cNvPr id="20" name="Query Example">
              <a:extLst>
                <a:ext uri="{FF2B5EF4-FFF2-40B4-BE49-F238E27FC236}">
                  <a16:creationId xmlns:a16="http://schemas.microsoft.com/office/drawing/2014/main" id="{96CA567A-7BC0-B934-BE96-74CF47074489}"/>
                </a:ext>
              </a:extLst>
            </p:cNvPr>
            <p:cNvPicPr>
              <a:picLocks noChangeAspect="1"/>
            </p:cNvPicPr>
            <p:nvPr/>
          </p:nvPicPr>
          <p:blipFill>
            <a:blip r:embed="rId9"/>
            <a:stretch>
              <a:fillRect/>
            </a:stretch>
          </p:blipFill>
          <p:spPr>
            <a:xfrm>
              <a:off x="11819672" y="2944964"/>
              <a:ext cx="5672930" cy="5044192"/>
            </a:xfrm>
            <a:prstGeom prst="rect">
              <a:avLst/>
            </a:prstGeom>
            <a:ln>
              <a:noFill/>
            </a:ln>
            <a:effectLst>
              <a:outerShdw blurRad="292100" dist="139700" dir="2700000" algn="tl" rotWithShape="0">
                <a:srgbClr val="333333">
                  <a:alpha val="65000"/>
                </a:srgbClr>
              </a:outerShdw>
            </a:effectLst>
          </p:spPr>
        </p:pic>
        <p:sp>
          <p:nvSpPr>
            <p:cNvPr id="52" name="Keyfield1 example">
              <a:extLst>
                <a:ext uri="{FF2B5EF4-FFF2-40B4-BE49-F238E27FC236}">
                  <a16:creationId xmlns:a16="http://schemas.microsoft.com/office/drawing/2014/main" id="{DF2FA2F6-CB0F-A8D1-D617-DC6337501488}"/>
                </a:ext>
              </a:extLst>
            </p:cNvPr>
            <p:cNvSpPr/>
            <p:nvPr/>
          </p:nvSpPr>
          <p:spPr>
            <a:xfrm>
              <a:off x="13558973" y="3900400"/>
              <a:ext cx="1205288" cy="205304"/>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4" name="KeyField2 example">
              <a:extLst>
                <a:ext uri="{FF2B5EF4-FFF2-40B4-BE49-F238E27FC236}">
                  <a16:creationId xmlns:a16="http://schemas.microsoft.com/office/drawing/2014/main" id="{025438BE-81D1-681F-8700-ABF3A693BCCB}"/>
                </a:ext>
              </a:extLst>
            </p:cNvPr>
            <p:cNvSpPr/>
            <p:nvPr/>
          </p:nvSpPr>
          <p:spPr>
            <a:xfrm>
              <a:off x="13676590" y="4136281"/>
              <a:ext cx="1087670" cy="192198"/>
            </a:xfrm>
            <a:prstGeom prst="rect">
              <a:avLst/>
            </a:prstGeom>
            <a:solidFill>
              <a:srgbClr val="D4283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6" name="DeepLink example">
              <a:extLst>
                <a:ext uri="{FF2B5EF4-FFF2-40B4-BE49-F238E27FC236}">
                  <a16:creationId xmlns:a16="http://schemas.microsoft.com/office/drawing/2014/main" id="{068682C0-5E2D-1130-ADDC-5F6E7D341DD8}"/>
                </a:ext>
              </a:extLst>
            </p:cNvPr>
            <p:cNvSpPr/>
            <p:nvPr/>
          </p:nvSpPr>
          <p:spPr>
            <a:xfrm>
              <a:off x="13554605" y="4344865"/>
              <a:ext cx="551052" cy="195638"/>
            </a:xfrm>
            <a:prstGeom prst="rect">
              <a:avLst/>
            </a:pr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8" name="Description example">
              <a:extLst>
                <a:ext uri="{FF2B5EF4-FFF2-40B4-BE49-F238E27FC236}">
                  <a16:creationId xmlns:a16="http://schemas.microsoft.com/office/drawing/2014/main" id="{D3087F82-6725-9675-54BC-69E89E3C0AA8}"/>
                </a:ext>
              </a:extLst>
            </p:cNvPr>
            <p:cNvSpPr/>
            <p:nvPr/>
          </p:nvSpPr>
          <p:spPr>
            <a:xfrm>
              <a:off x="15441061" y="4559990"/>
              <a:ext cx="1452100" cy="205304"/>
            </a:xfrm>
            <a:prstGeom prst="rect">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1" name="StuID example" hidden="1">
              <a:extLst>
                <a:ext uri="{FF2B5EF4-FFF2-40B4-BE49-F238E27FC236}">
                  <a16:creationId xmlns:a16="http://schemas.microsoft.com/office/drawing/2014/main" id="{62742F3E-B5A8-907E-4E8F-44F42315FF60}"/>
                </a:ext>
              </a:extLst>
            </p:cNvPr>
            <p:cNvSpPr/>
            <p:nvPr/>
          </p:nvSpPr>
          <p:spPr>
            <a:xfrm>
              <a:off x="14414809" y="5393783"/>
              <a:ext cx="1280708" cy="232038"/>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3" name="SchoolScope example" hidden="1">
              <a:extLst>
                <a:ext uri="{FF2B5EF4-FFF2-40B4-BE49-F238E27FC236}">
                  <a16:creationId xmlns:a16="http://schemas.microsoft.com/office/drawing/2014/main" id="{7E930541-B1F7-6EAA-9359-A7F2A9F40BCE}"/>
                </a:ext>
              </a:extLst>
            </p:cNvPr>
            <p:cNvSpPr/>
            <p:nvPr/>
          </p:nvSpPr>
          <p:spPr>
            <a:xfrm>
              <a:off x="14201431" y="5638925"/>
              <a:ext cx="1340360" cy="222778"/>
            </a:xfrm>
            <a:prstGeom prst="rect">
              <a:avLst/>
            </a:prstGeom>
            <a:solidFill>
              <a:srgbClr val="3F517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sp>
        <p:nvSpPr>
          <p:cNvPr id="8" name="Rectangle 7">
            <a:extLst>
              <a:ext uri="{FF2B5EF4-FFF2-40B4-BE49-F238E27FC236}">
                <a16:creationId xmlns:a16="http://schemas.microsoft.com/office/drawing/2014/main" id="{6F05E5A2-A4D5-DA0B-5F27-037E502DC3EA}"/>
              </a:ext>
            </a:extLst>
          </p:cNvPr>
          <p:cNvSpPr/>
          <p:nvPr/>
        </p:nvSpPr>
        <p:spPr>
          <a:xfrm>
            <a:off x="1007892" y="4698310"/>
            <a:ext cx="4571996" cy="126304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Description">
            <a:extLst>
              <a:ext uri="{FF2B5EF4-FFF2-40B4-BE49-F238E27FC236}">
                <a16:creationId xmlns:a16="http://schemas.microsoft.com/office/drawing/2014/main" id="{9104D6EA-8B81-F5A8-0BC2-D80405D2CDD5}"/>
              </a:ext>
            </a:extLst>
          </p:cNvPr>
          <p:cNvGrpSpPr/>
          <p:nvPr/>
        </p:nvGrpSpPr>
        <p:grpSpPr>
          <a:xfrm>
            <a:off x="1012346" y="4463691"/>
            <a:ext cx="16584070" cy="2501019"/>
            <a:chOff x="1012346" y="4463691"/>
            <a:chExt cx="16584070" cy="2501019"/>
          </a:xfrm>
        </p:grpSpPr>
        <p:sp>
          <p:nvSpPr>
            <p:cNvPr id="3" name="Description required">
              <a:extLst>
                <a:ext uri="{FF2B5EF4-FFF2-40B4-BE49-F238E27FC236}">
                  <a16:creationId xmlns:a16="http://schemas.microsoft.com/office/drawing/2014/main" id="{A21489CA-0F09-7DCD-640C-75C748EE1C41}"/>
                </a:ext>
              </a:extLst>
            </p:cNvPr>
            <p:cNvSpPr txBox="1"/>
            <p:nvPr/>
          </p:nvSpPr>
          <p:spPr>
            <a:xfrm>
              <a:off x="7011160" y="6111638"/>
              <a:ext cx="10585256" cy="415498"/>
            </a:xfrm>
            <a:prstGeom prst="rect">
              <a:avLst/>
            </a:prstGeom>
            <a:noFill/>
          </p:spPr>
          <p:txBody>
            <a:bodyPr wrap="square" rtlCol="0">
              <a:spAutoFit/>
            </a:bodyPr>
            <a:lstStyle/>
            <a:p>
              <a:pPr algn="ctr"/>
              <a:r>
                <a:rPr lang="en-US" sz="2100" dirty="0">
                  <a:latin typeface="Nunito Sans" pitchFamily="2" charset="0"/>
                </a:rPr>
                <a:t>Every definition requires a column titled “Description”</a:t>
              </a:r>
            </a:p>
          </p:txBody>
        </p:sp>
        <p:sp>
          <p:nvSpPr>
            <p:cNvPr id="7" name="Desription box">
              <a:extLst>
                <a:ext uri="{FF2B5EF4-FFF2-40B4-BE49-F238E27FC236}">
                  <a16:creationId xmlns:a16="http://schemas.microsoft.com/office/drawing/2014/main" id="{2535868E-9112-8D62-125B-4AD1040D6608}"/>
                </a:ext>
              </a:extLst>
            </p:cNvPr>
            <p:cNvSpPr/>
            <p:nvPr/>
          </p:nvSpPr>
          <p:spPr>
            <a:xfrm>
              <a:off x="14066646" y="6150066"/>
              <a:ext cx="1363470" cy="303485"/>
            </a:xfrm>
            <a:prstGeom prst="rect">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cxnSp>
          <p:nvCxnSpPr>
            <p:cNvPr id="43" name="Description Line">
              <a:extLst>
                <a:ext uri="{FF2B5EF4-FFF2-40B4-BE49-F238E27FC236}">
                  <a16:creationId xmlns:a16="http://schemas.microsoft.com/office/drawing/2014/main" id="{03098CF9-4116-0950-6595-4F6999AA7EC7}"/>
                </a:ext>
              </a:extLst>
            </p:cNvPr>
            <p:cNvCxnSpPr/>
            <p:nvPr/>
          </p:nvCxnSpPr>
          <p:spPr>
            <a:xfrm flipV="1">
              <a:off x="4136546" y="4682122"/>
              <a:ext cx="457200" cy="1673606"/>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5" name="Description text">
              <a:extLst>
                <a:ext uri="{FF2B5EF4-FFF2-40B4-BE49-F238E27FC236}">
                  <a16:creationId xmlns:a16="http://schemas.microsoft.com/office/drawing/2014/main" id="{A4F0A0AC-B149-13ED-6960-DBE462428911}"/>
                </a:ext>
              </a:extLst>
            </p:cNvPr>
            <p:cNvSpPr txBox="1"/>
            <p:nvPr/>
          </p:nvSpPr>
          <p:spPr>
            <a:xfrm>
              <a:off x="1164746" y="6226045"/>
              <a:ext cx="4140013" cy="738665"/>
            </a:xfrm>
            <a:prstGeom prst="rect">
              <a:avLst/>
            </a:prstGeom>
            <a:solidFill>
              <a:schemeClr val="bg1"/>
            </a:solidFill>
          </p:spPr>
          <p:txBody>
            <a:bodyPr wrap="square" rtlCol="0">
              <a:spAutoFit/>
            </a:bodyPr>
            <a:lstStyle/>
            <a:p>
              <a:pPr algn="ctr"/>
              <a:r>
                <a:rPr lang="en-US" sz="2100" dirty="0">
                  <a:latin typeface="Nunito Sans" pitchFamily="2" charset="0"/>
                </a:rPr>
                <a:t>Every definition requires a column titled “Description”</a:t>
              </a:r>
            </a:p>
          </p:txBody>
        </p:sp>
        <p:sp>
          <p:nvSpPr>
            <p:cNvPr id="57" name="Desription box">
              <a:extLst>
                <a:ext uri="{FF2B5EF4-FFF2-40B4-BE49-F238E27FC236}">
                  <a16:creationId xmlns:a16="http://schemas.microsoft.com/office/drawing/2014/main" id="{FBE0C6EE-EC1D-9383-92DA-22EC6C21A87B}"/>
                </a:ext>
              </a:extLst>
            </p:cNvPr>
            <p:cNvSpPr/>
            <p:nvPr/>
          </p:nvSpPr>
          <p:spPr>
            <a:xfrm>
              <a:off x="3356006" y="6606236"/>
              <a:ext cx="1363470" cy="303485"/>
            </a:xfrm>
            <a:prstGeom prst="rect">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41" name="Description Box">
              <a:extLst>
                <a:ext uri="{FF2B5EF4-FFF2-40B4-BE49-F238E27FC236}">
                  <a16:creationId xmlns:a16="http://schemas.microsoft.com/office/drawing/2014/main" id="{3DF4D862-FD15-769B-79B5-03B9BC3E2BDF}"/>
                </a:ext>
              </a:extLst>
            </p:cNvPr>
            <p:cNvSpPr/>
            <p:nvPr/>
          </p:nvSpPr>
          <p:spPr>
            <a:xfrm>
              <a:off x="1012346" y="4463691"/>
              <a:ext cx="4572000" cy="219958"/>
            </a:xfrm>
            <a:prstGeom prst="rect">
              <a:avLst/>
            </a:prstGeom>
            <a:noFill/>
            <a:ln w="63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Del Tag" hidden="1">
            <a:extLst>
              <a:ext uri="{FF2B5EF4-FFF2-40B4-BE49-F238E27FC236}">
                <a16:creationId xmlns:a16="http://schemas.microsoft.com/office/drawing/2014/main" id="{F549FEF5-0BEE-854D-7C35-F33DA0852139}"/>
              </a:ext>
            </a:extLst>
          </p:cNvPr>
          <p:cNvGrpSpPr/>
          <p:nvPr/>
        </p:nvGrpSpPr>
        <p:grpSpPr>
          <a:xfrm>
            <a:off x="1761643" y="5173347"/>
            <a:ext cx="4370998" cy="3855885"/>
            <a:chOff x="1761643" y="5173347"/>
            <a:chExt cx="4370998" cy="3855885"/>
          </a:xfrm>
        </p:grpSpPr>
        <p:cxnSp>
          <p:nvCxnSpPr>
            <p:cNvPr id="47" name="Straight Arrow Connector 46">
              <a:extLst>
                <a:ext uri="{FF2B5EF4-FFF2-40B4-BE49-F238E27FC236}">
                  <a16:creationId xmlns:a16="http://schemas.microsoft.com/office/drawing/2014/main" id="{409813FF-B4B9-D5AA-AB57-FBDA9739650C}"/>
                </a:ext>
              </a:extLst>
            </p:cNvPr>
            <p:cNvCxnSpPr>
              <a:cxnSpLocks/>
            </p:cNvCxnSpPr>
            <p:nvPr/>
          </p:nvCxnSpPr>
          <p:spPr>
            <a:xfrm flipH="1">
              <a:off x="3396635" y="5185415"/>
              <a:ext cx="2312987" cy="0"/>
            </a:xfrm>
            <a:prstGeom prst="straightConnector1">
              <a:avLst/>
            </a:prstGeom>
            <a:ln w="57150">
              <a:solidFill>
                <a:srgbClr val="4361A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70D2EF-D607-1F3B-D31F-D503D21C5E91}"/>
                </a:ext>
              </a:extLst>
            </p:cNvPr>
            <p:cNvCxnSpPr>
              <a:cxnSpLocks/>
            </p:cNvCxnSpPr>
            <p:nvPr/>
          </p:nvCxnSpPr>
          <p:spPr>
            <a:xfrm flipV="1">
              <a:off x="5682862" y="5173347"/>
              <a:ext cx="0" cy="2998009"/>
            </a:xfrm>
            <a:prstGeom prst="line">
              <a:avLst/>
            </a:prstGeom>
            <a:ln w="57150">
              <a:solidFill>
                <a:srgbClr val="4361A0"/>
              </a:solidFill>
            </a:ln>
          </p:spPr>
          <p:style>
            <a:lnRef idx="1">
              <a:schemeClr val="accent1"/>
            </a:lnRef>
            <a:fillRef idx="0">
              <a:schemeClr val="accent1"/>
            </a:fillRef>
            <a:effectRef idx="0">
              <a:schemeClr val="accent1"/>
            </a:effectRef>
            <a:fontRef idx="minor">
              <a:schemeClr val="tx1"/>
            </a:fontRef>
          </p:style>
        </p:cxnSp>
        <p:sp>
          <p:nvSpPr>
            <p:cNvPr id="73" name="Del tag text">
              <a:extLst>
                <a:ext uri="{FF2B5EF4-FFF2-40B4-BE49-F238E27FC236}">
                  <a16:creationId xmlns:a16="http://schemas.microsoft.com/office/drawing/2014/main" id="{C0BE90DC-1191-4613-C85C-12FE2E27852B}"/>
                </a:ext>
              </a:extLst>
            </p:cNvPr>
            <p:cNvSpPr txBox="1"/>
            <p:nvPr/>
          </p:nvSpPr>
          <p:spPr>
            <a:xfrm>
              <a:off x="1761643" y="8105902"/>
              <a:ext cx="4370998" cy="923330"/>
            </a:xfrm>
            <a:prstGeom prst="rect">
              <a:avLst/>
            </a:prstGeom>
            <a:solidFill>
              <a:srgbClr val="4361A0"/>
            </a:solidFill>
          </p:spPr>
          <p:txBody>
            <a:bodyPr wrap="square" rtlCol="0" anchor="ctr">
              <a:spAutoFit/>
            </a:bodyPr>
            <a:lstStyle/>
            <a:p>
              <a:pPr algn="ctr"/>
              <a:r>
                <a:rPr lang="en-US" sz="2700" b="1" dirty="0">
                  <a:solidFill>
                    <a:schemeClr val="bg1"/>
                  </a:solidFill>
                  <a:latin typeface="Aeries Sans" pitchFamily="50" charset="0"/>
                </a:rPr>
                <a:t>Don’t forget to exclude del-tagged records!</a:t>
              </a:r>
            </a:p>
          </p:txBody>
        </p:sp>
      </p:grpSp>
    </p:spTree>
    <p:extLst>
      <p:ext uri="{BB962C8B-B14F-4D97-AF65-F5344CB8AC3E}">
        <p14:creationId xmlns:p14="http://schemas.microsoft.com/office/powerpoint/2010/main" val="3857976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a:effectLst>
            <a:glow rad="63500">
              <a:schemeClr val="accent1">
                <a:satMod val="175000"/>
                <a:alpha val="40000"/>
              </a:schemeClr>
            </a:glow>
          </a:effectLst>
        </p:spPr>
        <p:txBody>
          <a:bodyPr/>
          <a:lstStyle/>
          <a:p>
            <a:endParaRPr lang="en-US"/>
          </a:p>
        </p:txBody>
      </p:sp>
      <p:sp>
        <p:nvSpPr>
          <p:cNvPr id="4" name="Title"/>
          <p:cNvSpPr txBox="1"/>
          <p:nvPr/>
        </p:nvSpPr>
        <p:spPr>
          <a:xfrm>
            <a:off x="990600" y="701183"/>
            <a:ext cx="16306801" cy="1488869"/>
          </a:xfrm>
          <a:prstGeom prst="rect">
            <a:avLst/>
          </a:prstGeom>
        </p:spPr>
        <p:txBody>
          <a:bodyPr wrap="square" lIns="0" tIns="0" rIns="0" bIns="0" rtlCol="0" anchor="t">
            <a:spAutoFit/>
          </a:bodyPr>
          <a:lstStyle/>
          <a:p>
            <a:pPr algn="ctr">
              <a:lnSpc>
                <a:spcPts val="12599"/>
              </a:lnSpc>
            </a:pPr>
            <a:r>
              <a:rPr lang="en-US" sz="7200" dirty="0">
                <a:solidFill>
                  <a:srgbClr val="FFFFFF"/>
                </a:solidFill>
                <a:latin typeface="Aeries Sans Ultra-Bold"/>
              </a:rPr>
              <a:t>Post Input Validation – Data Validation</a:t>
            </a:r>
          </a:p>
        </p:txBody>
      </p:sp>
      <p:sp>
        <p:nvSpPr>
          <p:cNvPr id="5" name="icon"/>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a:p>
        </p:txBody>
      </p:sp>
      <p:sp>
        <p:nvSpPr>
          <p:cNvPr id="10" name="Text">
            <a:extLst>
              <a:ext uri="{FF2B5EF4-FFF2-40B4-BE49-F238E27FC236}">
                <a16:creationId xmlns:a16="http://schemas.microsoft.com/office/drawing/2014/main" id="{1E797404-2BEE-FC0A-59CA-3FD7D85D3270}"/>
              </a:ext>
            </a:extLst>
          </p:cNvPr>
          <p:cNvSpPr txBox="1"/>
          <p:nvPr/>
        </p:nvSpPr>
        <p:spPr>
          <a:xfrm>
            <a:off x="833506" y="2280962"/>
            <a:ext cx="16306801" cy="1596591"/>
          </a:xfrm>
          <a:prstGeom prst="rect">
            <a:avLst/>
          </a:prstGeom>
        </p:spPr>
        <p:txBody>
          <a:bodyPr wrap="square" lIns="0" tIns="0" rIns="0" bIns="0" rtlCol="0" anchor="t">
            <a:spAutoFit/>
          </a:bodyPr>
          <a:lstStyle/>
          <a:p>
            <a:pPr marL="323850" lvl="1">
              <a:lnSpc>
                <a:spcPts val="4200"/>
              </a:lnSpc>
            </a:pPr>
            <a:r>
              <a:rPr lang="en-US" sz="3000" dirty="0">
                <a:solidFill>
                  <a:srgbClr val="FFFFFF"/>
                </a:solidFill>
                <a:latin typeface="Nunito Sans"/>
              </a:rPr>
              <a:t>Run SQL queries within the Aeries interface…</a:t>
            </a:r>
          </a:p>
          <a:p>
            <a:pPr marL="323850" lvl="1">
              <a:lnSpc>
                <a:spcPts val="4200"/>
              </a:lnSpc>
            </a:pPr>
            <a:endParaRPr lang="en-US" sz="3000" dirty="0">
              <a:solidFill>
                <a:srgbClr val="FFFFFF"/>
              </a:solidFill>
              <a:latin typeface="Nunito Sans"/>
            </a:endParaRPr>
          </a:p>
          <a:p>
            <a:pPr marL="323850" lvl="1">
              <a:lnSpc>
                <a:spcPts val="4200"/>
              </a:lnSpc>
            </a:pPr>
            <a:endParaRPr lang="en-US" sz="3000" dirty="0">
              <a:solidFill>
                <a:srgbClr val="FFFFFF"/>
              </a:solidFill>
              <a:latin typeface="Nunito Sans"/>
            </a:endParaRPr>
          </a:p>
        </p:txBody>
      </p:sp>
      <p:pic>
        <p:nvPicPr>
          <p:cNvPr id="16" name="Picture 15" hidden="1">
            <a:extLst>
              <a:ext uri="{FF2B5EF4-FFF2-40B4-BE49-F238E27FC236}">
                <a16:creationId xmlns:a16="http://schemas.microsoft.com/office/drawing/2014/main" id="{5EA7EEAA-815E-5BD0-E02F-75D3E1D1649D}"/>
              </a:ext>
            </a:extLst>
          </p:cNvPr>
          <p:cNvPicPr>
            <a:picLocks noChangeAspect="1"/>
          </p:cNvPicPr>
          <p:nvPr/>
        </p:nvPicPr>
        <p:blipFill>
          <a:blip r:embed="rId5"/>
          <a:stretch>
            <a:fillRect/>
          </a:stretch>
        </p:blipFill>
        <p:spPr>
          <a:xfrm>
            <a:off x="440529" y="5717546"/>
            <a:ext cx="11507806" cy="4220164"/>
          </a:xfrm>
          <a:prstGeom prst="rect">
            <a:avLst/>
          </a:prstGeom>
        </p:spPr>
      </p:pic>
      <p:pic>
        <p:nvPicPr>
          <p:cNvPr id="7" name="Data Val Definition image">
            <a:extLst>
              <a:ext uri="{FF2B5EF4-FFF2-40B4-BE49-F238E27FC236}">
                <a16:creationId xmlns:a16="http://schemas.microsoft.com/office/drawing/2014/main" id="{8E3ADD90-8F86-4C55-A5AF-08918479D1CD}"/>
              </a:ext>
            </a:extLst>
          </p:cNvPr>
          <p:cNvPicPr>
            <a:picLocks noChangeAspect="1"/>
          </p:cNvPicPr>
          <p:nvPr/>
        </p:nvPicPr>
        <p:blipFill>
          <a:blip r:embed="rId6">
            <a:alphaModFix amt="70000"/>
            <a:extLst>
              <a:ext uri="{BEBA8EAE-BF5A-486C-A8C5-ECC9F3942E4B}">
                <a14:imgProps xmlns:a14="http://schemas.microsoft.com/office/drawing/2010/main">
                  <a14:imgLayer r:embed="rId7">
                    <a14:imgEffect>
                      <a14:brightnessContrast bright="-40000"/>
                    </a14:imgEffect>
                  </a14:imgLayer>
                </a14:imgProps>
              </a:ext>
            </a:extLst>
          </a:blip>
          <a:stretch>
            <a:fillRect/>
          </a:stretch>
        </p:blipFill>
        <p:spPr>
          <a:xfrm>
            <a:off x="5327831" y="3054604"/>
            <a:ext cx="11931469" cy="4391099"/>
          </a:xfrm>
          <a:prstGeom prst="rect">
            <a:avLst/>
          </a:prstGeom>
          <a:ln>
            <a:noFill/>
          </a:ln>
          <a:effectLst>
            <a:outerShdw blurRad="50800" algn="tl" rotWithShape="0">
              <a:srgbClr val="000000">
                <a:alpha val="70000"/>
              </a:srgbClr>
            </a:outerShdw>
          </a:effectLst>
        </p:spPr>
      </p:pic>
      <p:cxnSp>
        <p:nvCxnSpPr>
          <p:cNvPr id="11" name="Top Arrow">
            <a:extLst>
              <a:ext uri="{FF2B5EF4-FFF2-40B4-BE49-F238E27FC236}">
                <a16:creationId xmlns:a16="http://schemas.microsoft.com/office/drawing/2014/main" id="{E45D95CD-C795-28C6-B90F-BF8B6D3EADDA}"/>
              </a:ext>
            </a:extLst>
          </p:cNvPr>
          <p:cNvCxnSpPr>
            <a:cxnSpLocks/>
          </p:cNvCxnSpPr>
          <p:nvPr/>
        </p:nvCxnSpPr>
        <p:spPr>
          <a:xfrm>
            <a:off x="5267528" y="4212077"/>
            <a:ext cx="752272" cy="1879513"/>
          </a:xfrm>
          <a:prstGeom prst="line">
            <a:avLst/>
          </a:prstGeom>
          <a:ln w="28575">
            <a:solidFill>
              <a:srgbClr val="4A7EBB"/>
            </a:solidFill>
          </a:ln>
        </p:spPr>
        <p:style>
          <a:lnRef idx="1">
            <a:schemeClr val="accent1"/>
          </a:lnRef>
          <a:fillRef idx="0">
            <a:schemeClr val="accent1"/>
          </a:fillRef>
          <a:effectRef idx="0">
            <a:schemeClr val="accent1"/>
          </a:effectRef>
          <a:fontRef idx="minor">
            <a:schemeClr val="tx1"/>
          </a:fontRef>
        </p:style>
      </p:cxnSp>
      <p:cxnSp>
        <p:nvCxnSpPr>
          <p:cNvPr id="12" name="Bottom arrow">
            <a:extLst>
              <a:ext uri="{FF2B5EF4-FFF2-40B4-BE49-F238E27FC236}">
                <a16:creationId xmlns:a16="http://schemas.microsoft.com/office/drawing/2014/main" id="{56D15070-1BD5-ADBC-AF8B-34DD9BED14EE}"/>
              </a:ext>
            </a:extLst>
          </p:cNvPr>
          <p:cNvCxnSpPr>
            <a:cxnSpLocks/>
          </p:cNvCxnSpPr>
          <p:nvPr/>
        </p:nvCxnSpPr>
        <p:spPr>
          <a:xfrm flipV="1">
            <a:off x="5327831" y="6774322"/>
            <a:ext cx="691969" cy="375606"/>
          </a:xfrm>
          <a:prstGeom prst="line">
            <a:avLst/>
          </a:prstGeom>
          <a:ln w="28575">
            <a:solidFill>
              <a:srgbClr val="4A7EBB"/>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C7DB77BA-2B93-E719-6F6D-FC5462CFD47E}"/>
              </a:ext>
            </a:extLst>
          </p:cNvPr>
          <p:cNvPicPr>
            <a:picLocks noChangeAspect="1"/>
          </p:cNvPicPr>
          <p:nvPr/>
        </p:nvPicPr>
        <p:blipFill>
          <a:blip r:embed="rId8">
            <a:alphaModFix amt="70000"/>
            <a:extLst>
              <a:ext uri="{BEBA8EAE-BF5A-486C-A8C5-ECC9F3942E4B}">
                <a14:imgProps xmlns:a14="http://schemas.microsoft.com/office/drawing/2010/main">
                  <a14:imgLayer r:embed="rId9">
                    <a14:imgEffect>
                      <a14:brightnessContrast bright="-40000"/>
                    </a14:imgEffect>
                  </a14:imgLayer>
                </a14:imgProps>
              </a:ext>
            </a:extLst>
          </a:blip>
          <a:stretch>
            <a:fillRect/>
          </a:stretch>
        </p:blipFill>
        <p:spPr>
          <a:xfrm>
            <a:off x="290160" y="4207297"/>
            <a:ext cx="5006295" cy="2942631"/>
          </a:xfrm>
          <a:prstGeom prst="rect">
            <a:avLst/>
          </a:prstGeom>
          <a:ln>
            <a:noFill/>
          </a:ln>
          <a:effectLst>
            <a:outerShdw blurRad="292100" dist="139700" dir="2700000" algn="tl" rotWithShape="0">
              <a:srgbClr val="333333">
                <a:alpha val="65000"/>
              </a:srgbClr>
            </a:outerShdw>
          </a:effectLst>
        </p:spPr>
      </p:pic>
      <p:sp>
        <p:nvSpPr>
          <p:cNvPr id="26" name="Text">
            <a:extLst>
              <a:ext uri="{FF2B5EF4-FFF2-40B4-BE49-F238E27FC236}">
                <a16:creationId xmlns:a16="http://schemas.microsoft.com/office/drawing/2014/main" id="{ADB2E31B-F660-F705-52DF-A7F4F4C9F246}"/>
              </a:ext>
            </a:extLst>
          </p:cNvPr>
          <p:cNvSpPr txBox="1"/>
          <p:nvPr/>
        </p:nvSpPr>
        <p:spPr>
          <a:xfrm>
            <a:off x="5435121" y="8961760"/>
            <a:ext cx="7800363" cy="519373"/>
          </a:xfrm>
          <a:prstGeom prst="rect">
            <a:avLst/>
          </a:prstGeom>
        </p:spPr>
        <p:txBody>
          <a:bodyPr wrap="square" lIns="0" tIns="0" rIns="0" bIns="0" rtlCol="0" anchor="t">
            <a:spAutoFit/>
          </a:bodyPr>
          <a:lstStyle/>
          <a:p>
            <a:pPr marL="323850" lvl="1">
              <a:lnSpc>
                <a:spcPts val="4200"/>
              </a:lnSpc>
            </a:pPr>
            <a:r>
              <a:rPr lang="en-US" sz="3000" dirty="0">
                <a:solidFill>
                  <a:srgbClr val="FFFFFF"/>
                </a:solidFill>
                <a:latin typeface="Nunito Sans"/>
              </a:rPr>
              <a:t>…and generate a user-friendly list of results</a:t>
            </a:r>
          </a:p>
        </p:txBody>
      </p:sp>
      <p:pic>
        <p:nvPicPr>
          <p:cNvPr id="28" name="Picture 27">
            <a:extLst>
              <a:ext uri="{FF2B5EF4-FFF2-40B4-BE49-F238E27FC236}">
                <a16:creationId xmlns:a16="http://schemas.microsoft.com/office/drawing/2014/main" id="{FDE4BA01-577C-5955-11B1-7E23D3DEDABE}"/>
              </a:ext>
            </a:extLst>
          </p:cNvPr>
          <p:cNvPicPr>
            <a:picLocks noChangeAspect="1"/>
          </p:cNvPicPr>
          <p:nvPr/>
        </p:nvPicPr>
        <p:blipFill>
          <a:blip r:embed="rId5"/>
          <a:stretch>
            <a:fillRect/>
          </a:stretch>
        </p:blipFill>
        <p:spPr>
          <a:xfrm>
            <a:off x="3581400" y="4382497"/>
            <a:ext cx="11507806" cy="4220164"/>
          </a:xfrm>
          <a:prstGeom prst="rect">
            <a:avLst/>
          </a:prstGeom>
          <a:ln>
            <a:noFill/>
          </a:ln>
          <a:effectLst>
            <a:outerShdw blurRad="292100" dist="139700" dir="2700000" algn="tl" rotWithShape="0">
              <a:srgbClr val="333333">
                <a:alpha val="65000"/>
              </a:srgbClr>
            </a:outerShdw>
          </a:effectLst>
        </p:spPr>
      </p:pic>
      <p:pic>
        <p:nvPicPr>
          <p:cNvPr id="8" name="Right Person" descr="A cartoon of a person&#10;&#10;Description automatically generated">
            <a:extLst>
              <a:ext uri="{FF2B5EF4-FFF2-40B4-BE49-F238E27FC236}">
                <a16:creationId xmlns:a16="http://schemas.microsoft.com/office/drawing/2014/main" id="{DB24F7AD-E88F-25C6-2B1A-E25D28F4442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413015" y="3915287"/>
            <a:ext cx="2867425" cy="4372585"/>
          </a:xfrm>
          <a:prstGeom prst="rect">
            <a:avLst/>
          </a:prstGeom>
        </p:spPr>
      </p:pic>
      <p:pic>
        <p:nvPicPr>
          <p:cNvPr id="15" name="Picture 14" descr="A cartoon of a child&#10;&#10;Description automatically generated">
            <a:extLst>
              <a:ext uri="{FF2B5EF4-FFF2-40B4-BE49-F238E27FC236}">
                <a16:creationId xmlns:a16="http://schemas.microsoft.com/office/drawing/2014/main" id="{FAF5ADAC-9AF6-ACD6-F818-19B50601E4E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58122" y="4442548"/>
            <a:ext cx="1743318" cy="3886742"/>
          </a:xfrm>
          <a:prstGeom prst="rect">
            <a:avLst/>
          </a:prstGeom>
        </p:spPr>
      </p:pic>
    </p:spTree>
    <p:extLst>
      <p:ext uri="{BB962C8B-B14F-4D97-AF65-F5344CB8AC3E}">
        <p14:creationId xmlns:p14="http://schemas.microsoft.com/office/powerpoint/2010/main" val="55627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308C9-BE55-655D-6573-3068F9DA21BC}"/>
            </a:ext>
          </a:extLst>
        </p:cNvPr>
        <p:cNvGrpSpPr/>
        <p:nvPr/>
      </p:nvGrpSpPr>
      <p:grpSpPr>
        <a:xfrm>
          <a:off x="0" y="0"/>
          <a:ext cx="0" cy="0"/>
          <a:chOff x="0" y="0"/>
          <a:chExt cx="0" cy="0"/>
        </a:xfrm>
      </p:grpSpPr>
      <p:sp>
        <p:nvSpPr>
          <p:cNvPr id="5" name="Background">
            <a:extLst>
              <a:ext uri="{FF2B5EF4-FFF2-40B4-BE49-F238E27FC236}">
                <a16:creationId xmlns:a16="http://schemas.microsoft.com/office/drawing/2014/main" id="{F49DF8F9-9FA4-0E73-DDEC-404C5876B73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22" name="icon">
            <a:extLst>
              <a:ext uri="{FF2B5EF4-FFF2-40B4-BE49-F238E27FC236}">
                <a16:creationId xmlns:a16="http://schemas.microsoft.com/office/drawing/2014/main" id="{5633C920-EC8B-5D29-123E-F2EEC86F588C}"/>
              </a:ext>
            </a:extLst>
          </p:cNvPr>
          <p:cNvSpPr/>
          <p:nvPr/>
        </p:nvSpPr>
        <p:spPr>
          <a:xfrm>
            <a:off x="230126" y="8961852"/>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2" name="Title">
            <a:extLst>
              <a:ext uri="{FF2B5EF4-FFF2-40B4-BE49-F238E27FC236}">
                <a16:creationId xmlns:a16="http://schemas.microsoft.com/office/drawing/2014/main" id="{7982795F-55E0-FA47-16E6-648D60927FF1}"/>
              </a:ext>
            </a:extLst>
          </p:cNvPr>
          <p:cNvSpPr txBox="1"/>
          <p:nvPr/>
        </p:nvSpPr>
        <p:spPr>
          <a:xfrm>
            <a:off x="152400" y="701183"/>
            <a:ext cx="17944337" cy="1465786"/>
          </a:xfrm>
          <a:prstGeom prst="rect">
            <a:avLst/>
          </a:prstGeom>
        </p:spPr>
        <p:txBody>
          <a:bodyPr wrap="square" lIns="0" tIns="0" rIns="0" bIns="0" rtlCol="0" anchor="t">
            <a:spAutoFit/>
          </a:bodyPr>
          <a:lstStyle/>
          <a:p>
            <a:pPr algn="ctr">
              <a:lnSpc>
                <a:spcPts val="12599"/>
              </a:lnSpc>
            </a:pPr>
            <a:r>
              <a:rPr lang="en-US" sz="7200" dirty="0">
                <a:solidFill>
                  <a:srgbClr val="FFFFFF"/>
                </a:solidFill>
                <a:latin typeface="Aeries Sans Ultra-Bold"/>
              </a:rPr>
              <a:t>Definitions - Query Definition</a:t>
            </a:r>
          </a:p>
        </p:txBody>
      </p:sp>
      <p:sp>
        <p:nvSpPr>
          <p:cNvPr id="4" name="Subtitle">
            <a:extLst>
              <a:ext uri="{FF2B5EF4-FFF2-40B4-BE49-F238E27FC236}">
                <a16:creationId xmlns:a16="http://schemas.microsoft.com/office/drawing/2014/main" id="{95E7DEE3-DB94-5CE8-0E3E-D1E384CD15A1}"/>
              </a:ext>
            </a:extLst>
          </p:cNvPr>
          <p:cNvSpPr txBox="1"/>
          <p:nvPr/>
        </p:nvSpPr>
        <p:spPr>
          <a:xfrm>
            <a:off x="1280047" y="2247900"/>
            <a:ext cx="15727906" cy="519373"/>
          </a:xfrm>
          <a:prstGeom prst="rect">
            <a:avLst/>
          </a:prstGeom>
        </p:spPr>
        <p:txBody>
          <a:bodyPr wrap="square" lIns="0" tIns="0" rIns="0" bIns="0" rtlCol="0" anchor="t">
            <a:spAutoFit/>
          </a:bodyPr>
          <a:lstStyle/>
          <a:p>
            <a:pPr marL="323850" lvl="1" algn="ctr">
              <a:lnSpc>
                <a:spcPts val="4200"/>
              </a:lnSpc>
            </a:pPr>
            <a:r>
              <a:rPr lang="en-US" sz="3000" dirty="0">
                <a:solidFill>
                  <a:srgbClr val="FFFFFF"/>
                </a:solidFill>
                <a:latin typeface="Nunito Sans"/>
              </a:rPr>
              <a:t>You will need to reference the definition details to create your SQL script</a:t>
            </a:r>
          </a:p>
        </p:txBody>
      </p:sp>
      <p:sp>
        <p:nvSpPr>
          <p:cNvPr id="11" name="White Background">
            <a:extLst>
              <a:ext uri="{FF2B5EF4-FFF2-40B4-BE49-F238E27FC236}">
                <a16:creationId xmlns:a16="http://schemas.microsoft.com/office/drawing/2014/main" id="{8CA1FC17-4F2C-998F-FEBA-5C0A1C2D50F7}"/>
              </a:ext>
            </a:extLst>
          </p:cNvPr>
          <p:cNvSpPr/>
          <p:nvPr/>
        </p:nvSpPr>
        <p:spPr>
          <a:xfrm>
            <a:off x="6781575" y="2853928"/>
            <a:ext cx="11049000" cy="6892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Key Field 1">
            <a:extLst>
              <a:ext uri="{FF2B5EF4-FFF2-40B4-BE49-F238E27FC236}">
                <a16:creationId xmlns:a16="http://schemas.microsoft.com/office/drawing/2014/main" id="{2E52C73C-4486-F8AA-A478-C81F2D9B1195}"/>
              </a:ext>
            </a:extLst>
          </p:cNvPr>
          <p:cNvGrpSpPr/>
          <p:nvPr/>
        </p:nvGrpSpPr>
        <p:grpSpPr>
          <a:xfrm>
            <a:off x="7123849" y="3192851"/>
            <a:ext cx="9550240" cy="757343"/>
            <a:chOff x="799474" y="3314663"/>
            <a:chExt cx="9550240" cy="757343"/>
          </a:xfrm>
        </p:grpSpPr>
        <p:sp>
          <p:nvSpPr>
            <p:cNvPr id="12" name="KeyField1 text">
              <a:extLst>
                <a:ext uri="{FF2B5EF4-FFF2-40B4-BE49-F238E27FC236}">
                  <a16:creationId xmlns:a16="http://schemas.microsoft.com/office/drawing/2014/main" id="{663BB466-B754-8538-1FA3-DF9B882CA3C6}"/>
                </a:ext>
              </a:extLst>
            </p:cNvPr>
            <p:cNvSpPr txBox="1"/>
            <p:nvPr/>
          </p:nvSpPr>
          <p:spPr>
            <a:xfrm>
              <a:off x="3371520" y="3485585"/>
              <a:ext cx="6978194" cy="415499"/>
            </a:xfrm>
            <a:prstGeom prst="rect">
              <a:avLst/>
            </a:prstGeom>
            <a:noFill/>
          </p:spPr>
          <p:txBody>
            <a:bodyPr wrap="square" rtlCol="0">
              <a:spAutoFit/>
            </a:bodyPr>
            <a:lstStyle/>
            <a:p>
              <a:r>
                <a:rPr lang="en-US" sz="2100" dirty="0">
                  <a:latin typeface="Nunito Sans" pitchFamily="2" charset="0"/>
                </a:rPr>
                <a:t>The value in Key Field 1 must be a column</a:t>
              </a:r>
            </a:p>
          </p:txBody>
        </p:sp>
        <p:pic>
          <p:nvPicPr>
            <p:cNvPr id="35" name="KeyField1 pic">
              <a:extLst>
                <a:ext uri="{FF2B5EF4-FFF2-40B4-BE49-F238E27FC236}">
                  <a16:creationId xmlns:a16="http://schemas.microsoft.com/office/drawing/2014/main" id="{A460E8D4-6C8E-B17D-8B07-F36C2A6A4F40}"/>
                </a:ext>
              </a:extLst>
            </p:cNvPr>
            <p:cNvPicPr>
              <a:picLocks noChangeAspect="1"/>
            </p:cNvPicPr>
            <p:nvPr/>
          </p:nvPicPr>
          <p:blipFill>
            <a:blip r:embed="rId4"/>
            <a:stretch>
              <a:fillRect/>
            </a:stretch>
          </p:blipFill>
          <p:spPr>
            <a:xfrm>
              <a:off x="799474" y="3314663"/>
              <a:ext cx="2114846" cy="757343"/>
            </a:xfrm>
            <a:prstGeom prst="rect">
              <a:avLst/>
            </a:prstGeom>
            <a:ln>
              <a:noFill/>
            </a:ln>
            <a:effectLst>
              <a:outerShdw blurRad="292100" dist="139700" dir="2700000" algn="tl" rotWithShape="0">
                <a:srgbClr val="333333">
                  <a:alpha val="65000"/>
                </a:srgbClr>
              </a:outerShdw>
            </a:effectLst>
          </p:spPr>
        </p:pic>
        <p:sp>
          <p:nvSpPr>
            <p:cNvPr id="51" name="KeyField1 box">
              <a:extLst>
                <a:ext uri="{FF2B5EF4-FFF2-40B4-BE49-F238E27FC236}">
                  <a16:creationId xmlns:a16="http://schemas.microsoft.com/office/drawing/2014/main" id="{A159B923-06C4-785A-4CE6-06EBB362CE3C}"/>
                </a:ext>
              </a:extLst>
            </p:cNvPr>
            <p:cNvSpPr/>
            <p:nvPr/>
          </p:nvSpPr>
          <p:spPr>
            <a:xfrm>
              <a:off x="868800" y="3599906"/>
              <a:ext cx="1097160" cy="40070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4" name="Keyfield1 text box">
              <a:extLst>
                <a:ext uri="{FF2B5EF4-FFF2-40B4-BE49-F238E27FC236}">
                  <a16:creationId xmlns:a16="http://schemas.microsoft.com/office/drawing/2014/main" id="{5A4F076E-F879-BCA8-3D90-E58022D2F2A1}"/>
                </a:ext>
              </a:extLst>
            </p:cNvPr>
            <p:cNvSpPr/>
            <p:nvPr/>
          </p:nvSpPr>
          <p:spPr>
            <a:xfrm>
              <a:off x="4928610" y="3538602"/>
              <a:ext cx="1376610" cy="32739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40" name="Key Field 2">
            <a:extLst>
              <a:ext uri="{FF2B5EF4-FFF2-40B4-BE49-F238E27FC236}">
                <a16:creationId xmlns:a16="http://schemas.microsoft.com/office/drawing/2014/main" id="{1B1F9A1D-756A-5D59-5809-06D491014CD2}"/>
              </a:ext>
            </a:extLst>
          </p:cNvPr>
          <p:cNvGrpSpPr/>
          <p:nvPr/>
        </p:nvGrpSpPr>
        <p:grpSpPr>
          <a:xfrm>
            <a:off x="7123849" y="4067148"/>
            <a:ext cx="9850687" cy="771633"/>
            <a:chOff x="799474" y="4309904"/>
            <a:chExt cx="9850687" cy="771633"/>
          </a:xfrm>
        </p:grpSpPr>
        <p:sp>
          <p:nvSpPr>
            <p:cNvPr id="13" name="KeyField2 text">
              <a:extLst>
                <a:ext uri="{FF2B5EF4-FFF2-40B4-BE49-F238E27FC236}">
                  <a16:creationId xmlns:a16="http://schemas.microsoft.com/office/drawing/2014/main" id="{08E9CD91-E3E7-4101-E8C5-670A70040B8E}"/>
                </a:ext>
              </a:extLst>
            </p:cNvPr>
            <p:cNvSpPr txBox="1"/>
            <p:nvPr/>
          </p:nvSpPr>
          <p:spPr>
            <a:xfrm>
              <a:off x="3371520" y="4326388"/>
              <a:ext cx="7278641" cy="738665"/>
            </a:xfrm>
            <a:prstGeom prst="rect">
              <a:avLst/>
            </a:prstGeom>
            <a:noFill/>
          </p:spPr>
          <p:txBody>
            <a:bodyPr wrap="square" rtlCol="0">
              <a:spAutoFit/>
            </a:bodyPr>
            <a:lstStyle/>
            <a:p>
              <a:r>
                <a:rPr lang="en-US" sz="2100" dirty="0">
                  <a:latin typeface="Nunito Sans" pitchFamily="2" charset="0"/>
                </a:rPr>
                <a:t>If Key Field 2 has been populated, the value in Key Field 2 must be a column</a:t>
              </a:r>
            </a:p>
          </p:txBody>
        </p:sp>
        <p:pic>
          <p:nvPicPr>
            <p:cNvPr id="37" name="Keyfield2 pic">
              <a:extLst>
                <a:ext uri="{FF2B5EF4-FFF2-40B4-BE49-F238E27FC236}">
                  <a16:creationId xmlns:a16="http://schemas.microsoft.com/office/drawing/2014/main" id="{BE36510C-3120-05A5-D857-C7A139AEF0FD}"/>
                </a:ext>
              </a:extLst>
            </p:cNvPr>
            <p:cNvPicPr>
              <a:picLocks noChangeAspect="1"/>
            </p:cNvPicPr>
            <p:nvPr/>
          </p:nvPicPr>
          <p:blipFill>
            <a:blip r:embed="rId5"/>
            <a:stretch>
              <a:fillRect/>
            </a:stretch>
          </p:blipFill>
          <p:spPr>
            <a:xfrm>
              <a:off x="799474" y="4309904"/>
              <a:ext cx="2114846" cy="771633"/>
            </a:xfrm>
            <a:prstGeom prst="rect">
              <a:avLst/>
            </a:prstGeom>
            <a:ln>
              <a:noFill/>
            </a:ln>
            <a:effectLst>
              <a:outerShdw blurRad="292100" dist="139700" dir="2700000" algn="tl" rotWithShape="0">
                <a:srgbClr val="333333">
                  <a:alpha val="65000"/>
                </a:srgbClr>
              </a:outerShdw>
            </a:effectLst>
          </p:spPr>
        </p:pic>
        <p:sp>
          <p:nvSpPr>
            <p:cNvPr id="53" name="Keyfield2 pic box">
              <a:extLst>
                <a:ext uri="{FF2B5EF4-FFF2-40B4-BE49-F238E27FC236}">
                  <a16:creationId xmlns:a16="http://schemas.microsoft.com/office/drawing/2014/main" id="{59B30CF5-773D-88DD-0F09-DA855538BBA2}"/>
                </a:ext>
              </a:extLst>
            </p:cNvPr>
            <p:cNvSpPr/>
            <p:nvPr/>
          </p:nvSpPr>
          <p:spPr>
            <a:xfrm>
              <a:off x="868470" y="4605221"/>
              <a:ext cx="1097160" cy="400706"/>
            </a:xfrm>
            <a:prstGeom prst="rect">
              <a:avLst/>
            </a:prstGeom>
            <a:solidFill>
              <a:srgbClr val="D4283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5" name="Keyfield2 text box">
              <a:extLst>
                <a:ext uri="{FF2B5EF4-FFF2-40B4-BE49-F238E27FC236}">
                  <a16:creationId xmlns:a16="http://schemas.microsoft.com/office/drawing/2014/main" id="{9DCC2676-F622-CF01-C71E-6097DD9E3126}"/>
                </a:ext>
              </a:extLst>
            </p:cNvPr>
            <p:cNvSpPr/>
            <p:nvPr/>
          </p:nvSpPr>
          <p:spPr>
            <a:xfrm>
              <a:off x="3665927" y="4363760"/>
              <a:ext cx="1397109" cy="300968"/>
            </a:xfrm>
            <a:prstGeom prst="rect">
              <a:avLst/>
            </a:prstGeom>
            <a:solidFill>
              <a:srgbClr val="D4283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34" name="Deep Link">
            <a:extLst>
              <a:ext uri="{FF2B5EF4-FFF2-40B4-BE49-F238E27FC236}">
                <a16:creationId xmlns:a16="http://schemas.microsoft.com/office/drawing/2014/main" id="{8988241B-C3BF-3C53-0C8B-7B020191C695}"/>
              </a:ext>
            </a:extLst>
          </p:cNvPr>
          <p:cNvGrpSpPr/>
          <p:nvPr/>
        </p:nvGrpSpPr>
        <p:grpSpPr>
          <a:xfrm>
            <a:off x="7108158" y="4955735"/>
            <a:ext cx="10349659" cy="1023663"/>
            <a:chOff x="783783" y="5355637"/>
            <a:chExt cx="10349659" cy="1023663"/>
          </a:xfrm>
        </p:grpSpPr>
        <p:sp>
          <p:nvSpPr>
            <p:cNvPr id="14" name="Deep Link text">
              <a:extLst>
                <a:ext uri="{FF2B5EF4-FFF2-40B4-BE49-F238E27FC236}">
                  <a16:creationId xmlns:a16="http://schemas.microsoft.com/office/drawing/2014/main" id="{F66FD367-D60C-D7D1-2953-FC6EABF51B8F}"/>
                </a:ext>
              </a:extLst>
            </p:cNvPr>
            <p:cNvSpPr txBox="1"/>
            <p:nvPr/>
          </p:nvSpPr>
          <p:spPr>
            <a:xfrm>
              <a:off x="3371520" y="5498136"/>
              <a:ext cx="7761922" cy="738665"/>
            </a:xfrm>
            <a:prstGeom prst="rect">
              <a:avLst/>
            </a:prstGeom>
            <a:noFill/>
          </p:spPr>
          <p:txBody>
            <a:bodyPr wrap="square" rtlCol="0">
              <a:spAutoFit/>
            </a:bodyPr>
            <a:lstStyle/>
            <a:p>
              <a:r>
                <a:rPr lang="en-US" sz="2100" dirty="0">
                  <a:latin typeface="Nunito Sans" pitchFamily="2" charset="0"/>
                </a:rPr>
                <a:t>Are you utilizing a deep link? The specified column must end in a question mark</a:t>
              </a:r>
            </a:p>
          </p:txBody>
        </p:sp>
        <p:pic>
          <p:nvPicPr>
            <p:cNvPr id="31" name="LinktoPage pic">
              <a:extLst>
                <a:ext uri="{FF2B5EF4-FFF2-40B4-BE49-F238E27FC236}">
                  <a16:creationId xmlns:a16="http://schemas.microsoft.com/office/drawing/2014/main" id="{4A0A8AAC-E8B5-4AFA-3E2C-A6A0BDEE62C4}"/>
                </a:ext>
              </a:extLst>
            </p:cNvPr>
            <p:cNvPicPr>
              <a:picLocks noChangeAspect="1"/>
            </p:cNvPicPr>
            <p:nvPr/>
          </p:nvPicPr>
          <p:blipFill rotWithShape="1">
            <a:blip r:embed="rId6"/>
            <a:srcRect r="37325"/>
            <a:stretch/>
          </p:blipFill>
          <p:spPr>
            <a:xfrm>
              <a:off x="783783" y="5355637"/>
              <a:ext cx="2146229" cy="1023663"/>
            </a:xfrm>
            <a:prstGeom prst="rect">
              <a:avLst/>
            </a:prstGeom>
            <a:ln>
              <a:noFill/>
            </a:ln>
            <a:effectLst>
              <a:outerShdw blurRad="292100" dist="139700" dir="2700000" algn="tl" rotWithShape="0">
                <a:srgbClr val="333333">
                  <a:alpha val="65000"/>
                </a:srgbClr>
              </a:outerShdw>
            </a:effectLst>
          </p:spPr>
        </p:pic>
        <p:sp>
          <p:nvSpPr>
            <p:cNvPr id="55" name="QueryString pic box">
              <a:extLst>
                <a:ext uri="{FF2B5EF4-FFF2-40B4-BE49-F238E27FC236}">
                  <a16:creationId xmlns:a16="http://schemas.microsoft.com/office/drawing/2014/main" id="{5F6505E8-96E8-F6B9-55CF-9EC4C2566CF6}"/>
                </a:ext>
              </a:extLst>
            </p:cNvPr>
            <p:cNvSpPr/>
            <p:nvPr/>
          </p:nvSpPr>
          <p:spPr>
            <a:xfrm>
              <a:off x="818976" y="6110960"/>
              <a:ext cx="1937946" cy="195638"/>
            </a:xfrm>
            <a:prstGeom prst="rect">
              <a:avLst/>
            </a:pr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sp>
        <p:nvSpPr>
          <p:cNvPr id="16" name="StuID text" hidden="1">
            <a:extLst>
              <a:ext uri="{FF2B5EF4-FFF2-40B4-BE49-F238E27FC236}">
                <a16:creationId xmlns:a16="http://schemas.microsoft.com/office/drawing/2014/main" id="{466B12B4-9AED-3F20-85E0-E7213FBF91EC}"/>
              </a:ext>
            </a:extLst>
          </p:cNvPr>
          <p:cNvSpPr txBox="1"/>
          <p:nvPr/>
        </p:nvSpPr>
        <p:spPr>
          <a:xfrm>
            <a:off x="6779289" y="7517391"/>
            <a:ext cx="11048999" cy="1131079"/>
          </a:xfrm>
          <a:prstGeom prst="rect">
            <a:avLst/>
          </a:prstGeom>
          <a:noFill/>
        </p:spPr>
        <p:txBody>
          <a:bodyPr wrap="square" rtlCol="0">
            <a:spAutoFit/>
          </a:bodyPr>
          <a:lstStyle/>
          <a:p>
            <a:pPr algn="ctr"/>
            <a:r>
              <a:rPr lang="en-US" sz="2100" dirty="0">
                <a:solidFill>
                  <a:srgbClr val="4361A0"/>
                </a:solidFill>
                <a:latin typeface="Nunito Sans" pitchFamily="2" charset="0"/>
              </a:rPr>
              <a:t>NOTE: Student Related definitions must have a column titled “</a:t>
            </a:r>
            <a:r>
              <a:rPr lang="en-US" sz="2100" dirty="0" err="1">
                <a:solidFill>
                  <a:srgbClr val="4361A0"/>
                </a:solidFill>
                <a:latin typeface="Nunito Sans" pitchFamily="2" charset="0"/>
              </a:rPr>
              <a:t>StudentID</a:t>
            </a:r>
            <a:r>
              <a:rPr lang="en-US" sz="2100" dirty="0">
                <a:solidFill>
                  <a:srgbClr val="4361A0"/>
                </a:solidFill>
                <a:latin typeface="Nunito Sans" pitchFamily="2" charset="0"/>
              </a:rPr>
              <a:t>” or “Student ID”. </a:t>
            </a:r>
          </a:p>
          <a:p>
            <a:endParaRPr lang="en-US" sz="450" i="1" dirty="0">
              <a:solidFill>
                <a:schemeClr val="accent3">
                  <a:lumMod val="75000"/>
                </a:schemeClr>
              </a:solidFill>
              <a:latin typeface="Nunito Sans" pitchFamily="2" charset="0"/>
            </a:endParaRPr>
          </a:p>
          <a:p>
            <a:pPr algn="ctr"/>
            <a:r>
              <a:rPr lang="en-US" sz="2100" dirty="0">
                <a:solidFill>
                  <a:srgbClr val="4361A0"/>
                </a:solidFill>
                <a:latin typeface="Nunito Sans" pitchFamily="2" charset="0"/>
              </a:rPr>
              <a:t>If your Key Field 1 or Key Field 2 is not one of those titles, “</a:t>
            </a:r>
            <a:r>
              <a:rPr lang="en-US" sz="2100" dirty="0" err="1">
                <a:solidFill>
                  <a:srgbClr val="4361A0"/>
                </a:solidFill>
                <a:latin typeface="Nunito Sans" pitchFamily="2" charset="0"/>
              </a:rPr>
              <a:t>StudentID</a:t>
            </a:r>
            <a:r>
              <a:rPr lang="en-US" sz="2100" dirty="0">
                <a:solidFill>
                  <a:srgbClr val="4361A0"/>
                </a:solidFill>
                <a:latin typeface="Nunito Sans" pitchFamily="2" charset="0"/>
              </a:rPr>
              <a:t>” or “Student ID” must be added as a separate column</a:t>
            </a:r>
          </a:p>
        </p:txBody>
      </p:sp>
      <p:grpSp>
        <p:nvGrpSpPr>
          <p:cNvPr id="36" name="StuID" hidden="1">
            <a:extLst>
              <a:ext uri="{FF2B5EF4-FFF2-40B4-BE49-F238E27FC236}">
                <a16:creationId xmlns:a16="http://schemas.microsoft.com/office/drawing/2014/main" id="{0018F9D5-3260-CD12-2E12-42CC3C25585D}"/>
              </a:ext>
            </a:extLst>
          </p:cNvPr>
          <p:cNvGrpSpPr/>
          <p:nvPr/>
        </p:nvGrpSpPr>
        <p:grpSpPr>
          <a:xfrm>
            <a:off x="7216732" y="6628804"/>
            <a:ext cx="10171564" cy="771633"/>
            <a:chOff x="892357" y="6635298"/>
            <a:chExt cx="10171564" cy="771633"/>
          </a:xfrm>
        </p:grpSpPr>
        <p:sp>
          <p:nvSpPr>
            <p:cNvPr id="18" name="StuRelated text">
              <a:extLst>
                <a:ext uri="{FF2B5EF4-FFF2-40B4-BE49-F238E27FC236}">
                  <a16:creationId xmlns:a16="http://schemas.microsoft.com/office/drawing/2014/main" id="{B7C41BE1-2727-1121-D5B7-87B82BD82341}"/>
                </a:ext>
              </a:extLst>
            </p:cNvPr>
            <p:cNvSpPr txBox="1"/>
            <p:nvPr/>
          </p:nvSpPr>
          <p:spPr>
            <a:xfrm>
              <a:off x="3371520" y="6651782"/>
              <a:ext cx="7692401" cy="738665"/>
            </a:xfrm>
            <a:prstGeom prst="rect">
              <a:avLst/>
            </a:prstGeom>
            <a:noFill/>
          </p:spPr>
          <p:txBody>
            <a:bodyPr wrap="square" rtlCol="0">
              <a:spAutoFit/>
            </a:bodyPr>
            <a:lstStyle/>
            <a:p>
              <a:r>
                <a:rPr lang="en-US" sz="2100" dirty="0">
                  <a:latin typeface="Nunito Sans" pitchFamily="2" charset="0"/>
                </a:rPr>
                <a:t>Is the definition student-related? If so, the @StudentID parameter must be in the WHERE clause</a:t>
              </a:r>
            </a:p>
          </p:txBody>
        </p:sp>
        <p:pic>
          <p:nvPicPr>
            <p:cNvPr id="33" name="StuRelated pic">
              <a:extLst>
                <a:ext uri="{FF2B5EF4-FFF2-40B4-BE49-F238E27FC236}">
                  <a16:creationId xmlns:a16="http://schemas.microsoft.com/office/drawing/2014/main" id="{A2C9755A-664D-0B59-39CD-3D369C68EA83}"/>
                </a:ext>
              </a:extLst>
            </p:cNvPr>
            <p:cNvPicPr>
              <a:picLocks noChangeAspect="1"/>
            </p:cNvPicPr>
            <p:nvPr/>
          </p:nvPicPr>
          <p:blipFill>
            <a:blip r:embed="rId7"/>
            <a:stretch>
              <a:fillRect/>
            </a:stretch>
          </p:blipFill>
          <p:spPr>
            <a:xfrm>
              <a:off x="892357" y="6635298"/>
              <a:ext cx="1929081" cy="771633"/>
            </a:xfrm>
            <a:prstGeom prst="rect">
              <a:avLst/>
            </a:prstGeom>
            <a:ln>
              <a:noFill/>
            </a:ln>
            <a:effectLst>
              <a:outerShdw blurRad="292100" dist="139700" dir="2700000" algn="tl" rotWithShape="0">
                <a:srgbClr val="333333">
                  <a:alpha val="64706"/>
                </a:srgbClr>
              </a:outerShdw>
            </a:effectLst>
          </p:spPr>
        </p:pic>
        <p:sp>
          <p:nvSpPr>
            <p:cNvPr id="60" name="StuID text box1">
              <a:extLst>
                <a:ext uri="{FF2B5EF4-FFF2-40B4-BE49-F238E27FC236}">
                  <a16:creationId xmlns:a16="http://schemas.microsoft.com/office/drawing/2014/main" id="{F3F6B368-73C4-CB81-A67D-71A2CEBE49BE}"/>
                </a:ext>
              </a:extLst>
            </p:cNvPr>
            <p:cNvSpPr/>
            <p:nvPr/>
          </p:nvSpPr>
          <p:spPr>
            <a:xfrm>
              <a:off x="8440143" y="6712229"/>
              <a:ext cx="1493776" cy="291431"/>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38" name="SchoolScope" hidden="1">
            <a:extLst>
              <a:ext uri="{FF2B5EF4-FFF2-40B4-BE49-F238E27FC236}">
                <a16:creationId xmlns:a16="http://schemas.microsoft.com/office/drawing/2014/main" id="{B2C6D946-F6A2-C961-DC81-9E1F09F3EEFE}"/>
              </a:ext>
            </a:extLst>
          </p:cNvPr>
          <p:cNvGrpSpPr/>
          <p:nvPr/>
        </p:nvGrpSpPr>
        <p:grpSpPr>
          <a:xfrm>
            <a:off x="7139715" y="8765426"/>
            <a:ext cx="10292720" cy="738665"/>
            <a:chOff x="815340" y="8887238"/>
            <a:chExt cx="10292720" cy="738665"/>
          </a:xfrm>
        </p:grpSpPr>
        <p:sp>
          <p:nvSpPr>
            <p:cNvPr id="62" name="SchoolScope text box">
              <a:extLst>
                <a:ext uri="{FF2B5EF4-FFF2-40B4-BE49-F238E27FC236}">
                  <a16:creationId xmlns:a16="http://schemas.microsoft.com/office/drawing/2014/main" id="{B7F15BBC-8A33-299A-607D-285833FFB470}"/>
                </a:ext>
              </a:extLst>
            </p:cNvPr>
            <p:cNvSpPr/>
            <p:nvPr/>
          </p:nvSpPr>
          <p:spPr>
            <a:xfrm>
              <a:off x="908134" y="9279605"/>
              <a:ext cx="1530266" cy="297597"/>
            </a:xfrm>
            <a:prstGeom prst="rect">
              <a:avLst/>
            </a:prstGeom>
            <a:solidFill>
              <a:srgbClr val="3F517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7" name="SchoolScope text">
              <a:extLst>
                <a:ext uri="{FF2B5EF4-FFF2-40B4-BE49-F238E27FC236}">
                  <a16:creationId xmlns:a16="http://schemas.microsoft.com/office/drawing/2014/main" id="{8C7D1F74-23DF-0653-D970-2FE620DB6DEA}"/>
                </a:ext>
              </a:extLst>
            </p:cNvPr>
            <p:cNvSpPr txBox="1"/>
            <p:nvPr/>
          </p:nvSpPr>
          <p:spPr>
            <a:xfrm>
              <a:off x="815340" y="8887238"/>
              <a:ext cx="7419038" cy="738665"/>
            </a:xfrm>
            <a:prstGeom prst="rect">
              <a:avLst/>
            </a:prstGeom>
            <a:noFill/>
          </p:spPr>
          <p:txBody>
            <a:bodyPr wrap="square" rtlCol="0">
              <a:spAutoFit/>
            </a:bodyPr>
            <a:lstStyle/>
            <a:p>
              <a:r>
                <a:rPr lang="en-US" sz="2100" dirty="0"/>
                <a:t>Is the Assigned Data </a:t>
              </a:r>
              <a:r>
                <a:rPr lang="en-US" sz="2100" dirty="0">
                  <a:latin typeface="Nunito Sans" pitchFamily="2" charset="0"/>
                </a:rPr>
                <a:t>Validation</a:t>
              </a:r>
              <a:r>
                <a:rPr lang="en-US" sz="2100" dirty="0"/>
                <a:t> Group school-scoped? If so, the @SchoolCode parameter must be in the WHERE clause</a:t>
              </a:r>
            </a:p>
          </p:txBody>
        </p:sp>
        <p:pic>
          <p:nvPicPr>
            <p:cNvPr id="70" name="Visibility Pic">
              <a:extLst>
                <a:ext uri="{FF2B5EF4-FFF2-40B4-BE49-F238E27FC236}">
                  <a16:creationId xmlns:a16="http://schemas.microsoft.com/office/drawing/2014/main" id="{DADF59D0-3F4D-7798-3DAF-C8E0BDC20F25}"/>
                </a:ext>
              </a:extLst>
            </p:cNvPr>
            <p:cNvPicPr>
              <a:picLocks noChangeAspect="1"/>
            </p:cNvPicPr>
            <p:nvPr/>
          </p:nvPicPr>
          <p:blipFill>
            <a:blip r:embed="rId8"/>
            <a:stretch>
              <a:fillRect/>
            </a:stretch>
          </p:blipFill>
          <p:spPr>
            <a:xfrm>
              <a:off x="8107266" y="8970780"/>
              <a:ext cx="3000794" cy="571580"/>
            </a:xfrm>
            <a:prstGeom prst="rect">
              <a:avLst/>
            </a:prstGeom>
            <a:ln>
              <a:noFill/>
            </a:ln>
            <a:effectLst>
              <a:outerShdw blurRad="292100" dist="139700" dir="2700000" algn="tl" rotWithShape="0">
                <a:srgbClr val="333333">
                  <a:alpha val="65000"/>
                </a:srgbClr>
              </a:outerShdw>
            </a:effectLst>
          </p:spPr>
        </p:pic>
      </p:grpSp>
      <p:grpSp>
        <p:nvGrpSpPr>
          <p:cNvPr id="25" name="Query Example">
            <a:extLst>
              <a:ext uri="{FF2B5EF4-FFF2-40B4-BE49-F238E27FC236}">
                <a16:creationId xmlns:a16="http://schemas.microsoft.com/office/drawing/2014/main" id="{F51CC361-EE54-24B3-323E-FD53E79E74A2}"/>
              </a:ext>
            </a:extLst>
          </p:cNvPr>
          <p:cNvGrpSpPr/>
          <p:nvPr/>
        </p:nvGrpSpPr>
        <p:grpSpPr>
          <a:xfrm>
            <a:off x="457425" y="2868152"/>
            <a:ext cx="5672930" cy="5044192"/>
            <a:chOff x="11819672" y="2944964"/>
            <a:chExt cx="5672930" cy="5044192"/>
          </a:xfrm>
        </p:grpSpPr>
        <p:pic>
          <p:nvPicPr>
            <p:cNvPr id="20" name="Query Example">
              <a:extLst>
                <a:ext uri="{FF2B5EF4-FFF2-40B4-BE49-F238E27FC236}">
                  <a16:creationId xmlns:a16="http://schemas.microsoft.com/office/drawing/2014/main" id="{760708AB-800C-4B93-B401-F8A576C8126D}"/>
                </a:ext>
              </a:extLst>
            </p:cNvPr>
            <p:cNvPicPr>
              <a:picLocks noChangeAspect="1"/>
            </p:cNvPicPr>
            <p:nvPr/>
          </p:nvPicPr>
          <p:blipFill>
            <a:blip r:embed="rId9"/>
            <a:stretch>
              <a:fillRect/>
            </a:stretch>
          </p:blipFill>
          <p:spPr>
            <a:xfrm>
              <a:off x="11819672" y="2944964"/>
              <a:ext cx="5672930" cy="5044192"/>
            </a:xfrm>
            <a:prstGeom prst="rect">
              <a:avLst/>
            </a:prstGeom>
            <a:ln>
              <a:noFill/>
            </a:ln>
            <a:effectLst>
              <a:outerShdw blurRad="292100" dist="139700" dir="2700000" algn="tl" rotWithShape="0">
                <a:srgbClr val="333333">
                  <a:alpha val="65000"/>
                </a:srgbClr>
              </a:outerShdw>
            </a:effectLst>
          </p:spPr>
        </p:pic>
        <p:sp>
          <p:nvSpPr>
            <p:cNvPr id="52" name="Keyfield1 example">
              <a:extLst>
                <a:ext uri="{FF2B5EF4-FFF2-40B4-BE49-F238E27FC236}">
                  <a16:creationId xmlns:a16="http://schemas.microsoft.com/office/drawing/2014/main" id="{DA930A44-0F29-DFFB-88D0-C2B2B0E2CDFC}"/>
                </a:ext>
              </a:extLst>
            </p:cNvPr>
            <p:cNvSpPr/>
            <p:nvPr/>
          </p:nvSpPr>
          <p:spPr>
            <a:xfrm>
              <a:off x="13558973" y="3900400"/>
              <a:ext cx="1205288" cy="205304"/>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4" name="KeyField2 example">
              <a:extLst>
                <a:ext uri="{FF2B5EF4-FFF2-40B4-BE49-F238E27FC236}">
                  <a16:creationId xmlns:a16="http://schemas.microsoft.com/office/drawing/2014/main" id="{90484DD0-07C7-5370-84E8-93A780C73D3B}"/>
                </a:ext>
              </a:extLst>
            </p:cNvPr>
            <p:cNvSpPr/>
            <p:nvPr/>
          </p:nvSpPr>
          <p:spPr>
            <a:xfrm>
              <a:off x="13676590" y="4136281"/>
              <a:ext cx="1087670" cy="192198"/>
            </a:xfrm>
            <a:prstGeom prst="rect">
              <a:avLst/>
            </a:prstGeom>
            <a:solidFill>
              <a:srgbClr val="D4283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6" name="DeepLink example">
              <a:extLst>
                <a:ext uri="{FF2B5EF4-FFF2-40B4-BE49-F238E27FC236}">
                  <a16:creationId xmlns:a16="http://schemas.microsoft.com/office/drawing/2014/main" id="{E07F9EB7-4F52-7ECF-4BC2-1ECBF58F4F18}"/>
                </a:ext>
              </a:extLst>
            </p:cNvPr>
            <p:cNvSpPr/>
            <p:nvPr/>
          </p:nvSpPr>
          <p:spPr>
            <a:xfrm>
              <a:off x="13554605" y="4344865"/>
              <a:ext cx="551052" cy="195638"/>
            </a:xfrm>
            <a:prstGeom prst="rect">
              <a:avLst/>
            </a:pr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8" name="Description example">
              <a:extLst>
                <a:ext uri="{FF2B5EF4-FFF2-40B4-BE49-F238E27FC236}">
                  <a16:creationId xmlns:a16="http://schemas.microsoft.com/office/drawing/2014/main" id="{D5E3268E-A052-0FDB-3D32-472716B01A6A}"/>
                </a:ext>
              </a:extLst>
            </p:cNvPr>
            <p:cNvSpPr/>
            <p:nvPr/>
          </p:nvSpPr>
          <p:spPr>
            <a:xfrm>
              <a:off x="15441061" y="4559990"/>
              <a:ext cx="1452100" cy="205304"/>
            </a:xfrm>
            <a:prstGeom prst="rect">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1" name="StuID example" hidden="1">
              <a:extLst>
                <a:ext uri="{FF2B5EF4-FFF2-40B4-BE49-F238E27FC236}">
                  <a16:creationId xmlns:a16="http://schemas.microsoft.com/office/drawing/2014/main" id="{0BC2C9F4-BD7B-7DC6-9EC8-60C1ED10E00F}"/>
                </a:ext>
              </a:extLst>
            </p:cNvPr>
            <p:cNvSpPr/>
            <p:nvPr/>
          </p:nvSpPr>
          <p:spPr>
            <a:xfrm>
              <a:off x="14414809" y="5393783"/>
              <a:ext cx="1280708" cy="232038"/>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3" name="SchoolScope example" hidden="1">
              <a:extLst>
                <a:ext uri="{FF2B5EF4-FFF2-40B4-BE49-F238E27FC236}">
                  <a16:creationId xmlns:a16="http://schemas.microsoft.com/office/drawing/2014/main" id="{BE014AF6-77E6-615B-E473-709F668772E3}"/>
                </a:ext>
              </a:extLst>
            </p:cNvPr>
            <p:cNvSpPr/>
            <p:nvPr/>
          </p:nvSpPr>
          <p:spPr>
            <a:xfrm>
              <a:off x="14201431" y="5638925"/>
              <a:ext cx="1340360" cy="222778"/>
            </a:xfrm>
            <a:prstGeom prst="rect">
              <a:avLst/>
            </a:prstGeom>
            <a:solidFill>
              <a:srgbClr val="3F517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9" name="Description">
            <a:extLst>
              <a:ext uri="{FF2B5EF4-FFF2-40B4-BE49-F238E27FC236}">
                <a16:creationId xmlns:a16="http://schemas.microsoft.com/office/drawing/2014/main" id="{67E7B9A7-0109-FF8B-D6CF-E7A9F4FB8AD6}"/>
              </a:ext>
            </a:extLst>
          </p:cNvPr>
          <p:cNvGrpSpPr/>
          <p:nvPr/>
        </p:nvGrpSpPr>
        <p:grpSpPr>
          <a:xfrm>
            <a:off x="1012346" y="4463691"/>
            <a:ext cx="16584070" cy="2501019"/>
            <a:chOff x="1012346" y="4463691"/>
            <a:chExt cx="16584070" cy="2501019"/>
          </a:xfrm>
        </p:grpSpPr>
        <p:sp>
          <p:nvSpPr>
            <p:cNvPr id="3" name="Description required">
              <a:extLst>
                <a:ext uri="{FF2B5EF4-FFF2-40B4-BE49-F238E27FC236}">
                  <a16:creationId xmlns:a16="http://schemas.microsoft.com/office/drawing/2014/main" id="{8CAFF357-244A-66AA-BDF1-F41B21272E0A}"/>
                </a:ext>
              </a:extLst>
            </p:cNvPr>
            <p:cNvSpPr txBox="1"/>
            <p:nvPr/>
          </p:nvSpPr>
          <p:spPr>
            <a:xfrm>
              <a:off x="7011160" y="6111638"/>
              <a:ext cx="10585256" cy="415498"/>
            </a:xfrm>
            <a:prstGeom prst="rect">
              <a:avLst/>
            </a:prstGeom>
            <a:noFill/>
          </p:spPr>
          <p:txBody>
            <a:bodyPr wrap="square" rtlCol="0">
              <a:spAutoFit/>
            </a:bodyPr>
            <a:lstStyle/>
            <a:p>
              <a:pPr algn="ctr"/>
              <a:r>
                <a:rPr lang="en-US" sz="2100" dirty="0">
                  <a:latin typeface="Nunito Sans" pitchFamily="2" charset="0"/>
                </a:rPr>
                <a:t>Every definition requires a column titled “Description”</a:t>
              </a:r>
            </a:p>
          </p:txBody>
        </p:sp>
        <p:sp>
          <p:nvSpPr>
            <p:cNvPr id="7" name="Desription box">
              <a:extLst>
                <a:ext uri="{FF2B5EF4-FFF2-40B4-BE49-F238E27FC236}">
                  <a16:creationId xmlns:a16="http://schemas.microsoft.com/office/drawing/2014/main" id="{86902E34-F208-513C-8EE0-46216EA7EB29}"/>
                </a:ext>
              </a:extLst>
            </p:cNvPr>
            <p:cNvSpPr/>
            <p:nvPr/>
          </p:nvSpPr>
          <p:spPr>
            <a:xfrm>
              <a:off x="14066646" y="6150066"/>
              <a:ext cx="1363470" cy="303485"/>
            </a:xfrm>
            <a:prstGeom prst="rect">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cxnSp>
          <p:nvCxnSpPr>
            <p:cNvPr id="43" name="Description Line" hidden="1">
              <a:extLst>
                <a:ext uri="{FF2B5EF4-FFF2-40B4-BE49-F238E27FC236}">
                  <a16:creationId xmlns:a16="http://schemas.microsoft.com/office/drawing/2014/main" id="{6C6A7B46-2663-57B2-621B-38574F95BAA1}"/>
                </a:ext>
              </a:extLst>
            </p:cNvPr>
            <p:cNvCxnSpPr/>
            <p:nvPr/>
          </p:nvCxnSpPr>
          <p:spPr>
            <a:xfrm flipV="1">
              <a:off x="4136546" y="4682122"/>
              <a:ext cx="457200" cy="1673606"/>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5" name="Description text" hidden="1">
              <a:extLst>
                <a:ext uri="{FF2B5EF4-FFF2-40B4-BE49-F238E27FC236}">
                  <a16:creationId xmlns:a16="http://schemas.microsoft.com/office/drawing/2014/main" id="{E9E448DC-4506-F6DD-0573-665680CE3E7F}"/>
                </a:ext>
              </a:extLst>
            </p:cNvPr>
            <p:cNvSpPr txBox="1"/>
            <p:nvPr/>
          </p:nvSpPr>
          <p:spPr>
            <a:xfrm>
              <a:off x="1164746" y="6226045"/>
              <a:ext cx="4140013" cy="738665"/>
            </a:xfrm>
            <a:prstGeom prst="rect">
              <a:avLst/>
            </a:prstGeom>
            <a:solidFill>
              <a:schemeClr val="bg1"/>
            </a:solidFill>
          </p:spPr>
          <p:txBody>
            <a:bodyPr wrap="square" rtlCol="0">
              <a:spAutoFit/>
            </a:bodyPr>
            <a:lstStyle/>
            <a:p>
              <a:pPr algn="ctr"/>
              <a:r>
                <a:rPr lang="en-US" sz="2100" dirty="0">
                  <a:latin typeface="Nunito Sans" pitchFamily="2" charset="0"/>
                </a:rPr>
                <a:t>Every definition requires a column titled “Description”</a:t>
              </a:r>
            </a:p>
          </p:txBody>
        </p:sp>
        <p:sp>
          <p:nvSpPr>
            <p:cNvPr id="57" name="Desription box" hidden="1">
              <a:extLst>
                <a:ext uri="{FF2B5EF4-FFF2-40B4-BE49-F238E27FC236}">
                  <a16:creationId xmlns:a16="http://schemas.microsoft.com/office/drawing/2014/main" id="{CF10EE2E-9AAD-7FBD-0757-EA53A4441BDE}"/>
                </a:ext>
              </a:extLst>
            </p:cNvPr>
            <p:cNvSpPr/>
            <p:nvPr/>
          </p:nvSpPr>
          <p:spPr>
            <a:xfrm>
              <a:off x="3356006" y="6606236"/>
              <a:ext cx="1363470" cy="303485"/>
            </a:xfrm>
            <a:prstGeom prst="rect">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41" name="Description Box" hidden="1">
              <a:extLst>
                <a:ext uri="{FF2B5EF4-FFF2-40B4-BE49-F238E27FC236}">
                  <a16:creationId xmlns:a16="http://schemas.microsoft.com/office/drawing/2014/main" id="{59C2DCEB-BEBA-854B-1492-7C97DA1320B7}"/>
                </a:ext>
              </a:extLst>
            </p:cNvPr>
            <p:cNvSpPr/>
            <p:nvPr/>
          </p:nvSpPr>
          <p:spPr>
            <a:xfrm>
              <a:off x="1012346" y="4463691"/>
              <a:ext cx="4572000" cy="219958"/>
            </a:xfrm>
            <a:prstGeom prst="rect">
              <a:avLst/>
            </a:prstGeom>
            <a:noFill/>
            <a:ln w="63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Del Tag">
            <a:extLst>
              <a:ext uri="{FF2B5EF4-FFF2-40B4-BE49-F238E27FC236}">
                <a16:creationId xmlns:a16="http://schemas.microsoft.com/office/drawing/2014/main" id="{69C508F9-F49D-CD1D-DF45-4BAC5B764C7F}"/>
              </a:ext>
            </a:extLst>
          </p:cNvPr>
          <p:cNvGrpSpPr/>
          <p:nvPr/>
        </p:nvGrpSpPr>
        <p:grpSpPr>
          <a:xfrm>
            <a:off x="1761643" y="5173347"/>
            <a:ext cx="4370998" cy="3855885"/>
            <a:chOff x="1761643" y="5173347"/>
            <a:chExt cx="4370998" cy="3855885"/>
          </a:xfrm>
        </p:grpSpPr>
        <p:cxnSp>
          <p:nvCxnSpPr>
            <p:cNvPr id="47" name="Straight Arrow Connector 46">
              <a:extLst>
                <a:ext uri="{FF2B5EF4-FFF2-40B4-BE49-F238E27FC236}">
                  <a16:creationId xmlns:a16="http://schemas.microsoft.com/office/drawing/2014/main" id="{B8FDBD86-668D-8B2C-A2E6-802F5FA7E58B}"/>
                </a:ext>
              </a:extLst>
            </p:cNvPr>
            <p:cNvCxnSpPr>
              <a:cxnSpLocks/>
            </p:cNvCxnSpPr>
            <p:nvPr/>
          </p:nvCxnSpPr>
          <p:spPr>
            <a:xfrm flipH="1">
              <a:off x="3396635" y="5185415"/>
              <a:ext cx="2312987" cy="0"/>
            </a:xfrm>
            <a:prstGeom prst="straightConnector1">
              <a:avLst/>
            </a:prstGeom>
            <a:ln w="57150">
              <a:solidFill>
                <a:srgbClr val="4361A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88C653B-DD43-3B7A-3C31-A2F11BC6459E}"/>
                </a:ext>
              </a:extLst>
            </p:cNvPr>
            <p:cNvCxnSpPr>
              <a:cxnSpLocks/>
            </p:cNvCxnSpPr>
            <p:nvPr/>
          </p:nvCxnSpPr>
          <p:spPr>
            <a:xfrm flipV="1">
              <a:off x="5682862" y="5173347"/>
              <a:ext cx="0" cy="2998009"/>
            </a:xfrm>
            <a:prstGeom prst="line">
              <a:avLst/>
            </a:prstGeom>
            <a:ln w="57150">
              <a:solidFill>
                <a:srgbClr val="4361A0"/>
              </a:solidFill>
            </a:ln>
          </p:spPr>
          <p:style>
            <a:lnRef idx="1">
              <a:schemeClr val="accent1"/>
            </a:lnRef>
            <a:fillRef idx="0">
              <a:schemeClr val="accent1"/>
            </a:fillRef>
            <a:effectRef idx="0">
              <a:schemeClr val="accent1"/>
            </a:effectRef>
            <a:fontRef idx="minor">
              <a:schemeClr val="tx1"/>
            </a:fontRef>
          </p:style>
        </p:cxnSp>
        <p:sp>
          <p:nvSpPr>
            <p:cNvPr id="73" name="Del tag text">
              <a:extLst>
                <a:ext uri="{FF2B5EF4-FFF2-40B4-BE49-F238E27FC236}">
                  <a16:creationId xmlns:a16="http://schemas.microsoft.com/office/drawing/2014/main" id="{F77FE8A2-CAF3-FBC8-2DF7-9E4C04F6144C}"/>
                </a:ext>
              </a:extLst>
            </p:cNvPr>
            <p:cNvSpPr txBox="1"/>
            <p:nvPr/>
          </p:nvSpPr>
          <p:spPr>
            <a:xfrm>
              <a:off x="1761643" y="8105902"/>
              <a:ext cx="4370998" cy="923330"/>
            </a:xfrm>
            <a:prstGeom prst="rect">
              <a:avLst/>
            </a:prstGeom>
            <a:solidFill>
              <a:srgbClr val="4361A0"/>
            </a:solidFill>
          </p:spPr>
          <p:txBody>
            <a:bodyPr wrap="square" rtlCol="0" anchor="ctr">
              <a:spAutoFit/>
            </a:bodyPr>
            <a:lstStyle/>
            <a:p>
              <a:pPr algn="ctr"/>
              <a:r>
                <a:rPr lang="en-US" sz="2700" b="1" dirty="0">
                  <a:solidFill>
                    <a:schemeClr val="bg1"/>
                  </a:solidFill>
                  <a:latin typeface="Aeries Sans" pitchFamily="50" charset="0"/>
                </a:rPr>
                <a:t>Don’t forget to exclude del-tagged records!</a:t>
              </a:r>
            </a:p>
          </p:txBody>
        </p:sp>
      </p:grpSp>
      <p:sp>
        <p:nvSpPr>
          <p:cNvPr id="21" name="Rectangle 20">
            <a:extLst>
              <a:ext uri="{FF2B5EF4-FFF2-40B4-BE49-F238E27FC236}">
                <a16:creationId xmlns:a16="http://schemas.microsoft.com/office/drawing/2014/main" id="{D3C2DEB7-D082-E18A-CDD9-EE502303DD78}"/>
              </a:ext>
            </a:extLst>
          </p:cNvPr>
          <p:cNvSpPr/>
          <p:nvPr/>
        </p:nvSpPr>
        <p:spPr>
          <a:xfrm>
            <a:off x="1007892" y="5316972"/>
            <a:ext cx="4571996" cy="64438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346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4785F-1F28-723A-355C-81BF209193C0}"/>
            </a:ext>
          </a:extLst>
        </p:cNvPr>
        <p:cNvGrpSpPr/>
        <p:nvPr/>
      </p:nvGrpSpPr>
      <p:grpSpPr>
        <a:xfrm>
          <a:off x="0" y="0"/>
          <a:ext cx="0" cy="0"/>
          <a:chOff x="0" y="0"/>
          <a:chExt cx="0" cy="0"/>
        </a:xfrm>
      </p:grpSpPr>
      <p:sp>
        <p:nvSpPr>
          <p:cNvPr id="5" name="Background">
            <a:extLst>
              <a:ext uri="{FF2B5EF4-FFF2-40B4-BE49-F238E27FC236}">
                <a16:creationId xmlns:a16="http://schemas.microsoft.com/office/drawing/2014/main" id="{31579E7A-0390-893B-8423-15B90C1AA6C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22" name="icon">
            <a:extLst>
              <a:ext uri="{FF2B5EF4-FFF2-40B4-BE49-F238E27FC236}">
                <a16:creationId xmlns:a16="http://schemas.microsoft.com/office/drawing/2014/main" id="{5AAB7C3E-5B52-30C0-390A-E40D3BAE6D00}"/>
              </a:ext>
            </a:extLst>
          </p:cNvPr>
          <p:cNvSpPr/>
          <p:nvPr/>
        </p:nvSpPr>
        <p:spPr>
          <a:xfrm>
            <a:off x="230126" y="8961852"/>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2" name="Title">
            <a:extLst>
              <a:ext uri="{FF2B5EF4-FFF2-40B4-BE49-F238E27FC236}">
                <a16:creationId xmlns:a16="http://schemas.microsoft.com/office/drawing/2014/main" id="{1152B190-CE30-A420-5B2B-E52F58E20620}"/>
              </a:ext>
            </a:extLst>
          </p:cNvPr>
          <p:cNvSpPr txBox="1"/>
          <p:nvPr/>
        </p:nvSpPr>
        <p:spPr>
          <a:xfrm>
            <a:off x="152400" y="701183"/>
            <a:ext cx="17944337" cy="1465786"/>
          </a:xfrm>
          <a:prstGeom prst="rect">
            <a:avLst/>
          </a:prstGeom>
        </p:spPr>
        <p:txBody>
          <a:bodyPr wrap="square" lIns="0" tIns="0" rIns="0" bIns="0" rtlCol="0" anchor="t">
            <a:spAutoFit/>
          </a:bodyPr>
          <a:lstStyle/>
          <a:p>
            <a:pPr algn="ctr">
              <a:lnSpc>
                <a:spcPts val="12599"/>
              </a:lnSpc>
            </a:pPr>
            <a:r>
              <a:rPr lang="en-US" sz="7200" dirty="0">
                <a:solidFill>
                  <a:srgbClr val="FFFFFF"/>
                </a:solidFill>
                <a:latin typeface="Aeries Sans Ultra-Bold"/>
              </a:rPr>
              <a:t>Definitions - Query Definition</a:t>
            </a:r>
          </a:p>
        </p:txBody>
      </p:sp>
      <p:sp>
        <p:nvSpPr>
          <p:cNvPr id="4" name="Subtitle">
            <a:extLst>
              <a:ext uri="{FF2B5EF4-FFF2-40B4-BE49-F238E27FC236}">
                <a16:creationId xmlns:a16="http://schemas.microsoft.com/office/drawing/2014/main" id="{A46448DC-3925-3844-5DC6-C718C21F00AA}"/>
              </a:ext>
            </a:extLst>
          </p:cNvPr>
          <p:cNvSpPr txBox="1"/>
          <p:nvPr/>
        </p:nvSpPr>
        <p:spPr>
          <a:xfrm>
            <a:off x="1280047" y="2247900"/>
            <a:ext cx="15727906" cy="519373"/>
          </a:xfrm>
          <a:prstGeom prst="rect">
            <a:avLst/>
          </a:prstGeom>
        </p:spPr>
        <p:txBody>
          <a:bodyPr wrap="square" lIns="0" tIns="0" rIns="0" bIns="0" rtlCol="0" anchor="t">
            <a:spAutoFit/>
          </a:bodyPr>
          <a:lstStyle/>
          <a:p>
            <a:pPr marL="323850" lvl="1" algn="ctr">
              <a:lnSpc>
                <a:spcPts val="4200"/>
              </a:lnSpc>
            </a:pPr>
            <a:r>
              <a:rPr lang="en-US" sz="3000" dirty="0">
                <a:solidFill>
                  <a:srgbClr val="FFFFFF"/>
                </a:solidFill>
                <a:latin typeface="Nunito Sans"/>
              </a:rPr>
              <a:t>You will need to reference the definition details to create your SQL script</a:t>
            </a:r>
          </a:p>
        </p:txBody>
      </p:sp>
      <p:sp>
        <p:nvSpPr>
          <p:cNvPr id="11" name="White Background">
            <a:extLst>
              <a:ext uri="{FF2B5EF4-FFF2-40B4-BE49-F238E27FC236}">
                <a16:creationId xmlns:a16="http://schemas.microsoft.com/office/drawing/2014/main" id="{E94BB5DE-C96A-B2FD-D896-A036FF7509AA}"/>
              </a:ext>
            </a:extLst>
          </p:cNvPr>
          <p:cNvSpPr/>
          <p:nvPr/>
        </p:nvSpPr>
        <p:spPr>
          <a:xfrm>
            <a:off x="6781575" y="2853928"/>
            <a:ext cx="11049000" cy="6892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Key Field 1">
            <a:extLst>
              <a:ext uri="{FF2B5EF4-FFF2-40B4-BE49-F238E27FC236}">
                <a16:creationId xmlns:a16="http://schemas.microsoft.com/office/drawing/2014/main" id="{0306D7EB-29B3-9D28-21C3-4902CF634C64}"/>
              </a:ext>
            </a:extLst>
          </p:cNvPr>
          <p:cNvGrpSpPr/>
          <p:nvPr/>
        </p:nvGrpSpPr>
        <p:grpSpPr>
          <a:xfrm>
            <a:off x="7123849" y="3192851"/>
            <a:ext cx="9550240" cy="757343"/>
            <a:chOff x="799474" y="3314663"/>
            <a:chExt cx="9550240" cy="757343"/>
          </a:xfrm>
        </p:grpSpPr>
        <p:sp>
          <p:nvSpPr>
            <p:cNvPr id="12" name="KeyField1 text">
              <a:extLst>
                <a:ext uri="{FF2B5EF4-FFF2-40B4-BE49-F238E27FC236}">
                  <a16:creationId xmlns:a16="http://schemas.microsoft.com/office/drawing/2014/main" id="{EC504503-322F-1105-20D8-1524AC77A790}"/>
                </a:ext>
              </a:extLst>
            </p:cNvPr>
            <p:cNvSpPr txBox="1"/>
            <p:nvPr/>
          </p:nvSpPr>
          <p:spPr>
            <a:xfrm>
              <a:off x="3371520" y="3485585"/>
              <a:ext cx="6978194" cy="415499"/>
            </a:xfrm>
            <a:prstGeom prst="rect">
              <a:avLst/>
            </a:prstGeom>
            <a:noFill/>
          </p:spPr>
          <p:txBody>
            <a:bodyPr wrap="square" rtlCol="0">
              <a:spAutoFit/>
            </a:bodyPr>
            <a:lstStyle/>
            <a:p>
              <a:r>
                <a:rPr lang="en-US" sz="2100" dirty="0">
                  <a:latin typeface="Nunito Sans" pitchFamily="2" charset="0"/>
                </a:rPr>
                <a:t>The value in Key Field 1 must be a column</a:t>
              </a:r>
            </a:p>
          </p:txBody>
        </p:sp>
        <p:pic>
          <p:nvPicPr>
            <p:cNvPr id="35" name="KeyField1 pic">
              <a:extLst>
                <a:ext uri="{FF2B5EF4-FFF2-40B4-BE49-F238E27FC236}">
                  <a16:creationId xmlns:a16="http://schemas.microsoft.com/office/drawing/2014/main" id="{1D9B2F7E-E108-7FD1-F72D-A9F7B3C0B73A}"/>
                </a:ext>
              </a:extLst>
            </p:cNvPr>
            <p:cNvPicPr>
              <a:picLocks noChangeAspect="1"/>
            </p:cNvPicPr>
            <p:nvPr/>
          </p:nvPicPr>
          <p:blipFill>
            <a:blip r:embed="rId4"/>
            <a:stretch>
              <a:fillRect/>
            </a:stretch>
          </p:blipFill>
          <p:spPr>
            <a:xfrm>
              <a:off x="799474" y="3314663"/>
              <a:ext cx="2114846" cy="757343"/>
            </a:xfrm>
            <a:prstGeom prst="rect">
              <a:avLst/>
            </a:prstGeom>
            <a:ln>
              <a:noFill/>
            </a:ln>
            <a:effectLst>
              <a:outerShdw blurRad="292100" dist="139700" dir="2700000" algn="tl" rotWithShape="0">
                <a:srgbClr val="333333">
                  <a:alpha val="65000"/>
                </a:srgbClr>
              </a:outerShdw>
            </a:effectLst>
          </p:spPr>
        </p:pic>
        <p:sp>
          <p:nvSpPr>
            <p:cNvPr id="51" name="KeyField1 box">
              <a:extLst>
                <a:ext uri="{FF2B5EF4-FFF2-40B4-BE49-F238E27FC236}">
                  <a16:creationId xmlns:a16="http://schemas.microsoft.com/office/drawing/2014/main" id="{349AEC3F-0142-919A-0094-66420C81F953}"/>
                </a:ext>
              </a:extLst>
            </p:cNvPr>
            <p:cNvSpPr/>
            <p:nvPr/>
          </p:nvSpPr>
          <p:spPr>
            <a:xfrm>
              <a:off x="868800" y="3599906"/>
              <a:ext cx="1097160" cy="40070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4" name="Keyfield1 text box">
              <a:extLst>
                <a:ext uri="{FF2B5EF4-FFF2-40B4-BE49-F238E27FC236}">
                  <a16:creationId xmlns:a16="http://schemas.microsoft.com/office/drawing/2014/main" id="{47157522-3ABB-AFD9-E7D8-6335185BC446}"/>
                </a:ext>
              </a:extLst>
            </p:cNvPr>
            <p:cNvSpPr/>
            <p:nvPr/>
          </p:nvSpPr>
          <p:spPr>
            <a:xfrm>
              <a:off x="4928610" y="3538602"/>
              <a:ext cx="1376610" cy="32739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40" name="Key Field 2">
            <a:extLst>
              <a:ext uri="{FF2B5EF4-FFF2-40B4-BE49-F238E27FC236}">
                <a16:creationId xmlns:a16="http://schemas.microsoft.com/office/drawing/2014/main" id="{5ECCFBF0-BCC1-B45E-5C21-09CE9EE01EDB}"/>
              </a:ext>
            </a:extLst>
          </p:cNvPr>
          <p:cNvGrpSpPr/>
          <p:nvPr/>
        </p:nvGrpSpPr>
        <p:grpSpPr>
          <a:xfrm>
            <a:off x="7123849" y="4067148"/>
            <a:ext cx="9850687" cy="771633"/>
            <a:chOff x="799474" y="4309904"/>
            <a:chExt cx="9850687" cy="771633"/>
          </a:xfrm>
        </p:grpSpPr>
        <p:sp>
          <p:nvSpPr>
            <p:cNvPr id="13" name="KeyField2 text">
              <a:extLst>
                <a:ext uri="{FF2B5EF4-FFF2-40B4-BE49-F238E27FC236}">
                  <a16:creationId xmlns:a16="http://schemas.microsoft.com/office/drawing/2014/main" id="{90587C08-F082-EDD0-10D6-D1D6F132B2F3}"/>
                </a:ext>
              </a:extLst>
            </p:cNvPr>
            <p:cNvSpPr txBox="1"/>
            <p:nvPr/>
          </p:nvSpPr>
          <p:spPr>
            <a:xfrm>
              <a:off x="3371520" y="4326388"/>
              <a:ext cx="7278641" cy="738665"/>
            </a:xfrm>
            <a:prstGeom prst="rect">
              <a:avLst/>
            </a:prstGeom>
            <a:noFill/>
          </p:spPr>
          <p:txBody>
            <a:bodyPr wrap="square" rtlCol="0">
              <a:spAutoFit/>
            </a:bodyPr>
            <a:lstStyle/>
            <a:p>
              <a:r>
                <a:rPr lang="en-US" sz="2100" dirty="0">
                  <a:latin typeface="Nunito Sans" pitchFamily="2" charset="0"/>
                </a:rPr>
                <a:t>If Key Field 2 has been populated, the value in Key Field 2 must be a column</a:t>
              </a:r>
            </a:p>
          </p:txBody>
        </p:sp>
        <p:pic>
          <p:nvPicPr>
            <p:cNvPr id="37" name="Keyfield2 pic">
              <a:extLst>
                <a:ext uri="{FF2B5EF4-FFF2-40B4-BE49-F238E27FC236}">
                  <a16:creationId xmlns:a16="http://schemas.microsoft.com/office/drawing/2014/main" id="{098C2367-1B07-79E2-F2E4-6D912CF8B47A}"/>
                </a:ext>
              </a:extLst>
            </p:cNvPr>
            <p:cNvPicPr>
              <a:picLocks noChangeAspect="1"/>
            </p:cNvPicPr>
            <p:nvPr/>
          </p:nvPicPr>
          <p:blipFill>
            <a:blip r:embed="rId5"/>
            <a:stretch>
              <a:fillRect/>
            </a:stretch>
          </p:blipFill>
          <p:spPr>
            <a:xfrm>
              <a:off x="799474" y="4309904"/>
              <a:ext cx="2114846" cy="771633"/>
            </a:xfrm>
            <a:prstGeom prst="rect">
              <a:avLst/>
            </a:prstGeom>
            <a:ln>
              <a:noFill/>
            </a:ln>
            <a:effectLst>
              <a:outerShdw blurRad="292100" dist="139700" dir="2700000" algn="tl" rotWithShape="0">
                <a:srgbClr val="333333">
                  <a:alpha val="65000"/>
                </a:srgbClr>
              </a:outerShdw>
            </a:effectLst>
          </p:spPr>
        </p:pic>
        <p:sp>
          <p:nvSpPr>
            <p:cNvPr id="53" name="Keyfield2 pic box">
              <a:extLst>
                <a:ext uri="{FF2B5EF4-FFF2-40B4-BE49-F238E27FC236}">
                  <a16:creationId xmlns:a16="http://schemas.microsoft.com/office/drawing/2014/main" id="{F52534D2-1A90-C416-829B-B510F0631434}"/>
                </a:ext>
              </a:extLst>
            </p:cNvPr>
            <p:cNvSpPr/>
            <p:nvPr/>
          </p:nvSpPr>
          <p:spPr>
            <a:xfrm>
              <a:off x="868470" y="4605221"/>
              <a:ext cx="1097160" cy="400706"/>
            </a:xfrm>
            <a:prstGeom prst="rect">
              <a:avLst/>
            </a:prstGeom>
            <a:solidFill>
              <a:srgbClr val="D4283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5" name="Keyfield2 text box">
              <a:extLst>
                <a:ext uri="{FF2B5EF4-FFF2-40B4-BE49-F238E27FC236}">
                  <a16:creationId xmlns:a16="http://schemas.microsoft.com/office/drawing/2014/main" id="{8B74E27E-1F3F-817A-57D4-A1A8D7910E36}"/>
                </a:ext>
              </a:extLst>
            </p:cNvPr>
            <p:cNvSpPr/>
            <p:nvPr/>
          </p:nvSpPr>
          <p:spPr>
            <a:xfrm>
              <a:off x="3665927" y="4363760"/>
              <a:ext cx="1397109" cy="300968"/>
            </a:xfrm>
            <a:prstGeom prst="rect">
              <a:avLst/>
            </a:prstGeom>
            <a:solidFill>
              <a:srgbClr val="D4283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34" name="Deep Link">
            <a:extLst>
              <a:ext uri="{FF2B5EF4-FFF2-40B4-BE49-F238E27FC236}">
                <a16:creationId xmlns:a16="http://schemas.microsoft.com/office/drawing/2014/main" id="{A22AFF10-AB03-545E-7E14-6A2A0A3812A7}"/>
              </a:ext>
            </a:extLst>
          </p:cNvPr>
          <p:cNvGrpSpPr/>
          <p:nvPr/>
        </p:nvGrpSpPr>
        <p:grpSpPr>
          <a:xfrm>
            <a:off x="7108158" y="4955735"/>
            <a:ext cx="10349659" cy="1023663"/>
            <a:chOff x="783783" y="5355637"/>
            <a:chExt cx="10349659" cy="1023663"/>
          </a:xfrm>
        </p:grpSpPr>
        <p:sp>
          <p:nvSpPr>
            <p:cNvPr id="14" name="Deep Link text">
              <a:extLst>
                <a:ext uri="{FF2B5EF4-FFF2-40B4-BE49-F238E27FC236}">
                  <a16:creationId xmlns:a16="http://schemas.microsoft.com/office/drawing/2014/main" id="{AABB94CC-5F35-1A8A-F34C-C06D0452249E}"/>
                </a:ext>
              </a:extLst>
            </p:cNvPr>
            <p:cNvSpPr txBox="1"/>
            <p:nvPr/>
          </p:nvSpPr>
          <p:spPr>
            <a:xfrm>
              <a:off x="3371520" y="5498136"/>
              <a:ext cx="7761922" cy="738665"/>
            </a:xfrm>
            <a:prstGeom prst="rect">
              <a:avLst/>
            </a:prstGeom>
            <a:noFill/>
          </p:spPr>
          <p:txBody>
            <a:bodyPr wrap="square" rtlCol="0">
              <a:spAutoFit/>
            </a:bodyPr>
            <a:lstStyle/>
            <a:p>
              <a:r>
                <a:rPr lang="en-US" sz="2100" dirty="0">
                  <a:latin typeface="Nunito Sans" pitchFamily="2" charset="0"/>
                </a:rPr>
                <a:t>Are you utilizing a deep link? The specified column must end in a question mark</a:t>
              </a:r>
            </a:p>
          </p:txBody>
        </p:sp>
        <p:pic>
          <p:nvPicPr>
            <p:cNvPr id="31" name="LinktoPage pic">
              <a:extLst>
                <a:ext uri="{FF2B5EF4-FFF2-40B4-BE49-F238E27FC236}">
                  <a16:creationId xmlns:a16="http://schemas.microsoft.com/office/drawing/2014/main" id="{254D87E0-8D41-8966-3503-1489CEE7905E}"/>
                </a:ext>
              </a:extLst>
            </p:cNvPr>
            <p:cNvPicPr>
              <a:picLocks noChangeAspect="1"/>
            </p:cNvPicPr>
            <p:nvPr/>
          </p:nvPicPr>
          <p:blipFill rotWithShape="1">
            <a:blip r:embed="rId6"/>
            <a:srcRect r="37325"/>
            <a:stretch/>
          </p:blipFill>
          <p:spPr>
            <a:xfrm>
              <a:off x="783783" y="5355637"/>
              <a:ext cx="2146229" cy="1023663"/>
            </a:xfrm>
            <a:prstGeom prst="rect">
              <a:avLst/>
            </a:prstGeom>
            <a:ln>
              <a:noFill/>
            </a:ln>
            <a:effectLst>
              <a:outerShdw blurRad="292100" dist="139700" dir="2700000" algn="tl" rotWithShape="0">
                <a:srgbClr val="333333">
                  <a:alpha val="65000"/>
                </a:srgbClr>
              </a:outerShdw>
            </a:effectLst>
          </p:spPr>
        </p:pic>
        <p:sp>
          <p:nvSpPr>
            <p:cNvPr id="55" name="QueryString pic box">
              <a:extLst>
                <a:ext uri="{FF2B5EF4-FFF2-40B4-BE49-F238E27FC236}">
                  <a16:creationId xmlns:a16="http://schemas.microsoft.com/office/drawing/2014/main" id="{AE6DE85C-C4C0-4C3E-CA27-849B91759778}"/>
                </a:ext>
              </a:extLst>
            </p:cNvPr>
            <p:cNvSpPr/>
            <p:nvPr/>
          </p:nvSpPr>
          <p:spPr>
            <a:xfrm>
              <a:off x="818976" y="6110960"/>
              <a:ext cx="1937946" cy="195638"/>
            </a:xfrm>
            <a:prstGeom prst="rect">
              <a:avLst/>
            </a:pr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sp>
        <p:nvSpPr>
          <p:cNvPr id="16" name="StuID text" hidden="1">
            <a:extLst>
              <a:ext uri="{FF2B5EF4-FFF2-40B4-BE49-F238E27FC236}">
                <a16:creationId xmlns:a16="http://schemas.microsoft.com/office/drawing/2014/main" id="{F13A952F-540D-52B9-E5E0-4D5F9D493767}"/>
              </a:ext>
            </a:extLst>
          </p:cNvPr>
          <p:cNvSpPr txBox="1"/>
          <p:nvPr/>
        </p:nvSpPr>
        <p:spPr>
          <a:xfrm>
            <a:off x="6779289" y="7517391"/>
            <a:ext cx="11048999" cy="1131079"/>
          </a:xfrm>
          <a:prstGeom prst="rect">
            <a:avLst/>
          </a:prstGeom>
          <a:noFill/>
        </p:spPr>
        <p:txBody>
          <a:bodyPr wrap="square" rtlCol="0">
            <a:spAutoFit/>
          </a:bodyPr>
          <a:lstStyle/>
          <a:p>
            <a:pPr algn="ctr"/>
            <a:r>
              <a:rPr lang="en-US" sz="2100" dirty="0">
                <a:solidFill>
                  <a:srgbClr val="4361A0"/>
                </a:solidFill>
                <a:latin typeface="Nunito Sans" pitchFamily="2" charset="0"/>
              </a:rPr>
              <a:t>NOTE: Student Related definitions must have a column titled “</a:t>
            </a:r>
            <a:r>
              <a:rPr lang="en-US" sz="2100" dirty="0" err="1">
                <a:solidFill>
                  <a:srgbClr val="4361A0"/>
                </a:solidFill>
                <a:latin typeface="Nunito Sans" pitchFamily="2" charset="0"/>
              </a:rPr>
              <a:t>StudentID</a:t>
            </a:r>
            <a:r>
              <a:rPr lang="en-US" sz="2100" dirty="0">
                <a:solidFill>
                  <a:srgbClr val="4361A0"/>
                </a:solidFill>
                <a:latin typeface="Nunito Sans" pitchFamily="2" charset="0"/>
              </a:rPr>
              <a:t>” or “Student ID”. </a:t>
            </a:r>
          </a:p>
          <a:p>
            <a:endParaRPr lang="en-US" sz="450" i="1" dirty="0">
              <a:solidFill>
                <a:schemeClr val="accent3">
                  <a:lumMod val="75000"/>
                </a:schemeClr>
              </a:solidFill>
              <a:latin typeface="Nunito Sans" pitchFamily="2" charset="0"/>
            </a:endParaRPr>
          </a:p>
          <a:p>
            <a:pPr algn="ctr"/>
            <a:r>
              <a:rPr lang="en-US" sz="2100" dirty="0">
                <a:solidFill>
                  <a:srgbClr val="4361A0"/>
                </a:solidFill>
                <a:latin typeface="Nunito Sans" pitchFamily="2" charset="0"/>
              </a:rPr>
              <a:t>If your Key Field 1 or Key Field 2 is not one of those titles, “</a:t>
            </a:r>
            <a:r>
              <a:rPr lang="en-US" sz="2100" dirty="0" err="1">
                <a:solidFill>
                  <a:srgbClr val="4361A0"/>
                </a:solidFill>
                <a:latin typeface="Nunito Sans" pitchFamily="2" charset="0"/>
              </a:rPr>
              <a:t>StudentID</a:t>
            </a:r>
            <a:r>
              <a:rPr lang="en-US" sz="2100" dirty="0">
                <a:solidFill>
                  <a:srgbClr val="4361A0"/>
                </a:solidFill>
                <a:latin typeface="Nunito Sans" pitchFamily="2" charset="0"/>
              </a:rPr>
              <a:t>” or “Student ID” must be added as a separate column</a:t>
            </a:r>
          </a:p>
        </p:txBody>
      </p:sp>
      <p:grpSp>
        <p:nvGrpSpPr>
          <p:cNvPr id="36" name="StuID">
            <a:extLst>
              <a:ext uri="{FF2B5EF4-FFF2-40B4-BE49-F238E27FC236}">
                <a16:creationId xmlns:a16="http://schemas.microsoft.com/office/drawing/2014/main" id="{2A93C460-3B42-EBCA-1286-4A770A9F48AF}"/>
              </a:ext>
            </a:extLst>
          </p:cNvPr>
          <p:cNvGrpSpPr/>
          <p:nvPr/>
        </p:nvGrpSpPr>
        <p:grpSpPr>
          <a:xfrm>
            <a:off x="7216732" y="6628804"/>
            <a:ext cx="10171564" cy="771633"/>
            <a:chOff x="892357" y="6635298"/>
            <a:chExt cx="10171564" cy="771633"/>
          </a:xfrm>
        </p:grpSpPr>
        <p:sp>
          <p:nvSpPr>
            <p:cNvPr id="18" name="StuRelated text">
              <a:extLst>
                <a:ext uri="{FF2B5EF4-FFF2-40B4-BE49-F238E27FC236}">
                  <a16:creationId xmlns:a16="http://schemas.microsoft.com/office/drawing/2014/main" id="{CAC7787C-7008-554E-0071-9B206AC82695}"/>
                </a:ext>
              </a:extLst>
            </p:cNvPr>
            <p:cNvSpPr txBox="1"/>
            <p:nvPr/>
          </p:nvSpPr>
          <p:spPr>
            <a:xfrm>
              <a:off x="3371520" y="6651782"/>
              <a:ext cx="7692401" cy="738665"/>
            </a:xfrm>
            <a:prstGeom prst="rect">
              <a:avLst/>
            </a:prstGeom>
            <a:noFill/>
          </p:spPr>
          <p:txBody>
            <a:bodyPr wrap="square" rtlCol="0">
              <a:spAutoFit/>
            </a:bodyPr>
            <a:lstStyle/>
            <a:p>
              <a:r>
                <a:rPr lang="en-US" sz="2100" dirty="0">
                  <a:latin typeface="Nunito Sans" pitchFamily="2" charset="0"/>
                </a:rPr>
                <a:t>Is the definition student-related? If so, the @StudentID parameter must be in the WHERE clause</a:t>
              </a:r>
            </a:p>
          </p:txBody>
        </p:sp>
        <p:pic>
          <p:nvPicPr>
            <p:cNvPr id="33" name="StuRelated pic">
              <a:extLst>
                <a:ext uri="{FF2B5EF4-FFF2-40B4-BE49-F238E27FC236}">
                  <a16:creationId xmlns:a16="http://schemas.microsoft.com/office/drawing/2014/main" id="{65CADD2E-CDE9-5082-BF0E-21C7941213A0}"/>
                </a:ext>
              </a:extLst>
            </p:cNvPr>
            <p:cNvPicPr>
              <a:picLocks noChangeAspect="1"/>
            </p:cNvPicPr>
            <p:nvPr/>
          </p:nvPicPr>
          <p:blipFill>
            <a:blip r:embed="rId7"/>
            <a:stretch>
              <a:fillRect/>
            </a:stretch>
          </p:blipFill>
          <p:spPr>
            <a:xfrm>
              <a:off x="892357" y="6635298"/>
              <a:ext cx="1929081" cy="771633"/>
            </a:xfrm>
            <a:prstGeom prst="rect">
              <a:avLst/>
            </a:prstGeom>
            <a:ln>
              <a:noFill/>
            </a:ln>
            <a:effectLst>
              <a:outerShdw blurRad="292100" dist="139700" dir="2700000" algn="tl" rotWithShape="0">
                <a:srgbClr val="333333">
                  <a:alpha val="64706"/>
                </a:srgbClr>
              </a:outerShdw>
            </a:effectLst>
          </p:spPr>
        </p:pic>
        <p:sp>
          <p:nvSpPr>
            <p:cNvPr id="60" name="StuID text box1">
              <a:extLst>
                <a:ext uri="{FF2B5EF4-FFF2-40B4-BE49-F238E27FC236}">
                  <a16:creationId xmlns:a16="http://schemas.microsoft.com/office/drawing/2014/main" id="{9FEBA2A7-1839-D4F1-45ED-FD5B8D28B353}"/>
                </a:ext>
              </a:extLst>
            </p:cNvPr>
            <p:cNvSpPr/>
            <p:nvPr/>
          </p:nvSpPr>
          <p:spPr>
            <a:xfrm>
              <a:off x="8440143" y="6712229"/>
              <a:ext cx="1493776" cy="291431"/>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38" name="SchoolScope" hidden="1">
            <a:extLst>
              <a:ext uri="{FF2B5EF4-FFF2-40B4-BE49-F238E27FC236}">
                <a16:creationId xmlns:a16="http://schemas.microsoft.com/office/drawing/2014/main" id="{B99C7D40-3BCF-E6E4-448E-26D1868726DC}"/>
              </a:ext>
            </a:extLst>
          </p:cNvPr>
          <p:cNvGrpSpPr/>
          <p:nvPr/>
        </p:nvGrpSpPr>
        <p:grpSpPr>
          <a:xfrm>
            <a:off x="7139715" y="8765426"/>
            <a:ext cx="10292720" cy="738665"/>
            <a:chOff x="815340" y="8887238"/>
            <a:chExt cx="10292720" cy="738665"/>
          </a:xfrm>
        </p:grpSpPr>
        <p:sp>
          <p:nvSpPr>
            <p:cNvPr id="62" name="SchoolScope text box">
              <a:extLst>
                <a:ext uri="{FF2B5EF4-FFF2-40B4-BE49-F238E27FC236}">
                  <a16:creationId xmlns:a16="http://schemas.microsoft.com/office/drawing/2014/main" id="{44E14FE9-550B-2784-0F32-F3366D11D491}"/>
                </a:ext>
              </a:extLst>
            </p:cNvPr>
            <p:cNvSpPr/>
            <p:nvPr/>
          </p:nvSpPr>
          <p:spPr>
            <a:xfrm>
              <a:off x="908134" y="9279605"/>
              <a:ext cx="1530266" cy="297597"/>
            </a:xfrm>
            <a:prstGeom prst="rect">
              <a:avLst/>
            </a:prstGeom>
            <a:solidFill>
              <a:srgbClr val="3F517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7" name="SchoolScope text">
              <a:extLst>
                <a:ext uri="{FF2B5EF4-FFF2-40B4-BE49-F238E27FC236}">
                  <a16:creationId xmlns:a16="http://schemas.microsoft.com/office/drawing/2014/main" id="{FD126618-C03D-18FF-FFE9-D71724A759FD}"/>
                </a:ext>
              </a:extLst>
            </p:cNvPr>
            <p:cNvSpPr txBox="1"/>
            <p:nvPr/>
          </p:nvSpPr>
          <p:spPr>
            <a:xfrm>
              <a:off x="815340" y="8887238"/>
              <a:ext cx="7419038" cy="738665"/>
            </a:xfrm>
            <a:prstGeom prst="rect">
              <a:avLst/>
            </a:prstGeom>
            <a:noFill/>
          </p:spPr>
          <p:txBody>
            <a:bodyPr wrap="square" rtlCol="0">
              <a:spAutoFit/>
            </a:bodyPr>
            <a:lstStyle/>
            <a:p>
              <a:r>
                <a:rPr lang="en-US" sz="2100" dirty="0"/>
                <a:t>Is the Assigned Data </a:t>
              </a:r>
              <a:r>
                <a:rPr lang="en-US" sz="2100" dirty="0">
                  <a:latin typeface="Nunito Sans" pitchFamily="2" charset="0"/>
                </a:rPr>
                <a:t>Validation</a:t>
              </a:r>
              <a:r>
                <a:rPr lang="en-US" sz="2100" dirty="0"/>
                <a:t> Group school-scoped? If so, the @SchoolCode parameter must be in the WHERE clause</a:t>
              </a:r>
            </a:p>
          </p:txBody>
        </p:sp>
        <p:pic>
          <p:nvPicPr>
            <p:cNvPr id="70" name="Visibility Pic">
              <a:extLst>
                <a:ext uri="{FF2B5EF4-FFF2-40B4-BE49-F238E27FC236}">
                  <a16:creationId xmlns:a16="http://schemas.microsoft.com/office/drawing/2014/main" id="{EB697995-E29A-AD02-5C24-AC5AEA346A95}"/>
                </a:ext>
              </a:extLst>
            </p:cNvPr>
            <p:cNvPicPr>
              <a:picLocks noChangeAspect="1"/>
            </p:cNvPicPr>
            <p:nvPr/>
          </p:nvPicPr>
          <p:blipFill>
            <a:blip r:embed="rId8"/>
            <a:stretch>
              <a:fillRect/>
            </a:stretch>
          </p:blipFill>
          <p:spPr>
            <a:xfrm>
              <a:off x="8107266" y="8970780"/>
              <a:ext cx="3000794" cy="571580"/>
            </a:xfrm>
            <a:prstGeom prst="rect">
              <a:avLst/>
            </a:prstGeom>
            <a:ln>
              <a:noFill/>
            </a:ln>
            <a:effectLst>
              <a:outerShdw blurRad="292100" dist="139700" dir="2700000" algn="tl" rotWithShape="0">
                <a:srgbClr val="333333">
                  <a:alpha val="65000"/>
                </a:srgbClr>
              </a:outerShdw>
            </a:effectLst>
          </p:spPr>
        </p:pic>
      </p:grpSp>
      <p:grpSp>
        <p:nvGrpSpPr>
          <p:cNvPr id="25" name="Query Example">
            <a:extLst>
              <a:ext uri="{FF2B5EF4-FFF2-40B4-BE49-F238E27FC236}">
                <a16:creationId xmlns:a16="http://schemas.microsoft.com/office/drawing/2014/main" id="{8C9F3076-52C5-128F-3BA5-34D8C9CC731D}"/>
              </a:ext>
            </a:extLst>
          </p:cNvPr>
          <p:cNvGrpSpPr/>
          <p:nvPr/>
        </p:nvGrpSpPr>
        <p:grpSpPr>
          <a:xfrm>
            <a:off x="457425" y="2868152"/>
            <a:ext cx="5672930" cy="5044192"/>
            <a:chOff x="11819672" y="2944964"/>
            <a:chExt cx="5672930" cy="5044192"/>
          </a:xfrm>
        </p:grpSpPr>
        <p:pic>
          <p:nvPicPr>
            <p:cNvPr id="20" name="Query Example">
              <a:extLst>
                <a:ext uri="{FF2B5EF4-FFF2-40B4-BE49-F238E27FC236}">
                  <a16:creationId xmlns:a16="http://schemas.microsoft.com/office/drawing/2014/main" id="{167A4CA0-67C8-3E48-3E49-14D3AE717A5F}"/>
                </a:ext>
              </a:extLst>
            </p:cNvPr>
            <p:cNvPicPr>
              <a:picLocks noChangeAspect="1"/>
            </p:cNvPicPr>
            <p:nvPr/>
          </p:nvPicPr>
          <p:blipFill>
            <a:blip r:embed="rId9"/>
            <a:stretch>
              <a:fillRect/>
            </a:stretch>
          </p:blipFill>
          <p:spPr>
            <a:xfrm>
              <a:off x="11819672" y="2944964"/>
              <a:ext cx="5672930" cy="5044192"/>
            </a:xfrm>
            <a:prstGeom prst="rect">
              <a:avLst/>
            </a:prstGeom>
            <a:ln>
              <a:noFill/>
            </a:ln>
            <a:effectLst>
              <a:outerShdw blurRad="292100" dist="139700" dir="2700000" algn="tl" rotWithShape="0">
                <a:srgbClr val="333333">
                  <a:alpha val="65000"/>
                </a:srgbClr>
              </a:outerShdw>
            </a:effectLst>
          </p:spPr>
        </p:pic>
        <p:sp>
          <p:nvSpPr>
            <p:cNvPr id="52" name="Keyfield1 example">
              <a:extLst>
                <a:ext uri="{FF2B5EF4-FFF2-40B4-BE49-F238E27FC236}">
                  <a16:creationId xmlns:a16="http://schemas.microsoft.com/office/drawing/2014/main" id="{82A3F32C-CC46-C046-A3DD-D2B438BDC286}"/>
                </a:ext>
              </a:extLst>
            </p:cNvPr>
            <p:cNvSpPr/>
            <p:nvPr/>
          </p:nvSpPr>
          <p:spPr>
            <a:xfrm>
              <a:off x="13558973" y="3900400"/>
              <a:ext cx="1205288" cy="205304"/>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4" name="KeyField2 example">
              <a:extLst>
                <a:ext uri="{FF2B5EF4-FFF2-40B4-BE49-F238E27FC236}">
                  <a16:creationId xmlns:a16="http://schemas.microsoft.com/office/drawing/2014/main" id="{9841370E-9653-9930-784D-4F24971B27BA}"/>
                </a:ext>
              </a:extLst>
            </p:cNvPr>
            <p:cNvSpPr/>
            <p:nvPr/>
          </p:nvSpPr>
          <p:spPr>
            <a:xfrm>
              <a:off x="13676590" y="4136281"/>
              <a:ext cx="1087670" cy="192198"/>
            </a:xfrm>
            <a:prstGeom prst="rect">
              <a:avLst/>
            </a:prstGeom>
            <a:solidFill>
              <a:srgbClr val="D4283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6" name="DeepLink example">
              <a:extLst>
                <a:ext uri="{FF2B5EF4-FFF2-40B4-BE49-F238E27FC236}">
                  <a16:creationId xmlns:a16="http://schemas.microsoft.com/office/drawing/2014/main" id="{84B26AC2-0D7E-8BD8-E5DC-F94E154429F9}"/>
                </a:ext>
              </a:extLst>
            </p:cNvPr>
            <p:cNvSpPr/>
            <p:nvPr/>
          </p:nvSpPr>
          <p:spPr>
            <a:xfrm>
              <a:off x="13554605" y="4344865"/>
              <a:ext cx="551052" cy="195638"/>
            </a:xfrm>
            <a:prstGeom prst="rect">
              <a:avLst/>
            </a:pr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8" name="Description example">
              <a:extLst>
                <a:ext uri="{FF2B5EF4-FFF2-40B4-BE49-F238E27FC236}">
                  <a16:creationId xmlns:a16="http://schemas.microsoft.com/office/drawing/2014/main" id="{A1851DC5-5248-1DF8-FAD7-26ED5C9CBA43}"/>
                </a:ext>
              </a:extLst>
            </p:cNvPr>
            <p:cNvSpPr/>
            <p:nvPr/>
          </p:nvSpPr>
          <p:spPr>
            <a:xfrm>
              <a:off x="15441061" y="4559990"/>
              <a:ext cx="1452100" cy="205304"/>
            </a:xfrm>
            <a:prstGeom prst="rect">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1" name="StuID example">
              <a:extLst>
                <a:ext uri="{FF2B5EF4-FFF2-40B4-BE49-F238E27FC236}">
                  <a16:creationId xmlns:a16="http://schemas.microsoft.com/office/drawing/2014/main" id="{CE7FC0DD-F979-8795-CC49-1136D1236B25}"/>
                </a:ext>
              </a:extLst>
            </p:cNvPr>
            <p:cNvSpPr/>
            <p:nvPr/>
          </p:nvSpPr>
          <p:spPr>
            <a:xfrm>
              <a:off x="14414809" y="5393783"/>
              <a:ext cx="1280708" cy="232038"/>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3" name="SchoolScope example" hidden="1">
              <a:extLst>
                <a:ext uri="{FF2B5EF4-FFF2-40B4-BE49-F238E27FC236}">
                  <a16:creationId xmlns:a16="http://schemas.microsoft.com/office/drawing/2014/main" id="{F1191016-57BC-EE7D-9CDE-058A6155A2DD}"/>
                </a:ext>
              </a:extLst>
            </p:cNvPr>
            <p:cNvSpPr/>
            <p:nvPr/>
          </p:nvSpPr>
          <p:spPr>
            <a:xfrm>
              <a:off x="14201431" y="5638925"/>
              <a:ext cx="1340360" cy="222778"/>
            </a:xfrm>
            <a:prstGeom prst="rect">
              <a:avLst/>
            </a:prstGeom>
            <a:solidFill>
              <a:srgbClr val="3F517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9" name="Description">
            <a:extLst>
              <a:ext uri="{FF2B5EF4-FFF2-40B4-BE49-F238E27FC236}">
                <a16:creationId xmlns:a16="http://schemas.microsoft.com/office/drawing/2014/main" id="{3F9940C8-FAA3-24D5-C166-31D86FEAE9E1}"/>
              </a:ext>
            </a:extLst>
          </p:cNvPr>
          <p:cNvGrpSpPr/>
          <p:nvPr/>
        </p:nvGrpSpPr>
        <p:grpSpPr>
          <a:xfrm>
            <a:off x="1012346" y="4463691"/>
            <a:ext cx="16584070" cy="2501019"/>
            <a:chOff x="1012346" y="4463691"/>
            <a:chExt cx="16584070" cy="2501019"/>
          </a:xfrm>
        </p:grpSpPr>
        <p:sp>
          <p:nvSpPr>
            <p:cNvPr id="3" name="Description required">
              <a:extLst>
                <a:ext uri="{FF2B5EF4-FFF2-40B4-BE49-F238E27FC236}">
                  <a16:creationId xmlns:a16="http://schemas.microsoft.com/office/drawing/2014/main" id="{CAB80853-6F10-343C-5F90-7AD61975E55D}"/>
                </a:ext>
              </a:extLst>
            </p:cNvPr>
            <p:cNvSpPr txBox="1"/>
            <p:nvPr/>
          </p:nvSpPr>
          <p:spPr>
            <a:xfrm>
              <a:off x="7011160" y="6111638"/>
              <a:ext cx="10585256" cy="415498"/>
            </a:xfrm>
            <a:prstGeom prst="rect">
              <a:avLst/>
            </a:prstGeom>
            <a:noFill/>
          </p:spPr>
          <p:txBody>
            <a:bodyPr wrap="square" rtlCol="0">
              <a:spAutoFit/>
            </a:bodyPr>
            <a:lstStyle/>
            <a:p>
              <a:pPr algn="ctr"/>
              <a:r>
                <a:rPr lang="en-US" sz="2100" dirty="0">
                  <a:latin typeface="Nunito Sans" pitchFamily="2" charset="0"/>
                </a:rPr>
                <a:t>Every definition requires a column titled “Description”</a:t>
              </a:r>
            </a:p>
          </p:txBody>
        </p:sp>
        <p:sp>
          <p:nvSpPr>
            <p:cNvPr id="7" name="Desription box">
              <a:extLst>
                <a:ext uri="{FF2B5EF4-FFF2-40B4-BE49-F238E27FC236}">
                  <a16:creationId xmlns:a16="http://schemas.microsoft.com/office/drawing/2014/main" id="{7427E649-3A25-9AD7-0DDA-51A25FF25763}"/>
                </a:ext>
              </a:extLst>
            </p:cNvPr>
            <p:cNvSpPr/>
            <p:nvPr/>
          </p:nvSpPr>
          <p:spPr>
            <a:xfrm>
              <a:off x="14066646" y="6150066"/>
              <a:ext cx="1363470" cy="303485"/>
            </a:xfrm>
            <a:prstGeom prst="rect">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cxnSp>
          <p:nvCxnSpPr>
            <p:cNvPr id="43" name="Description Line" hidden="1">
              <a:extLst>
                <a:ext uri="{FF2B5EF4-FFF2-40B4-BE49-F238E27FC236}">
                  <a16:creationId xmlns:a16="http://schemas.microsoft.com/office/drawing/2014/main" id="{E7AF1797-EFF7-3FF0-45CC-9888E6103C83}"/>
                </a:ext>
              </a:extLst>
            </p:cNvPr>
            <p:cNvCxnSpPr/>
            <p:nvPr/>
          </p:nvCxnSpPr>
          <p:spPr>
            <a:xfrm flipV="1">
              <a:off x="4136546" y="4682122"/>
              <a:ext cx="457200" cy="1673606"/>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5" name="Description text" hidden="1">
              <a:extLst>
                <a:ext uri="{FF2B5EF4-FFF2-40B4-BE49-F238E27FC236}">
                  <a16:creationId xmlns:a16="http://schemas.microsoft.com/office/drawing/2014/main" id="{2ED1CBE0-C5E6-DAF2-B07B-87912395C716}"/>
                </a:ext>
              </a:extLst>
            </p:cNvPr>
            <p:cNvSpPr txBox="1"/>
            <p:nvPr/>
          </p:nvSpPr>
          <p:spPr>
            <a:xfrm>
              <a:off x="1164746" y="6226045"/>
              <a:ext cx="4140013" cy="738665"/>
            </a:xfrm>
            <a:prstGeom prst="rect">
              <a:avLst/>
            </a:prstGeom>
            <a:solidFill>
              <a:schemeClr val="bg1"/>
            </a:solidFill>
          </p:spPr>
          <p:txBody>
            <a:bodyPr wrap="square" rtlCol="0">
              <a:spAutoFit/>
            </a:bodyPr>
            <a:lstStyle/>
            <a:p>
              <a:pPr algn="ctr"/>
              <a:r>
                <a:rPr lang="en-US" sz="2100" dirty="0">
                  <a:latin typeface="Nunito Sans" pitchFamily="2" charset="0"/>
                </a:rPr>
                <a:t>Every definition requires a column titled “Description”</a:t>
              </a:r>
            </a:p>
          </p:txBody>
        </p:sp>
        <p:sp>
          <p:nvSpPr>
            <p:cNvPr id="57" name="Desription box" hidden="1">
              <a:extLst>
                <a:ext uri="{FF2B5EF4-FFF2-40B4-BE49-F238E27FC236}">
                  <a16:creationId xmlns:a16="http://schemas.microsoft.com/office/drawing/2014/main" id="{DF137A7F-C93B-0BF5-B6A5-4883BCB2C427}"/>
                </a:ext>
              </a:extLst>
            </p:cNvPr>
            <p:cNvSpPr/>
            <p:nvPr/>
          </p:nvSpPr>
          <p:spPr>
            <a:xfrm>
              <a:off x="3356006" y="6606236"/>
              <a:ext cx="1363470" cy="303485"/>
            </a:xfrm>
            <a:prstGeom prst="rect">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41" name="Description Box" hidden="1">
              <a:extLst>
                <a:ext uri="{FF2B5EF4-FFF2-40B4-BE49-F238E27FC236}">
                  <a16:creationId xmlns:a16="http://schemas.microsoft.com/office/drawing/2014/main" id="{7CE22DCB-9CA6-4BF1-D1D5-7DAC3D3CE9BB}"/>
                </a:ext>
              </a:extLst>
            </p:cNvPr>
            <p:cNvSpPr/>
            <p:nvPr/>
          </p:nvSpPr>
          <p:spPr>
            <a:xfrm>
              <a:off x="1012346" y="4463691"/>
              <a:ext cx="4572000" cy="219958"/>
            </a:xfrm>
            <a:prstGeom prst="rect">
              <a:avLst/>
            </a:prstGeom>
            <a:noFill/>
            <a:ln w="63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Del Tag">
            <a:extLst>
              <a:ext uri="{FF2B5EF4-FFF2-40B4-BE49-F238E27FC236}">
                <a16:creationId xmlns:a16="http://schemas.microsoft.com/office/drawing/2014/main" id="{7E3A22C4-8740-1176-A0B7-00A46857DD34}"/>
              </a:ext>
            </a:extLst>
          </p:cNvPr>
          <p:cNvGrpSpPr/>
          <p:nvPr/>
        </p:nvGrpSpPr>
        <p:grpSpPr>
          <a:xfrm>
            <a:off x="1761643" y="5173347"/>
            <a:ext cx="4370998" cy="3855885"/>
            <a:chOff x="1761643" y="5173347"/>
            <a:chExt cx="4370998" cy="3855885"/>
          </a:xfrm>
        </p:grpSpPr>
        <p:cxnSp>
          <p:nvCxnSpPr>
            <p:cNvPr id="47" name="Straight Arrow Connector 46">
              <a:extLst>
                <a:ext uri="{FF2B5EF4-FFF2-40B4-BE49-F238E27FC236}">
                  <a16:creationId xmlns:a16="http://schemas.microsoft.com/office/drawing/2014/main" id="{365A425A-03F4-6BBC-180C-DE0480944534}"/>
                </a:ext>
              </a:extLst>
            </p:cNvPr>
            <p:cNvCxnSpPr>
              <a:cxnSpLocks/>
            </p:cNvCxnSpPr>
            <p:nvPr/>
          </p:nvCxnSpPr>
          <p:spPr>
            <a:xfrm flipH="1">
              <a:off x="3396635" y="5185415"/>
              <a:ext cx="2312987" cy="0"/>
            </a:xfrm>
            <a:prstGeom prst="straightConnector1">
              <a:avLst/>
            </a:prstGeom>
            <a:ln w="57150">
              <a:solidFill>
                <a:srgbClr val="4361A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C4B8E9D-3C6B-8523-46B9-1BDAD5A8754C}"/>
                </a:ext>
              </a:extLst>
            </p:cNvPr>
            <p:cNvCxnSpPr>
              <a:cxnSpLocks/>
            </p:cNvCxnSpPr>
            <p:nvPr/>
          </p:nvCxnSpPr>
          <p:spPr>
            <a:xfrm flipV="1">
              <a:off x="5682862" y="5173347"/>
              <a:ext cx="0" cy="2998009"/>
            </a:xfrm>
            <a:prstGeom prst="line">
              <a:avLst/>
            </a:prstGeom>
            <a:ln w="57150">
              <a:solidFill>
                <a:srgbClr val="4361A0"/>
              </a:solidFill>
            </a:ln>
          </p:spPr>
          <p:style>
            <a:lnRef idx="1">
              <a:schemeClr val="accent1"/>
            </a:lnRef>
            <a:fillRef idx="0">
              <a:schemeClr val="accent1"/>
            </a:fillRef>
            <a:effectRef idx="0">
              <a:schemeClr val="accent1"/>
            </a:effectRef>
            <a:fontRef idx="minor">
              <a:schemeClr val="tx1"/>
            </a:fontRef>
          </p:style>
        </p:cxnSp>
        <p:sp>
          <p:nvSpPr>
            <p:cNvPr id="73" name="Del tag text">
              <a:extLst>
                <a:ext uri="{FF2B5EF4-FFF2-40B4-BE49-F238E27FC236}">
                  <a16:creationId xmlns:a16="http://schemas.microsoft.com/office/drawing/2014/main" id="{7B5D469F-8231-8BE5-57FB-3E878D262C44}"/>
                </a:ext>
              </a:extLst>
            </p:cNvPr>
            <p:cNvSpPr txBox="1"/>
            <p:nvPr/>
          </p:nvSpPr>
          <p:spPr>
            <a:xfrm>
              <a:off x="1761643" y="8105902"/>
              <a:ext cx="4370998" cy="923330"/>
            </a:xfrm>
            <a:prstGeom prst="rect">
              <a:avLst/>
            </a:prstGeom>
            <a:solidFill>
              <a:srgbClr val="4361A0"/>
            </a:solidFill>
          </p:spPr>
          <p:txBody>
            <a:bodyPr wrap="square" rtlCol="0" anchor="ctr">
              <a:spAutoFit/>
            </a:bodyPr>
            <a:lstStyle/>
            <a:p>
              <a:pPr algn="ctr"/>
              <a:r>
                <a:rPr lang="en-US" sz="2700" b="1" dirty="0">
                  <a:solidFill>
                    <a:schemeClr val="bg1"/>
                  </a:solidFill>
                  <a:latin typeface="Aeries Sans" pitchFamily="50" charset="0"/>
                </a:rPr>
                <a:t>Don’t forget to exclude del-tagged records!</a:t>
              </a:r>
            </a:p>
          </p:txBody>
        </p:sp>
      </p:grpSp>
      <p:sp>
        <p:nvSpPr>
          <p:cNvPr id="8" name="Rectangle 7">
            <a:extLst>
              <a:ext uri="{FF2B5EF4-FFF2-40B4-BE49-F238E27FC236}">
                <a16:creationId xmlns:a16="http://schemas.microsoft.com/office/drawing/2014/main" id="{DF7FBF12-4D64-5E21-06EF-40F56AB4D756}"/>
              </a:ext>
            </a:extLst>
          </p:cNvPr>
          <p:cNvSpPr/>
          <p:nvPr/>
        </p:nvSpPr>
        <p:spPr>
          <a:xfrm>
            <a:off x="1007892" y="5561814"/>
            <a:ext cx="4571996" cy="39954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6793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CDE8D-6B22-9E29-AE45-9B05791F0A60}"/>
            </a:ext>
          </a:extLst>
        </p:cNvPr>
        <p:cNvGrpSpPr/>
        <p:nvPr/>
      </p:nvGrpSpPr>
      <p:grpSpPr>
        <a:xfrm>
          <a:off x="0" y="0"/>
          <a:ext cx="0" cy="0"/>
          <a:chOff x="0" y="0"/>
          <a:chExt cx="0" cy="0"/>
        </a:xfrm>
      </p:grpSpPr>
      <p:sp>
        <p:nvSpPr>
          <p:cNvPr id="5" name="Background">
            <a:extLst>
              <a:ext uri="{FF2B5EF4-FFF2-40B4-BE49-F238E27FC236}">
                <a16:creationId xmlns:a16="http://schemas.microsoft.com/office/drawing/2014/main" id="{D65B8286-E602-E5E6-3505-F2E737A3F55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22" name="icon">
            <a:extLst>
              <a:ext uri="{FF2B5EF4-FFF2-40B4-BE49-F238E27FC236}">
                <a16:creationId xmlns:a16="http://schemas.microsoft.com/office/drawing/2014/main" id="{2CC27457-FE2D-4A6D-4016-4CE49C1018F1}"/>
              </a:ext>
            </a:extLst>
          </p:cNvPr>
          <p:cNvSpPr/>
          <p:nvPr/>
        </p:nvSpPr>
        <p:spPr>
          <a:xfrm>
            <a:off x="230126" y="8961852"/>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2" name="Title">
            <a:extLst>
              <a:ext uri="{FF2B5EF4-FFF2-40B4-BE49-F238E27FC236}">
                <a16:creationId xmlns:a16="http://schemas.microsoft.com/office/drawing/2014/main" id="{56E89BA7-DDCD-58E8-4A1E-F6476A1AA450}"/>
              </a:ext>
            </a:extLst>
          </p:cNvPr>
          <p:cNvSpPr txBox="1"/>
          <p:nvPr/>
        </p:nvSpPr>
        <p:spPr>
          <a:xfrm>
            <a:off x="152400" y="701183"/>
            <a:ext cx="17944337" cy="1465786"/>
          </a:xfrm>
          <a:prstGeom prst="rect">
            <a:avLst/>
          </a:prstGeom>
        </p:spPr>
        <p:txBody>
          <a:bodyPr wrap="square" lIns="0" tIns="0" rIns="0" bIns="0" rtlCol="0" anchor="t">
            <a:spAutoFit/>
          </a:bodyPr>
          <a:lstStyle/>
          <a:p>
            <a:pPr algn="ctr">
              <a:lnSpc>
                <a:spcPts val="12599"/>
              </a:lnSpc>
            </a:pPr>
            <a:r>
              <a:rPr lang="en-US" sz="7200" dirty="0">
                <a:solidFill>
                  <a:srgbClr val="FFFFFF"/>
                </a:solidFill>
                <a:latin typeface="Aeries Sans Ultra-Bold"/>
              </a:rPr>
              <a:t>Definitions - Query Definition</a:t>
            </a:r>
          </a:p>
        </p:txBody>
      </p:sp>
      <p:sp>
        <p:nvSpPr>
          <p:cNvPr id="4" name="Subtitle">
            <a:extLst>
              <a:ext uri="{FF2B5EF4-FFF2-40B4-BE49-F238E27FC236}">
                <a16:creationId xmlns:a16="http://schemas.microsoft.com/office/drawing/2014/main" id="{00E9A944-5DE6-010C-9DF8-7CA362CEA33E}"/>
              </a:ext>
            </a:extLst>
          </p:cNvPr>
          <p:cNvSpPr txBox="1"/>
          <p:nvPr/>
        </p:nvSpPr>
        <p:spPr>
          <a:xfrm>
            <a:off x="1280047" y="2247900"/>
            <a:ext cx="15727906" cy="519373"/>
          </a:xfrm>
          <a:prstGeom prst="rect">
            <a:avLst/>
          </a:prstGeom>
        </p:spPr>
        <p:txBody>
          <a:bodyPr wrap="square" lIns="0" tIns="0" rIns="0" bIns="0" rtlCol="0" anchor="t">
            <a:spAutoFit/>
          </a:bodyPr>
          <a:lstStyle/>
          <a:p>
            <a:pPr marL="323850" lvl="1" algn="ctr">
              <a:lnSpc>
                <a:spcPts val="4200"/>
              </a:lnSpc>
            </a:pPr>
            <a:r>
              <a:rPr lang="en-US" sz="3000" dirty="0">
                <a:solidFill>
                  <a:srgbClr val="FFFFFF"/>
                </a:solidFill>
                <a:latin typeface="Nunito Sans"/>
              </a:rPr>
              <a:t>You will need to reference the definition details to create your SQL script</a:t>
            </a:r>
          </a:p>
        </p:txBody>
      </p:sp>
      <p:sp>
        <p:nvSpPr>
          <p:cNvPr id="11" name="White Background">
            <a:extLst>
              <a:ext uri="{FF2B5EF4-FFF2-40B4-BE49-F238E27FC236}">
                <a16:creationId xmlns:a16="http://schemas.microsoft.com/office/drawing/2014/main" id="{A407B67B-CE37-97CF-46F6-2D4DD205DD6A}"/>
              </a:ext>
            </a:extLst>
          </p:cNvPr>
          <p:cNvSpPr/>
          <p:nvPr/>
        </p:nvSpPr>
        <p:spPr>
          <a:xfrm>
            <a:off x="6781575" y="2853928"/>
            <a:ext cx="11049000" cy="6892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Key Field 1">
            <a:extLst>
              <a:ext uri="{FF2B5EF4-FFF2-40B4-BE49-F238E27FC236}">
                <a16:creationId xmlns:a16="http://schemas.microsoft.com/office/drawing/2014/main" id="{EF85FE1F-28FA-1F82-5BCB-E6819751300D}"/>
              </a:ext>
            </a:extLst>
          </p:cNvPr>
          <p:cNvGrpSpPr/>
          <p:nvPr/>
        </p:nvGrpSpPr>
        <p:grpSpPr>
          <a:xfrm>
            <a:off x="7123849" y="3192851"/>
            <a:ext cx="9550240" cy="757343"/>
            <a:chOff x="799474" y="3314663"/>
            <a:chExt cx="9550240" cy="757343"/>
          </a:xfrm>
        </p:grpSpPr>
        <p:sp>
          <p:nvSpPr>
            <p:cNvPr id="12" name="KeyField1 text">
              <a:extLst>
                <a:ext uri="{FF2B5EF4-FFF2-40B4-BE49-F238E27FC236}">
                  <a16:creationId xmlns:a16="http://schemas.microsoft.com/office/drawing/2014/main" id="{12ADFC4E-2644-B88E-1E59-766A7B26E7B9}"/>
                </a:ext>
              </a:extLst>
            </p:cNvPr>
            <p:cNvSpPr txBox="1"/>
            <p:nvPr/>
          </p:nvSpPr>
          <p:spPr>
            <a:xfrm>
              <a:off x="3371520" y="3485585"/>
              <a:ext cx="6978194" cy="415499"/>
            </a:xfrm>
            <a:prstGeom prst="rect">
              <a:avLst/>
            </a:prstGeom>
            <a:noFill/>
          </p:spPr>
          <p:txBody>
            <a:bodyPr wrap="square" rtlCol="0">
              <a:spAutoFit/>
            </a:bodyPr>
            <a:lstStyle/>
            <a:p>
              <a:r>
                <a:rPr lang="en-US" sz="2100" dirty="0">
                  <a:latin typeface="Nunito Sans" pitchFamily="2" charset="0"/>
                </a:rPr>
                <a:t>The value in Key Field 1 must be a column</a:t>
              </a:r>
            </a:p>
          </p:txBody>
        </p:sp>
        <p:pic>
          <p:nvPicPr>
            <p:cNvPr id="35" name="KeyField1 pic">
              <a:extLst>
                <a:ext uri="{FF2B5EF4-FFF2-40B4-BE49-F238E27FC236}">
                  <a16:creationId xmlns:a16="http://schemas.microsoft.com/office/drawing/2014/main" id="{3C02527C-0686-8B84-6253-F226F3653239}"/>
                </a:ext>
              </a:extLst>
            </p:cNvPr>
            <p:cNvPicPr>
              <a:picLocks noChangeAspect="1"/>
            </p:cNvPicPr>
            <p:nvPr/>
          </p:nvPicPr>
          <p:blipFill>
            <a:blip r:embed="rId4"/>
            <a:stretch>
              <a:fillRect/>
            </a:stretch>
          </p:blipFill>
          <p:spPr>
            <a:xfrm>
              <a:off x="799474" y="3314663"/>
              <a:ext cx="2114846" cy="757343"/>
            </a:xfrm>
            <a:prstGeom prst="rect">
              <a:avLst/>
            </a:prstGeom>
            <a:ln>
              <a:noFill/>
            </a:ln>
            <a:effectLst>
              <a:outerShdw blurRad="292100" dist="139700" dir="2700000" algn="tl" rotWithShape="0">
                <a:srgbClr val="333333">
                  <a:alpha val="65000"/>
                </a:srgbClr>
              </a:outerShdw>
            </a:effectLst>
          </p:spPr>
        </p:pic>
        <p:sp>
          <p:nvSpPr>
            <p:cNvPr id="51" name="KeyField1 box">
              <a:extLst>
                <a:ext uri="{FF2B5EF4-FFF2-40B4-BE49-F238E27FC236}">
                  <a16:creationId xmlns:a16="http://schemas.microsoft.com/office/drawing/2014/main" id="{251AD2F0-BF44-18EE-FA68-1F69CBF88127}"/>
                </a:ext>
              </a:extLst>
            </p:cNvPr>
            <p:cNvSpPr/>
            <p:nvPr/>
          </p:nvSpPr>
          <p:spPr>
            <a:xfrm>
              <a:off x="868800" y="3599906"/>
              <a:ext cx="1097160" cy="40070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4" name="Keyfield1 text box">
              <a:extLst>
                <a:ext uri="{FF2B5EF4-FFF2-40B4-BE49-F238E27FC236}">
                  <a16:creationId xmlns:a16="http://schemas.microsoft.com/office/drawing/2014/main" id="{2CCB6063-8520-AF7B-4B5D-EA039FD45A0D}"/>
                </a:ext>
              </a:extLst>
            </p:cNvPr>
            <p:cNvSpPr/>
            <p:nvPr/>
          </p:nvSpPr>
          <p:spPr>
            <a:xfrm>
              <a:off x="4928610" y="3538602"/>
              <a:ext cx="1376610" cy="32739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40" name="Key Field 2">
            <a:extLst>
              <a:ext uri="{FF2B5EF4-FFF2-40B4-BE49-F238E27FC236}">
                <a16:creationId xmlns:a16="http://schemas.microsoft.com/office/drawing/2014/main" id="{5196DB13-5B03-EA11-3B91-81BC7424AB75}"/>
              </a:ext>
            </a:extLst>
          </p:cNvPr>
          <p:cNvGrpSpPr/>
          <p:nvPr/>
        </p:nvGrpSpPr>
        <p:grpSpPr>
          <a:xfrm>
            <a:off x="7123849" y="4067148"/>
            <a:ext cx="9850687" cy="771633"/>
            <a:chOff x="799474" y="4309904"/>
            <a:chExt cx="9850687" cy="771633"/>
          </a:xfrm>
        </p:grpSpPr>
        <p:sp>
          <p:nvSpPr>
            <p:cNvPr id="13" name="KeyField2 text">
              <a:extLst>
                <a:ext uri="{FF2B5EF4-FFF2-40B4-BE49-F238E27FC236}">
                  <a16:creationId xmlns:a16="http://schemas.microsoft.com/office/drawing/2014/main" id="{B6719334-4B85-9625-628E-9D8F108F074C}"/>
                </a:ext>
              </a:extLst>
            </p:cNvPr>
            <p:cNvSpPr txBox="1"/>
            <p:nvPr/>
          </p:nvSpPr>
          <p:spPr>
            <a:xfrm>
              <a:off x="3371520" y="4326388"/>
              <a:ext cx="7278641" cy="738665"/>
            </a:xfrm>
            <a:prstGeom prst="rect">
              <a:avLst/>
            </a:prstGeom>
            <a:noFill/>
          </p:spPr>
          <p:txBody>
            <a:bodyPr wrap="square" rtlCol="0">
              <a:spAutoFit/>
            </a:bodyPr>
            <a:lstStyle/>
            <a:p>
              <a:r>
                <a:rPr lang="en-US" sz="2100" dirty="0">
                  <a:latin typeface="Nunito Sans" pitchFamily="2" charset="0"/>
                </a:rPr>
                <a:t>If Key Field 2 has been populated, the value in Key Field 2 must be a column</a:t>
              </a:r>
            </a:p>
          </p:txBody>
        </p:sp>
        <p:pic>
          <p:nvPicPr>
            <p:cNvPr id="37" name="Keyfield2 pic">
              <a:extLst>
                <a:ext uri="{FF2B5EF4-FFF2-40B4-BE49-F238E27FC236}">
                  <a16:creationId xmlns:a16="http://schemas.microsoft.com/office/drawing/2014/main" id="{2BCA72AB-C11F-D9F9-E4E3-1E48673BFADD}"/>
                </a:ext>
              </a:extLst>
            </p:cNvPr>
            <p:cNvPicPr>
              <a:picLocks noChangeAspect="1"/>
            </p:cNvPicPr>
            <p:nvPr/>
          </p:nvPicPr>
          <p:blipFill>
            <a:blip r:embed="rId5"/>
            <a:stretch>
              <a:fillRect/>
            </a:stretch>
          </p:blipFill>
          <p:spPr>
            <a:xfrm>
              <a:off x="799474" y="4309904"/>
              <a:ext cx="2114846" cy="771633"/>
            </a:xfrm>
            <a:prstGeom prst="rect">
              <a:avLst/>
            </a:prstGeom>
            <a:ln>
              <a:noFill/>
            </a:ln>
            <a:effectLst>
              <a:outerShdw blurRad="292100" dist="139700" dir="2700000" algn="tl" rotWithShape="0">
                <a:srgbClr val="333333">
                  <a:alpha val="65000"/>
                </a:srgbClr>
              </a:outerShdw>
            </a:effectLst>
          </p:spPr>
        </p:pic>
        <p:sp>
          <p:nvSpPr>
            <p:cNvPr id="53" name="Keyfield2 pic box">
              <a:extLst>
                <a:ext uri="{FF2B5EF4-FFF2-40B4-BE49-F238E27FC236}">
                  <a16:creationId xmlns:a16="http://schemas.microsoft.com/office/drawing/2014/main" id="{7E06887A-3B5F-660F-C301-DF9B900CB3E1}"/>
                </a:ext>
              </a:extLst>
            </p:cNvPr>
            <p:cNvSpPr/>
            <p:nvPr/>
          </p:nvSpPr>
          <p:spPr>
            <a:xfrm>
              <a:off x="868470" y="4605221"/>
              <a:ext cx="1097160" cy="400706"/>
            </a:xfrm>
            <a:prstGeom prst="rect">
              <a:avLst/>
            </a:prstGeom>
            <a:solidFill>
              <a:srgbClr val="D4283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5" name="Keyfield2 text box">
              <a:extLst>
                <a:ext uri="{FF2B5EF4-FFF2-40B4-BE49-F238E27FC236}">
                  <a16:creationId xmlns:a16="http://schemas.microsoft.com/office/drawing/2014/main" id="{1FFDA156-2864-C6C3-0F3E-271691C692CF}"/>
                </a:ext>
              </a:extLst>
            </p:cNvPr>
            <p:cNvSpPr/>
            <p:nvPr/>
          </p:nvSpPr>
          <p:spPr>
            <a:xfrm>
              <a:off x="3665927" y="4363760"/>
              <a:ext cx="1397109" cy="300968"/>
            </a:xfrm>
            <a:prstGeom prst="rect">
              <a:avLst/>
            </a:prstGeom>
            <a:solidFill>
              <a:srgbClr val="D4283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34" name="Deep Link">
            <a:extLst>
              <a:ext uri="{FF2B5EF4-FFF2-40B4-BE49-F238E27FC236}">
                <a16:creationId xmlns:a16="http://schemas.microsoft.com/office/drawing/2014/main" id="{25B661EF-88AA-B5D5-5C98-63BF9828669B}"/>
              </a:ext>
            </a:extLst>
          </p:cNvPr>
          <p:cNvGrpSpPr/>
          <p:nvPr/>
        </p:nvGrpSpPr>
        <p:grpSpPr>
          <a:xfrm>
            <a:off x="7108158" y="4955735"/>
            <a:ext cx="10349659" cy="1023663"/>
            <a:chOff x="783783" y="5355637"/>
            <a:chExt cx="10349659" cy="1023663"/>
          </a:xfrm>
        </p:grpSpPr>
        <p:sp>
          <p:nvSpPr>
            <p:cNvPr id="14" name="Deep Link text">
              <a:extLst>
                <a:ext uri="{FF2B5EF4-FFF2-40B4-BE49-F238E27FC236}">
                  <a16:creationId xmlns:a16="http://schemas.microsoft.com/office/drawing/2014/main" id="{5267E3B6-E381-C440-6F4F-4348B3082915}"/>
                </a:ext>
              </a:extLst>
            </p:cNvPr>
            <p:cNvSpPr txBox="1"/>
            <p:nvPr/>
          </p:nvSpPr>
          <p:spPr>
            <a:xfrm>
              <a:off x="3371520" y="5498136"/>
              <a:ext cx="7761922" cy="738665"/>
            </a:xfrm>
            <a:prstGeom prst="rect">
              <a:avLst/>
            </a:prstGeom>
            <a:noFill/>
          </p:spPr>
          <p:txBody>
            <a:bodyPr wrap="square" rtlCol="0">
              <a:spAutoFit/>
            </a:bodyPr>
            <a:lstStyle/>
            <a:p>
              <a:r>
                <a:rPr lang="en-US" sz="2100" dirty="0">
                  <a:latin typeface="Nunito Sans" pitchFamily="2" charset="0"/>
                </a:rPr>
                <a:t>Are you utilizing a deep link? The specified column must end in a question mark</a:t>
              </a:r>
            </a:p>
          </p:txBody>
        </p:sp>
        <p:pic>
          <p:nvPicPr>
            <p:cNvPr id="31" name="LinktoPage pic">
              <a:extLst>
                <a:ext uri="{FF2B5EF4-FFF2-40B4-BE49-F238E27FC236}">
                  <a16:creationId xmlns:a16="http://schemas.microsoft.com/office/drawing/2014/main" id="{D6328D2E-26A6-0617-4AF6-D1510E79DBA5}"/>
                </a:ext>
              </a:extLst>
            </p:cNvPr>
            <p:cNvPicPr>
              <a:picLocks noChangeAspect="1"/>
            </p:cNvPicPr>
            <p:nvPr/>
          </p:nvPicPr>
          <p:blipFill rotWithShape="1">
            <a:blip r:embed="rId6"/>
            <a:srcRect r="37325"/>
            <a:stretch/>
          </p:blipFill>
          <p:spPr>
            <a:xfrm>
              <a:off x="783783" y="5355637"/>
              <a:ext cx="2146229" cy="1023663"/>
            </a:xfrm>
            <a:prstGeom prst="rect">
              <a:avLst/>
            </a:prstGeom>
            <a:ln>
              <a:noFill/>
            </a:ln>
            <a:effectLst>
              <a:outerShdw blurRad="292100" dist="139700" dir="2700000" algn="tl" rotWithShape="0">
                <a:srgbClr val="333333">
                  <a:alpha val="65000"/>
                </a:srgbClr>
              </a:outerShdw>
            </a:effectLst>
          </p:spPr>
        </p:pic>
        <p:sp>
          <p:nvSpPr>
            <p:cNvPr id="55" name="QueryString pic box">
              <a:extLst>
                <a:ext uri="{FF2B5EF4-FFF2-40B4-BE49-F238E27FC236}">
                  <a16:creationId xmlns:a16="http://schemas.microsoft.com/office/drawing/2014/main" id="{0459B9A5-5F64-D333-E83B-5E3F634C615C}"/>
                </a:ext>
              </a:extLst>
            </p:cNvPr>
            <p:cNvSpPr/>
            <p:nvPr/>
          </p:nvSpPr>
          <p:spPr>
            <a:xfrm>
              <a:off x="818976" y="6110960"/>
              <a:ext cx="1937946" cy="195638"/>
            </a:xfrm>
            <a:prstGeom prst="rect">
              <a:avLst/>
            </a:pr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sp>
        <p:nvSpPr>
          <p:cNvPr id="16" name="StuID text">
            <a:extLst>
              <a:ext uri="{FF2B5EF4-FFF2-40B4-BE49-F238E27FC236}">
                <a16:creationId xmlns:a16="http://schemas.microsoft.com/office/drawing/2014/main" id="{AAE89106-B1A3-4B71-8274-142B0E715C1B}"/>
              </a:ext>
            </a:extLst>
          </p:cNvPr>
          <p:cNvSpPr txBox="1"/>
          <p:nvPr/>
        </p:nvSpPr>
        <p:spPr>
          <a:xfrm>
            <a:off x="6779289" y="7517391"/>
            <a:ext cx="11048999" cy="1131079"/>
          </a:xfrm>
          <a:prstGeom prst="rect">
            <a:avLst/>
          </a:prstGeom>
          <a:noFill/>
        </p:spPr>
        <p:txBody>
          <a:bodyPr wrap="square" rtlCol="0">
            <a:spAutoFit/>
          </a:bodyPr>
          <a:lstStyle/>
          <a:p>
            <a:pPr algn="ctr"/>
            <a:r>
              <a:rPr lang="en-US" sz="2100" dirty="0">
                <a:solidFill>
                  <a:srgbClr val="4361A0"/>
                </a:solidFill>
                <a:latin typeface="Nunito Sans" pitchFamily="2" charset="0"/>
              </a:rPr>
              <a:t>NOTE: Student Related definitions must have a column titled “</a:t>
            </a:r>
            <a:r>
              <a:rPr lang="en-US" sz="2100" dirty="0" err="1">
                <a:solidFill>
                  <a:srgbClr val="4361A0"/>
                </a:solidFill>
                <a:latin typeface="Nunito Sans" pitchFamily="2" charset="0"/>
              </a:rPr>
              <a:t>StudentID</a:t>
            </a:r>
            <a:r>
              <a:rPr lang="en-US" sz="2100" dirty="0">
                <a:solidFill>
                  <a:srgbClr val="4361A0"/>
                </a:solidFill>
                <a:latin typeface="Nunito Sans" pitchFamily="2" charset="0"/>
              </a:rPr>
              <a:t>” or “Student ID”. </a:t>
            </a:r>
          </a:p>
          <a:p>
            <a:endParaRPr lang="en-US" sz="450" i="1" dirty="0">
              <a:solidFill>
                <a:schemeClr val="accent3">
                  <a:lumMod val="75000"/>
                </a:schemeClr>
              </a:solidFill>
              <a:latin typeface="Nunito Sans" pitchFamily="2" charset="0"/>
            </a:endParaRPr>
          </a:p>
          <a:p>
            <a:pPr algn="ctr"/>
            <a:r>
              <a:rPr lang="en-US" sz="2100" dirty="0">
                <a:solidFill>
                  <a:srgbClr val="4361A0"/>
                </a:solidFill>
                <a:latin typeface="Nunito Sans" pitchFamily="2" charset="0"/>
              </a:rPr>
              <a:t>If your Key Field 1 or Key Field 2 is not one of those titles, “</a:t>
            </a:r>
            <a:r>
              <a:rPr lang="en-US" sz="2100" dirty="0" err="1">
                <a:solidFill>
                  <a:srgbClr val="4361A0"/>
                </a:solidFill>
                <a:latin typeface="Nunito Sans" pitchFamily="2" charset="0"/>
              </a:rPr>
              <a:t>StudentID</a:t>
            </a:r>
            <a:r>
              <a:rPr lang="en-US" sz="2100" dirty="0">
                <a:solidFill>
                  <a:srgbClr val="4361A0"/>
                </a:solidFill>
                <a:latin typeface="Nunito Sans" pitchFamily="2" charset="0"/>
              </a:rPr>
              <a:t>” or “Student ID” must be added as a separate column</a:t>
            </a:r>
          </a:p>
        </p:txBody>
      </p:sp>
      <p:grpSp>
        <p:nvGrpSpPr>
          <p:cNvPr id="36" name="StuID">
            <a:extLst>
              <a:ext uri="{FF2B5EF4-FFF2-40B4-BE49-F238E27FC236}">
                <a16:creationId xmlns:a16="http://schemas.microsoft.com/office/drawing/2014/main" id="{F01130B4-0620-D84F-482C-FAE75424579C}"/>
              </a:ext>
            </a:extLst>
          </p:cNvPr>
          <p:cNvGrpSpPr/>
          <p:nvPr/>
        </p:nvGrpSpPr>
        <p:grpSpPr>
          <a:xfrm>
            <a:off x="7216732" y="6628804"/>
            <a:ext cx="10171564" cy="771633"/>
            <a:chOff x="892357" y="6635298"/>
            <a:chExt cx="10171564" cy="771633"/>
          </a:xfrm>
        </p:grpSpPr>
        <p:sp>
          <p:nvSpPr>
            <p:cNvPr id="18" name="StuRelated text">
              <a:extLst>
                <a:ext uri="{FF2B5EF4-FFF2-40B4-BE49-F238E27FC236}">
                  <a16:creationId xmlns:a16="http://schemas.microsoft.com/office/drawing/2014/main" id="{D35EF75B-7871-9F6E-41CD-75D5088121B3}"/>
                </a:ext>
              </a:extLst>
            </p:cNvPr>
            <p:cNvSpPr txBox="1"/>
            <p:nvPr/>
          </p:nvSpPr>
          <p:spPr>
            <a:xfrm>
              <a:off x="3371520" y="6651782"/>
              <a:ext cx="7692401" cy="738665"/>
            </a:xfrm>
            <a:prstGeom prst="rect">
              <a:avLst/>
            </a:prstGeom>
            <a:noFill/>
          </p:spPr>
          <p:txBody>
            <a:bodyPr wrap="square" rtlCol="0">
              <a:spAutoFit/>
            </a:bodyPr>
            <a:lstStyle/>
            <a:p>
              <a:r>
                <a:rPr lang="en-US" sz="2100" dirty="0">
                  <a:latin typeface="Nunito Sans" pitchFamily="2" charset="0"/>
                </a:rPr>
                <a:t>Is the definition student-related? If so, the @StudentID parameter must be in the WHERE clause</a:t>
              </a:r>
            </a:p>
          </p:txBody>
        </p:sp>
        <p:pic>
          <p:nvPicPr>
            <p:cNvPr id="33" name="StuRelated pic">
              <a:extLst>
                <a:ext uri="{FF2B5EF4-FFF2-40B4-BE49-F238E27FC236}">
                  <a16:creationId xmlns:a16="http://schemas.microsoft.com/office/drawing/2014/main" id="{4F7B555B-7D5D-ED36-13BD-DF7C2F8865E3}"/>
                </a:ext>
              </a:extLst>
            </p:cNvPr>
            <p:cNvPicPr>
              <a:picLocks noChangeAspect="1"/>
            </p:cNvPicPr>
            <p:nvPr/>
          </p:nvPicPr>
          <p:blipFill>
            <a:blip r:embed="rId7"/>
            <a:stretch>
              <a:fillRect/>
            </a:stretch>
          </p:blipFill>
          <p:spPr>
            <a:xfrm>
              <a:off x="892357" y="6635298"/>
              <a:ext cx="1929081" cy="771633"/>
            </a:xfrm>
            <a:prstGeom prst="rect">
              <a:avLst/>
            </a:prstGeom>
            <a:ln>
              <a:noFill/>
            </a:ln>
            <a:effectLst>
              <a:outerShdw blurRad="292100" dist="139700" dir="2700000" algn="tl" rotWithShape="0">
                <a:srgbClr val="333333">
                  <a:alpha val="64706"/>
                </a:srgbClr>
              </a:outerShdw>
            </a:effectLst>
          </p:spPr>
        </p:pic>
        <p:sp>
          <p:nvSpPr>
            <p:cNvPr id="60" name="StuID text box1">
              <a:extLst>
                <a:ext uri="{FF2B5EF4-FFF2-40B4-BE49-F238E27FC236}">
                  <a16:creationId xmlns:a16="http://schemas.microsoft.com/office/drawing/2014/main" id="{AD3B8278-8B3C-88ED-3B92-2952BE1FBCBA}"/>
                </a:ext>
              </a:extLst>
            </p:cNvPr>
            <p:cNvSpPr/>
            <p:nvPr/>
          </p:nvSpPr>
          <p:spPr>
            <a:xfrm>
              <a:off x="8440143" y="6712229"/>
              <a:ext cx="1493776" cy="291431"/>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38" name="SchoolScope" hidden="1">
            <a:extLst>
              <a:ext uri="{FF2B5EF4-FFF2-40B4-BE49-F238E27FC236}">
                <a16:creationId xmlns:a16="http://schemas.microsoft.com/office/drawing/2014/main" id="{4E46C8AB-E4DA-3FA8-466E-6B9384C3A7B2}"/>
              </a:ext>
            </a:extLst>
          </p:cNvPr>
          <p:cNvGrpSpPr/>
          <p:nvPr/>
        </p:nvGrpSpPr>
        <p:grpSpPr>
          <a:xfrm>
            <a:off x="7139715" y="8765426"/>
            <a:ext cx="10292720" cy="738665"/>
            <a:chOff x="815340" y="8887238"/>
            <a:chExt cx="10292720" cy="738665"/>
          </a:xfrm>
        </p:grpSpPr>
        <p:sp>
          <p:nvSpPr>
            <p:cNvPr id="62" name="SchoolScope text box">
              <a:extLst>
                <a:ext uri="{FF2B5EF4-FFF2-40B4-BE49-F238E27FC236}">
                  <a16:creationId xmlns:a16="http://schemas.microsoft.com/office/drawing/2014/main" id="{E568AF62-282C-10EE-DC90-2FBCDAC41356}"/>
                </a:ext>
              </a:extLst>
            </p:cNvPr>
            <p:cNvSpPr/>
            <p:nvPr/>
          </p:nvSpPr>
          <p:spPr>
            <a:xfrm>
              <a:off x="908134" y="9279605"/>
              <a:ext cx="1530266" cy="297597"/>
            </a:xfrm>
            <a:prstGeom prst="rect">
              <a:avLst/>
            </a:prstGeom>
            <a:solidFill>
              <a:srgbClr val="3F517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7" name="SchoolScope text">
              <a:extLst>
                <a:ext uri="{FF2B5EF4-FFF2-40B4-BE49-F238E27FC236}">
                  <a16:creationId xmlns:a16="http://schemas.microsoft.com/office/drawing/2014/main" id="{F30AB4AE-97A7-7862-32F7-EFAB96B7942E}"/>
                </a:ext>
              </a:extLst>
            </p:cNvPr>
            <p:cNvSpPr txBox="1"/>
            <p:nvPr/>
          </p:nvSpPr>
          <p:spPr>
            <a:xfrm>
              <a:off x="815340" y="8887238"/>
              <a:ext cx="7419038" cy="738665"/>
            </a:xfrm>
            <a:prstGeom prst="rect">
              <a:avLst/>
            </a:prstGeom>
            <a:noFill/>
          </p:spPr>
          <p:txBody>
            <a:bodyPr wrap="square" rtlCol="0">
              <a:spAutoFit/>
            </a:bodyPr>
            <a:lstStyle/>
            <a:p>
              <a:r>
                <a:rPr lang="en-US" sz="2100" dirty="0"/>
                <a:t>Is the Assigned Data </a:t>
              </a:r>
              <a:r>
                <a:rPr lang="en-US" sz="2100" dirty="0">
                  <a:latin typeface="Nunito Sans" pitchFamily="2" charset="0"/>
                </a:rPr>
                <a:t>Validation</a:t>
              </a:r>
              <a:r>
                <a:rPr lang="en-US" sz="2100" dirty="0"/>
                <a:t> Group school-scoped? If so, the @SchoolCode parameter must be in the WHERE clause</a:t>
              </a:r>
            </a:p>
          </p:txBody>
        </p:sp>
        <p:pic>
          <p:nvPicPr>
            <p:cNvPr id="70" name="Visibility Pic">
              <a:extLst>
                <a:ext uri="{FF2B5EF4-FFF2-40B4-BE49-F238E27FC236}">
                  <a16:creationId xmlns:a16="http://schemas.microsoft.com/office/drawing/2014/main" id="{9BF3DC45-85A5-B06D-152E-AD89DE557359}"/>
                </a:ext>
              </a:extLst>
            </p:cNvPr>
            <p:cNvPicPr>
              <a:picLocks noChangeAspect="1"/>
            </p:cNvPicPr>
            <p:nvPr/>
          </p:nvPicPr>
          <p:blipFill>
            <a:blip r:embed="rId8"/>
            <a:stretch>
              <a:fillRect/>
            </a:stretch>
          </p:blipFill>
          <p:spPr>
            <a:xfrm>
              <a:off x="8107266" y="8970780"/>
              <a:ext cx="3000794" cy="571580"/>
            </a:xfrm>
            <a:prstGeom prst="rect">
              <a:avLst/>
            </a:prstGeom>
            <a:ln>
              <a:noFill/>
            </a:ln>
            <a:effectLst>
              <a:outerShdw blurRad="292100" dist="139700" dir="2700000" algn="tl" rotWithShape="0">
                <a:srgbClr val="333333">
                  <a:alpha val="65000"/>
                </a:srgbClr>
              </a:outerShdw>
            </a:effectLst>
          </p:spPr>
        </p:pic>
      </p:grpSp>
      <p:grpSp>
        <p:nvGrpSpPr>
          <p:cNvPr id="25" name="Query Example">
            <a:extLst>
              <a:ext uri="{FF2B5EF4-FFF2-40B4-BE49-F238E27FC236}">
                <a16:creationId xmlns:a16="http://schemas.microsoft.com/office/drawing/2014/main" id="{F2A5CDA0-7B3A-171B-B3A1-907D6ACEC50D}"/>
              </a:ext>
            </a:extLst>
          </p:cNvPr>
          <p:cNvGrpSpPr/>
          <p:nvPr/>
        </p:nvGrpSpPr>
        <p:grpSpPr>
          <a:xfrm>
            <a:off x="457425" y="2868152"/>
            <a:ext cx="5672930" cy="5044192"/>
            <a:chOff x="11819672" y="2944964"/>
            <a:chExt cx="5672930" cy="5044192"/>
          </a:xfrm>
        </p:grpSpPr>
        <p:pic>
          <p:nvPicPr>
            <p:cNvPr id="20" name="Query Example">
              <a:extLst>
                <a:ext uri="{FF2B5EF4-FFF2-40B4-BE49-F238E27FC236}">
                  <a16:creationId xmlns:a16="http://schemas.microsoft.com/office/drawing/2014/main" id="{93CC5706-C687-DC2E-6FC6-78B8E79950B3}"/>
                </a:ext>
              </a:extLst>
            </p:cNvPr>
            <p:cNvPicPr>
              <a:picLocks noChangeAspect="1"/>
            </p:cNvPicPr>
            <p:nvPr/>
          </p:nvPicPr>
          <p:blipFill>
            <a:blip r:embed="rId9"/>
            <a:stretch>
              <a:fillRect/>
            </a:stretch>
          </p:blipFill>
          <p:spPr>
            <a:xfrm>
              <a:off x="11819672" y="2944964"/>
              <a:ext cx="5672930" cy="5044192"/>
            </a:xfrm>
            <a:prstGeom prst="rect">
              <a:avLst/>
            </a:prstGeom>
            <a:ln>
              <a:noFill/>
            </a:ln>
            <a:effectLst>
              <a:outerShdw blurRad="292100" dist="139700" dir="2700000" algn="tl" rotWithShape="0">
                <a:srgbClr val="333333">
                  <a:alpha val="65000"/>
                </a:srgbClr>
              </a:outerShdw>
            </a:effectLst>
          </p:spPr>
        </p:pic>
        <p:sp>
          <p:nvSpPr>
            <p:cNvPr id="52" name="Keyfield1 example">
              <a:extLst>
                <a:ext uri="{FF2B5EF4-FFF2-40B4-BE49-F238E27FC236}">
                  <a16:creationId xmlns:a16="http://schemas.microsoft.com/office/drawing/2014/main" id="{1BB63006-A099-82F1-A66D-71CFF5CA4D36}"/>
                </a:ext>
              </a:extLst>
            </p:cNvPr>
            <p:cNvSpPr/>
            <p:nvPr/>
          </p:nvSpPr>
          <p:spPr>
            <a:xfrm>
              <a:off x="13558973" y="3900400"/>
              <a:ext cx="1205288" cy="205304"/>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4" name="KeyField2 example">
              <a:extLst>
                <a:ext uri="{FF2B5EF4-FFF2-40B4-BE49-F238E27FC236}">
                  <a16:creationId xmlns:a16="http://schemas.microsoft.com/office/drawing/2014/main" id="{C84B6426-C571-71BF-BDE1-7AC4E0B28E2A}"/>
                </a:ext>
              </a:extLst>
            </p:cNvPr>
            <p:cNvSpPr/>
            <p:nvPr/>
          </p:nvSpPr>
          <p:spPr>
            <a:xfrm>
              <a:off x="13676590" y="4136281"/>
              <a:ext cx="1087670" cy="192198"/>
            </a:xfrm>
            <a:prstGeom prst="rect">
              <a:avLst/>
            </a:prstGeom>
            <a:solidFill>
              <a:srgbClr val="D4283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6" name="DeepLink example">
              <a:extLst>
                <a:ext uri="{FF2B5EF4-FFF2-40B4-BE49-F238E27FC236}">
                  <a16:creationId xmlns:a16="http://schemas.microsoft.com/office/drawing/2014/main" id="{2D1BFC4D-F15A-690C-175C-3C49090A7ECD}"/>
                </a:ext>
              </a:extLst>
            </p:cNvPr>
            <p:cNvSpPr/>
            <p:nvPr/>
          </p:nvSpPr>
          <p:spPr>
            <a:xfrm>
              <a:off x="13554605" y="4344865"/>
              <a:ext cx="551052" cy="195638"/>
            </a:xfrm>
            <a:prstGeom prst="rect">
              <a:avLst/>
            </a:pr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8" name="Description example">
              <a:extLst>
                <a:ext uri="{FF2B5EF4-FFF2-40B4-BE49-F238E27FC236}">
                  <a16:creationId xmlns:a16="http://schemas.microsoft.com/office/drawing/2014/main" id="{4EC611F7-DCAA-5D01-79F2-0A5A17107019}"/>
                </a:ext>
              </a:extLst>
            </p:cNvPr>
            <p:cNvSpPr/>
            <p:nvPr/>
          </p:nvSpPr>
          <p:spPr>
            <a:xfrm>
              <a:off x="15441061" y="4559990"/>
              <a:ext cx="1452100" cy="205304"/>
            </a:xfrm>
            <a:prstGeom prst="rect">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1" name="StuID example">
              <a:extLst>
                <a:ext uri="{FF2B5EF4-FFF2-40B4-BE49-F238E27FC236}">
                  <a16:creationId xmlns:a16="http://schemas.microsoft.com/office/drawing/2014/main" id="{31A1BA49-60E4-B8E9-2738-4B877FAD7AB3}"/>
                </a:ext>
              </a:extLst>
            </p:cNvPr>
            <p:cNvSpPr/>
            <p:nvPr/>
          </p:nvSpPr>
          <p:spPr>
            <a:xfrm>
              <a:off x="14414809" y="5393783"/>
              <a:ext cx="1280708" cy="232038"/>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3" name="SchoolScope example" hidden="1">
              <a:extLst>
                <a:ext uri="{FF2B5EF4-FFF2-40B4-BE49-F238E27FC236}">
                  <a16:creationId xmlns:a16="http://schemas.microsoft.com/office/drawing/2014/main" id="{18D16B69-28AE-0EC8-F5D0-4239F8361761}"/>
                </a:ext>
              </a:extLst>
            </p:cNvPr>
            <p:cNvSpPr/>
            <p:nvPr/>
          </p:nvSpPr>
          <p:spPr>
            <a:xfrm>
              <a:off x="14201431" y="5638925"/>
              <a:ext cx="1340360" cy="222778"/>
            </a:xfrm>
            <a:prstGeom prst="rect">
              <a:avLst/>
            </a:prstGeom>
            <a:solidFill>
              <a:srgbClr val="3F517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9" name="Description">
            <a:extLst>
              <a:ext uri="{FF2B5EF4-FFF2-40B4-BE49-F238E27FC236}">
                <a16:creationId xmlns:a16="http://schemas.microsoft.com/office/drawing/2014/main" id="{FAF91121-C8E7-2C29-B025-BCD71D74A00B}"/>
              </a:ext>
            </a:extLst>
          </p:cNvPr>
          <p:cNvGrpSpPr/>
          <p:nvPr/>
        </p:nvGrpSpPr>
        <p:grpSpPr>
          <a:xfrm>
            <a:off x="1012346" y="4463691"/>
            <a:ext cx="16584070" cy="2501019"/>
            <a:chOff x="1012346" y="4463691"/>
            <a:chExt cx="16584070" cy="2501019"/>
          </a:xfrm>
        </p:grpSpPr>
        <p:sp>
          <p:nvSpPr>
            <p:cNvPr id="3" name="Description required">
              <a:extLst>
                <a:ext uri="{FF2B5EF4-FFF2-40B4-BE49-F238E27FC236}">
                  <a16:creationId xmlns:a16="http://schemas.microsoft.com/office/drawing/2014/main" id="{62EEB726-9C51-0316-60BF-B95B08C0E6D9}"/>
                </a:ext>
              </a:extLst>
            </p:cNvPr>
            <p:cNvSpPr txBox="1"/>
            <p:nvPr/>
          </p:nvSpPr>
          <p:spPr>
            <a:xfrm>
              <a:off x="7011160" y="6111638"/>
              <a:ext cx="10585256" cy="415498"/>
            </a:xfrm>
            <a:prstGeom prst="rect">
              <a:avLst/>
            </a:prstGeom>
            <a:noFill/>
          </p:spPr>
          <p:txBody>
            <a:bodyPr wrap="square" rtlCol="0">
              <a:spAutoFit/>
            </a:bodyPr>
            <a:lstStyle/>
            <a:p>
              <a:pPr algn="ctr"/>
              <a:r>
                <a:rPr lang="en-US" sz="2100" dirty="0">
                  <a:latin typeface="Nunito Sans" pitchFamily="2" charset="0"/>
                </a:rPr>
                <a:t>Every definition requires a column titled “Description”</a:t>
              </a:r>
            </a:p>
          </p:txBody>
        </p:sp>
        <p:sp>
          <p:nvSpPr>
            <p:cNvPr id="7" name="Desription box">
              <a:extLst>
                <a:ext uri="{FF2B5EF4-FFF2-40B4-BE49-F238E27FC236}">
                  <a16:creationId xmlns:a16="http://schemas.microsoft.com/office/drawing/2014/main" id="{2332F0F1-D9D2-9ABF-747D-D2C3ABC724FD}"/>
                </a:ext>
              </a:extLst>
            </p:cNvPr>
            <p:cNvSpPr/>
            <p:nvPr/>
          </p:nvSpPr>
          <p:spPr>
            <a:xfrm>
              <a:off x="14066646" y="6150066"/>
              <a:ext cx="1363470" cy="303485"/>
            </a:xfrm>
            <a:prstGeom prst="rect">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cxnSp>
          <p:nvCxnSpPr>
            <p:cNvPr id="43" name="Description Line" hidden="1">
              <a:extLst>
                <a:ext uri="{FF2B5EF4-FFF2-40B4-BE49-F238E27FC236}">
                  <a16:creationId xmlns:a16="http://schemas.microsoft.com/office/drawing/2014/main" id="{473F8051-3437-9DC9-3994-0F33C1FB9AFF}"/>
                </a:ext>
              </a:extLst>
            </p:cNvPr>
            <p:cNvCxnSpPr/>
            <p:nvPr/>
          </p:nvCxnSpPr>
          <p:spPr>
            <a:xfrm flipV="1">
              <a:off x="4136546" y="4682122"/>
              <a:ext cx="457200" cy="1673606"/>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5" name="Description text" hidden="1">
              <a:extLst>
                <a:ext uri="{FF2B5EF4-FFF2-40B4-BE49-F238E27FC236}">
                  <a16:creationId xmlns:a16="http://schemas.microsoft.com/office/drawing/2014/main" id="{F3A15734-6F71-00FD-61C9-49204FCBD5A8}"/>
                </a:ext>
              </a:extLst>
            </p:cNvPr>
            <p:cNvSpPr txBox="1"/>
            <p:nvPr/>
          </p:nvSpPr>
          <p:spPr>
            <a:xfrm>
              <a:off x="1164746" y="6226045"/>
              <a:ext cx="4140013" cy="738665"/>
            </a:xfrm>
            <a:prstGeom prst="rect">
              <a:avLst/>
            </a:prstGeom>
            <a:solidFill>
              <a:schemeClr val="bg1"/>
            </a:solidFill>
          </p:spPr>
          <p:txBody>
            <a:bodyPr wrap="square" rtlCol="0">
              <a:spAutoFit/>
            </a:bodyPr>
            <a:lstStyle/>
            <a:p>
              <a:pPr algn="ctr"/>
              <a:r>
                <a:rPr lang="en-US" sz="2100" dirty="0">
                  <a:latin typeface="Nunito Sans" pitchFamily="2" charset="0"/>
                </a:rPr>
                <a:t>Every definition requires a column titled “Description”</a:t>
              </a:r>
            </a:p>
          </p:txBody>
        </p:sp>
        <p:sp>
          <p:nvSpPr>
            <p:cNvPr id="57" name="Desription box" hidden="1">
              <a:extLst>
                <a:ext uri="{FF2B5EF4-FFF2-40B4-BE49-F238E27FC236}">
                  <a16:creationId xmlns:a16="http://schemas.microsoft.com/office/drawing/2014/main" id="{C3C6818A-6ED6-5A91-6EB2-5F2A53578CEA}"/>
                </a:ext>
              </a:extLst>
            </p:cNvPr>
            <p:cNvSpPr/>
            <p:nvPr/>
          </p:nvSpPr>
          <p:spPr>
            <a:xfrm>
              <a:off x="3356006" y="6606236"/>
              <a:ext cx="1363470" cy="303485"/>
            </a:xfrm>
            <a:prstGeom prst="rect">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41" name="Description Box" hidden="1">
              <a:extLst>
                <a:ext uri="{FF2B5EF4-FFF2-40B4-BE49-F238E27FC236}">
                  <a16:creationId xmlns:a16="http://schemas.microsoft.com/office/drawing/2014/main" id="{1F6C89EC-8643-E689-3939-36CC5E97B5B5}"/>
                </a:ext>
              </a:extLst>
            </p:cNvPr>
            <p:cNvSpPr/>
            <p:nvPr/>
          </p:nvSpPr>
          <p:spPr>
            <a:xfrm>
              <a:off x="1012346" y="4463691"/>
              <a:ext cx="4572000" cy="219958"/>
            </a:xfrm>
            <a:prstGeom prst="rect">
              <a:avLst/>
            </a:prstGeom>
            <a:noFill/>
            <a:ln w="63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Del Tag">
            <a:extLst>
              <a:ext uri="{FF2B5EF4-FFF2-40B4-BE49-F238E27FC236}">
                <a16:creationId xmlns:a16="http://schemas.microsoft.com/office/drawing/2014/main" id="{AF3119D3-3323-35E2-0AB5-DF78336A343C}"/>
              </a:ext>
            </a:extLst>
          </p:cNvPr>
          <p:cNvGrpSpPr/>
          <p:nvPr/>
        </p:nvGrpSpPr>
        <p:grpSpPr>
          <a:xfrm>
            <a:off x="1761643" y="5173347"/>
            <a:ext cx="4370998" cy="3855885"/>
            <a:chOff x="1761643" y="5173347"/>
            <a:chExt cx="4370998" cy="3855885"/>
          </a:xfrm>
        </p:grpSpPr>
        <p:cxnSp>
          <p:nvCxnSpPr>
            <p:cNvPr id="47" name="Straight Arrow Connector 46">
              <a:extLst>
                <a:ext uri="{FF2B5EF4-FFF2-40B4-BE49-F238E27FC236}">
                  <a16:creationId xmlns:a16="http://schemas.microsoft.com/office/drawing/2014/main" id="{CF1055CB-3CA1-E194-517C-0EFE0495F14C}"/>
                </a:ext>
              </a:extLst>
            </p:cNvPr>
            <p:cNvCxnSpPr>
              <a:cxnSpLocks/>
            </p:cNvCxnSpPr>
            <p:nvPr/>
          </p:nvCxnSpPr>
          <p:spPr>
            <a:xfrm flipH="1">
              <a:off x="3396635" y="5185415"/>
              <a:ext cx="2312987" cy="0"/>
            </a:xfrm>
            <a:prstGeom prst="straightConnector1">
              <a:avLst/>
            </a:prstGeom>
            <a:ln w="57150">
              <a:solidFill>
                <a:srgbClr val="4361A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13AC5E1-8D7D-1ABA-BE08-DE92E6FE7929}"/>
                </a:ext>
              </a:extLst>
            </p:cNvPr>
            <p:cNvCxnSpPr>
              <a:cxnSpLocks/>
            </p:cNvCxnSpPr>
            <p:nvPr/>
          </p:nvCxnSpPr>
          <p:spPr>
            <a:xfrm flipV="1">
              <a:off x="5682862" y="5173347"/>
              <a:ext cx="0" cy="2998009"/>
            </a:xfrm>
            <a:prstGeom prst="line">
              <a:avLst/>
            </a:prstGeom>
            <a:ln w="57150">
              <a:solidFill>
                <a:srgbClr val="4361A0"/>
              </a:solidFill>
            </a:ln>
          </p:spPr>
          <p:style>
            <a:lnRef idx="1">
              <a:schemeClr val="accent1"/>
            </a:lnRef>
            <a:fillRef idx="0">
              <a:schemeClr val="accent1"/>
            </a:fillRef>
            <a:effectRef idx="0">
              <a:schemeClr val="accent1"/>
            </a:effectRef>
            <a:fontRef idx="minor">
              <a:schemeClr val="tx1"/>
            </a:fontRef>
          </p:style>
        </p:cxnSp>
        <p:sp>
          <p:nvSpPr>
            <p:cNvPr id="73" name="Del tag text">
              <a:extLst>
                <a:ext uri="{FF2B5EF4-FFF2-40B4-BE49-F238E27FC236}">
                  <a16:creationId xmlns:a16="http://schemas.microsoft.com/office/drawing/2014/main" id="{3E5FC2AE-0C11-984A-B100-E250A7465565}"/>
                </a:ext>
              </a:extLst>
            </p:cNvPr>
            <p:cNvSpPr txBox="1"/>
            <p:nvPr/>
          </p:nvSpPr>
          <p:spPr>
            <a:xfrm>
              <a:off x="1761643" y="8105902"/>
              <a:ext cx="4370998" cy="923330"/>
            </a:xfrm>
            <a:prstGeom prst="rect">
              <a:avLst/>
            </a:prstGeom>
            <a:solidFill>
              <a:srgbClr val="4361A0"/>
            </a:solidFill>
          </p:spPr>
          <p:txBody>
            <a:bodyPr wrap="square" rtlCol="0" anchor="ctr">
              <a:spAutoFit/>
            </a:bodyPr>
            <a:lstStyle/>
            <a:p>
              <a:pPr algn="ctr"/>
              <a:r>
                <a:rPr lang="en-US" sz="2700" b="1" dirty="0">
                  <a:solidFill>
                    <a:schemeClr val="bg1"/>
                  </a:solidFill>
                  <a:latin typeface="Aeries Sans" pitchFamily="50" charset="0"/>
                </a:rPr>
                <a:t>Don’t forget to exclude del-tagged records!</a:t>
              </a:r>
            </a:p>
          </p:txBody>
        </p:sp>
      </p:grpSp>
      <p:sp>
        <p:nvSpPr>
          <p:cNvPr id="8" name="Rectangle 7">
            <a:extLst>
              <a:ext uri="{FF2B5EF4-FFF2-40B4-BE49-F238E27FC236}">
                <a16:creationId xmlns:a16="http://schemas.microsoft.com/office/drawing/2014/main" id="{98587405-613E-DCF3-4429-200B2E15B364}"/>
              </a:ext>
            </a:extLst>
          </p:cNvPr>
          <p:cNvSpPr/>
          <p:nvPr/>
        </p:nvSpPr>
        <p:spPr>
          <a:xfrm>
            <a:off x="1007892" y="5561814"/>
            <a:ext cx="4571996" cy="39954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9414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1042C-CCD2-243E-3860-743441642FB4}"/>
            </a:ext>
          </a:extLst>
        </p:cNvPr>
        <p:cNvGrpSpPr/>
        <p:nvPr/>
      </p:nvGrpSpPr>
      <p:grpSpPr>
        <a:xfrm>
          <a:off x="0" y="0"/>
          <a:ext cx="0" cy="0"/>
          <a:chOff x="0" y="0"/>
          <a:chExt cx="0" cy="0"/>
        </a:xfrm>
      </p:grpSpPr>
      <p:sp>
        <p:nvSpPr>
          <p:cNvPr id="5" name="Background">
            <a:extLst>
              <a:ext uri="{FF2B5EF4-FFF2-40B4-BE49-F238E27FC236}">
                <a16:creationId xmlns:a16="http://schemas.microsoft.com/office/drawing/2014/main" id="{F769562E-3122-0E44-8580-4816227D000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22" name="icon">
            <a:extLst>
              <a:ext uri="{FF2B5EF4-FFF2-40B4-BE49-F238E27FC236}">
                <a16:creationId xmlns:a16="http://schemas.microsoft.com/office/drawing/2014/main" id="{B809773A-6E08-8686-6AC5-729BC15EAD94}"/>
              </a:ext>
            </a:extLst>
          </p:cNvPr>
          <p:cNvSpPr/>
          <p:nvPr/>
        </p:nvSpPr>
        <p:spPr>
          <a:xfrm>
            <a:off x="230126" y="8961852"/>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2" name="Title">
            <a:extLst>
              <a:ext uri="{FF2B5EF4-FFF2-40B4-BE49-F238E27FC236}">
                <a16:creationId xmlns:a16="http://schemas.microsoft.com/office/drawing/2014/main" id="{F10F9364-3A22-07AB-2D1A-500967477469}"/>
              </a:ext>
            </a:extLst>
          </p:cNvPr>
          <p:cNvSpPr txBox="1"/>
          <p:nvPr/>
        </p:nvSpPr>
        <p:spPr>
          <a:xfrm>
            <a:off x="152400" y="701183"/>
            <a:ext cx="17944337" cy="1465786"/>
          </a:xfrm>
          <a:prstGeom prst="rect">
            <a:avLst/>
          </a:prstGeom>
        </p:spPr>
        <p:txBody>
          <a:bodyPr wrap="square" lIns="0" tIns="0" rIns="0" bIns="0" rtlCol="0" anchor="t">
            <a:spAutoFit/>
          </a:bodyPr>
          <a:lstStyle/>
          <a:p>
            <a:pPr algn="ctr">
              <a:lnSpc>
                <a:spcPts val="12599"/>
              </a:lnSpc>
            </a:pPr>
            <a:r>
              <a:rPr lang="en-US" sz="7200" dirty="0">
                <a:solidFill>
                  <a:srgbClr val="FFFFFF"/>
                </a:solidFill>
                <a:latin typeface="Aeries Sans Ultra-Bold"/>
              </a:rPr>
              <a:t>Definitions - Query Definition</a:t>
            </a:r>
          </a:p>
        </p:txBody>
      </p:sp>
      <p:sp>
        <p:nvSpPr>
          <p:cNvPr id="4" name="Subtitle">
            <a:extLst>
              <a:ext uri="{FF2B5EF4-FFF2-40B4-BE49-F238E27FC236}">
                <a16:creationId xmlns:a16="http://schemas.microsoft.com/office/drawing/2014/main" id="{C71546D8-D2A3-6C5F-1185-8054B0C03C9C}"/>
              </a:ext>
            </a:extLst>
          </p:cNvPr>
          <p:cNvSpPr txBox="1"/>
          <p:nvPr/>
        </p:nvSpPr>
        <p:spPr>
          <a:xfrm>
            <a:off x="1280047" y="2247900"/>
            <a:ext cx="15727906" cy="519373"/>
          </a:xfrm>
          <a:prstGeom prst="rect">
            <a:avLst/>
          </a:prstGeom>
        </p:spPr>
        <p:txBody>
          <a:bodyPr wrap="square" lIns="0" tIns="0" rIns="0" bIns="0" rtlCol="0" anchor="t">
            <a:spAutoFit/>
          </a:bodyPr>
          <a:lstStyle/>
          <a:p>
            <a:pPr marL="323850" lvl="1" algn="ctr">
              <a:lnSpc>
                <a:spcPts val="4200"/>
              </a:lnSpc>
            </a:pPr>
            <a:r>
              <a:rPr lang="en-US" sz="3000" dirty="0">
                <a:solidFill>
                  <a:srgbClr val="FFFFFF"/>
                </a:solidFill>
                <a:latin typeface="Nunito Sans"/>
              </a:rPr>
              <a:t>You will need to reference the definition details to create your SQL script</a:t>
            </a:r>
          </a:p>
        </p:txBody>
      </p:sp>
      <p:sp>
        <p:nvSpPr>
          <p:cNvPr id="11" name="White Background">
            <a:extLst>
              <a:ext uri="{FF2B5EF4-FFF2-40B4-BE49-F238E27FC236}">
                <a16:creationId xmlns:a16="http://schemas.microsoft.com/office/drawing/2014/main" id="{EB34E4A1-9465-E5D4-40DE-5F36F6DA4E9A}"/>
              </a:ext>
            </a:extLst>
          </p:cNvPr>
          <p:cNvSpPr/>
          <p:nvPr/>
        </p:nvSpPr>
        <p:spPr>
          <a:xfrm>
            <a:off x="6781575" y="2853928"/>
            <a:ext cx="11049000" cy="6892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Key Field 1">
            <a:extLst>
              <a:ext uri="{FF2B5EF4-FFF2-40B4-BE49-F238E27FC236}">
                <a16:creationId xmlns:a16="http://schemas.microsoft.com/office/drawing/2014/main" id="{DBF9CF0F-DFB8-A747-CE09-AB102A645B4D}"/>
              </a:ext>
            </a:extLst>
          </p:cNvPr>
          <p:cNvGrpSpPr/>
          <p:nvPr/>
        </p:nvGrpSpPr>
        <p:grpSpPr>
          <a:xfrm>
            <a:off x="7123849" y="3192851"/>
            <a:ext cx="9550240" cy="757343"/>
            <a:chOff x="799474" y="3314663"/>
            <a:chExt cx="9550240" cy="757343"/>
          </a:xfrm>
        </p:grpSpPr>
        <p:sp>
          <p:nvSpPr>
            <p:cNvPr id="12" name="KeyField1 text">
              <a:extLst>
                <a:ext uri="{FF2B5EF4-FFF2-40B4-BE49-F238E27FC236}">
                  <a16:creationId xmlns:a16="http://schemas.microsoft.com/office/drawing/2014/main" id="{13177A10-7760-F1E4-46F3-7062F6E21E11}"/>
                </a:ext>
              </a:extLst>
            </p:cNvPr>
            <p:cNvSpPr txBox="1"/>
            <p:nvPr/>
          </p:nvSpPr>
          <p:spPr>
            <a:xfrm>
              <a:off x="3371520" y="3485585"/>
              <a:ext cx="6978194" cy="415499"/>
            </a:xfrm>
            <a:prstGeom prst="rect">
              <a:avLst/>
            </a:prstGeom>
            <a:noFill/>
          </p:spPr>
          <p:txBody>
            <a:bodyPr wrap="square" rtlCol="0">
              <a:spAutoFit/>
            </a:bodyPr>
            <a:lstStyle/>
            <a:p>
              <a:r>
                <a:rPr lang="en-US" sz="2100" dirty="0">
                  <a:latin typeface="Nunito Sans" pitchFamily="2" charset="0"/>
                </a:rPr>
                <a:t>The value in Key Field 1 must be a column</a:t>
              </a:r>
            </a:p>
          </p:txBody>
        </p:sp>
        <p:pic>
          <p:nvPicPr>
            <p:cNvPr id="35" name="KeyField1 pic">
              <a:extLst>
                <a:ext uri="{FF2B5EF4-FFF2-40B4-BE49-F238E27FC236}">
                  <a16:creationId xmlns:a16="http://schemas.microsoft.com/office/drawing/2014/main" id="{9407CFBB-AC0D-2589-A6F2-E5A4FD6A810D}"/>
                </a:ext>
              </a:extLst>
            </p:cNvPr>
            <p:cNvPicPr>
              <a:picLocks noChangeAspect="1"/>
            </p:cNvPicPr>
            <p:nvPr/>
          </p:nvPicPr>
          <p:blipFill>
            <a:blip r:embed="rId4"/>
            <a:stretch>
              <a:fillRect/>
            </a:stretch>
          </p:blipFill>
          <p:spPr>
            <a:xfrm>
              <a:off x="799474" y="3314663"/>
              <a:ext cx="2114846" cy="757343"/>
            </a:xfrm>
            <a:prstGeom prst="rect">
              <a:avLst/>
            </a:prstGeom>
            <a:ln>
              <a:noFill/>
            </a:ln>
            <a:effectLst>
              <a:outerShdw blurRad="292100" dist="139700" dir="2700000" algn="tl" rotWithShape="0">
                <a:srgbClr val="333333">
                  <a:alpha val="65000"/>
                </a:srgbClr>
              </a:outerShdw>
            </a:effectLst>
          </p:spPr>
        </p:pic>
        <p:sp>
          <p:nvSpPr>
            <p:cNvPr id="51" name="KeyField1 box">
              <a:extLst>
                <a:ext uri="{FF2B5EF4-FFF2-40B4-BE49-F238E27FC236}">
                  <a16:creationId xmlns:a16="http://schemas.microsoft.com/office/drawing/2014/main" id="{526F6DF2-9756-5B18-C226-DAAF8A41FD8E}"/>
                </a:ext>
              </a:extLst>
            </p:cNvPr>
            <p:cNvSpPr/>
            <p:nvPr/>
          </p:nvSpPr>
          <p:spPr>
            <a:xfrm>
              <a:off x="868800" y="3599906"/>
              <a:ext cx="1097160" cy="40070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4" name="Keyfield1 text box">
              <a:extLst>
                <a:ext uri="{FF2B5EF4-FFF2-40B4-BE49-F238E27FC236}">
                  <a16:creationId xmlns:a16="http://schemas.microsoft.com/office/drawing/2014/main" id="{8D312E34-20A6-6CCC-E753-F807BA79392E}"/>
                </a:ext>
              </a:extLst>
            </p:cNvPr>
            <p:cNvSpPr/>
            <p:nvPr/>
          </p:nvSpPr>
          <p:spPr>
            <a:xfrm>
              <a:off x="4928610" y="3538602"/>
              <a:ext cx="1376610" cy="32739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40" name="Key Field 2">
            <a:extLst>
              <a:ext uri="{FF2B5EF4-FFF2-40B4-BE49-F238E27FC236}">
                <a16:creationId xmlns:a16="http://schemas.microsoft.com/office/drawing/2014/main" id="{42432F8F-AA7A-AA91-5F39-7DCBCA43CBA9}"/>
              </a:ext>
            </a:extLst>
          </p:cNvPr>
          <p:cNvGrpSpPr/>
          <p:nvPr/>
        </p:nvGrpSpPr>
        <p:grpSpPr>
          <a:xfrm>
            <a:off x="7123849" y="4067148"/>
            <a:ext cx="9850687" cy="771633"/>
            <a:chOff x="799474" y="4309904"/>
            <a:chExt cx="9850687" cy="771633"/>
          </a:xfrm>
        </p:grpSpPr>
        <p:sp>
          <p:nvSpPr>
            <p:cNvPr id="13" name="KeyField2 text">
              <a:extLst>
                <a:ext uri="{FF2B5EF4-FFF2-40B4-BE49-F238E27FC236}">
                  <a16:creationId xmlns:a16="http://schemas.microsoft.com/office/drawing/2014/main" id="{BD83114F-5D5C-6889-B689-5C31E3BD1F8A}"/>
                </a:ext>
              </a:extLst>
            </p:cNvPr>
            <p:cNvSpPr txBox="1"/>
            <p:nvPr/>
          </p:nvSpPr>
          <p:spPr>
            <a:xfrm>
              <a:off x="3371520" y="4326388"/>
              <a:ext cx="7278641" cy="738665"/>
            </a:xfrm>
            <a:prstGeom prst="rect">
              <a:avLst/>
            </a:prstGeom>
            <a:noFill/>
          </p:spPr>
          <p:txBody>
            <a:bodyPr wrap="square" rtlCol="0">
              <a:spAutoFit/>
            </a:bodyPr>
            <a:lstStyle/>
            <a:p>
              <a:r>
                <a:rPr lang="en-US" sz="2100" dirty="0">
                  <a:latin typeface="Nunito Sans" pitchFamily="2" charset="0"/>
                </a:rPr>
                <a:t>If Key Field 2 has been populated, the value in Key Field 2 must be a column</a:t>
              </a:r>
            </a:p>
          </p:txBody>
        </p:sp>
        <p:pic>
          <p:nvPicPr>
            <p:cNvPr id="37" name="Keyfield2 pic">
              <a:extLst>
                <a:ext uri="{FF2B5EF4-FFF2-40B4-BE49-F238E27FC236}">
                  <a16:creationId xmlns:a16="http://schemas.microsoft.com/office/drawing/2014/main" id="{D595BEE4-502D-D5B0-422C-3A4CDE11B3E5}"/>
                </a:ext>
              </a:extLst>
            </p:cNvPr>
            <p:cNvPicPr>
              <a:picLocks noChangeAspect="1"/>
            </p:cNvPicPr>
            <p:nvPr/>
          </p:nvPicPr>
          <p:blipFill>
            <a:blip r:embed="rId5"/>
            <a:stretch>
              <a:fillRect/>
            </a:stretch>
          </p:blipFill>
          <p:spPr>
            <a:xfrm>
              <a:off x="799474" y="4309904"/>
              <a:ext cx="2114846" cy="771633"/>
            </a:xfrm>
            <a:prstGeom prst="rect">
              <a:avLst/>
            </a:prstGeom>
            <a:ln>
              <a:noFill/>
            </a:ln>
            <a:effectLst>
              <a:outerShdw blurRad="292100" dist="139700" dir="2700000" algn="tl" rotWithShape="0">
                <a:srgbClr val="333333">
                  <a:alpha val="65000"/>
                </a:srgbClr>
              </a:outerShdw>
            </a:effectLst>
          </p:spPr>
        </p:pic>
        <p:sp>
          <p:nvSpPr>
            <p:cNvPr id="53" name="Keyfield2 pic box">
              <a:extLst>
                <a:ext uri="{FF2B5EF4-FFF2-40B4-BE49-F238E27FC236}">
                  <a16:creationId xmlns:a16="http://schemas.microsoft.com/office/drawing/2014/main" id="{3BCB064E-E0AF-2186-9DFC-9944721AFE87}"/>
                </a:ext>
              </a:extLst>
            </p:cNvPr>
            <p:cNvSpPr/>
            <p:nvPr/>
          </p:nvSpPr>
          <p:spPr>
            <a:xfrm>
              <a:off x="868470" y="4605221"/>
              <a:ext cx="1097160" cy="400706"/>
            </a:xfrm>
            <a:prstGeom prst="rect">
              <a:avLst/>
            </a:prstGeom>
            <a:solidFill>
              <a:srgbClr val="D4283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5" name="Keyfield2 text box">
              <a:extLst>
                <a:ext uri="{FF2B5EF4-FFF2-40B4-BE49-F238E27FC236}">
                  <a16:creationId xmlns:a16="http://schemas.microsoft.com/office/drawing/2014/main" id="{1D15F998-F4BE-D3D4-0822-B3D2956829A1}"/>
                </a:ext>
              </a:extLst>
            </p:cNvPr>
            <p:cNvSpPr/>
            <p:nvPr/>
          </p:nvSpPr>
          <p:spPr>
            <a:xfrm>
              <a:off x="3665927" y="4363760"/>
              <a:ext cx="1397109" cy="300968"/>
            </a:xfrm>
            <a:prstGeom prst="rect">
              <a:avLst/>
            </a:prstGeom>
            <a:solidFill>
              <a:srgbClr val="D4283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34" name="Deep Link">
            <a:extLst>
              <a:ext uri="{FF2B5EF4-FFF2-40B4-BE49-F238E27FC236}">
                <a16:creationId xmlns:a16="http://schemas.microsoft.com/office/drawing/2014/main" id="{F6073E0D-9AAB-F921-BE34-011AFE1B664F}"/>
              </a:ext>
            </a:extLst>
          </p:cNvPr>
          <p:cNvGrpSpPr/>
          <p:nvPr/>
        </p:nvGrpSpPr>
        <p:grpSpPr>
          <a:xfrm>
            <a:off x="7108158" y="4955735"/>
            <a:ext cx="10349659" cy="1023663"/>
            <a:chOff x="783783" y="5355637"/>
            <a:chExt cx="10349659" cy="1023663"/>
          </a:xfrm>
        </p:grpSpPr>
        <p:sp>
          <p:nvSpPr>
            <p:cNvPr id="14" name="Deep Link text">
              <a:extLst>
                <a:ext uri="{FF2B5EF4-FFF2-40B4-BE49-F238E27FC236}">
                  <a16:creationId xmlns:a16="http://schemas.microsoft.com/office/drawing/2014/main" id="{DFBBB6CA-7BC9-1D4C-34CC-9CACD9655DD6}"/>
                </a:ext>
              </a:extLst>
            </p:cNvPr>
            <p:cNvSpPr txBox="1"/>
            <p:nvPr/>
          </p:nvSpPr>
          <p:spPr>
            <a:xfrm>
              <a:off x="3371520" y="5498136"/>
              <a:ext cx="7761922" cy="738665"/>
            </a:xfrm>
            <a:prstGeom prst="rect">
              <a:avLst/>
            </a:prstGeom>
            <a:noFill/>
          </p:spPr>
          <p:txBody>
            <a:bodyPr wrap="square" rtlCol="0">
              <a:spAutoFit/>
            </a:bodyPr>
            <a:lstStyle/>
            <a:p>
              <a:r>
                <a:rPr lang="en-US" sz="2100" dirty="0">
                  <a:latin typeface="Nunito Sans" pitchFamily="2" charset="0"/>
                </a:rPr>
                <a:t>Are you utilizing a deep link? The specified column must end in a question mark</a:t>
              </a:r>
            </a:p>
          </p:txBody>
        </p:sp>
        <p:pic>
          <p:nvPicPr>
            <p:cNvPr id="31" name="LinktoPage pic">
              <a:extLst>
                <a:ext uri="{FF2B5EF4-FFF2-40B4-BE49-F238E27FC236}">
                  <a16:creationId xmlns:a16="http://schemas.microsoft.com/office/drawing/2014/main" id="{7A6E67FE-E61E-208B-34BC-4C6D33A064EB}"/>
                </a:ext>
              </a:extLst>
            </p:cNvPr>
            <p:cNvPicPr>
              <a:picLocks noChangeAspect="1"/>
            </p:cNvPicPr>
            <p:nvPr/>
          </p:nvPicPr>
          <p:blipFill rotWithShape="1">
            <a:blip r:embed="rId6"/>
            <a:srcRect r="37325"/>
            <a:stretch/>
          </p:blipFill>
          <p:spPr>
            <a:xfrm>
              <a:off x="783783" y="5355637"/>
              <a:ext cx="2146229" cy="1023663"/>
            </a:xfrm>
            <a:prstGeom prst="rect">
              <a:avLst/>
            </a:prstGeom>
            <a:ln>
              <a:noFill/>
            </a:ln>
            <a:effectLst>
              <a:outerShdw blurRad="292100" dist="139700" dir="2700000" algn="tl" rotWithShape="0">
                <a:srgbClr val="333333">
                  <a:alpha val="65000"/>
                </a:srgbClr>
              </a:outerShdw>
            </a:effectLst>
          </p:spPr>
        </p:pic>
        <p:sp>
          <p:nvSpPr>
            <p:cNvPr id="55" name="QueryString pic box">
              <a:extLst>
                <a:ext uri="{FF2B5EF4-FFF2-40B4-BE49-F238E27FC236}">
                  <a16:creationId xmlns:a16="http://schemas.microsoft.com/office/drawing/2014/main" id="{A9902C5F-E084-0507-5ACF-D6328D93E522}"/>
                </a:ext>
              </a:extLst>
            </p:cNvPr>
            <p:cNvSpPr/>
            <p:nvPr/>
          </p:nvSpPr>
          <p:spPr>
            <a:xfrm>
              <a:off x="818976" y="6110960"/>
              <a:ext cx="1937946" cy="195638"/>
            </a:xfrm>
            <a:prstGeom prst="rect">
              <a:avLst/>
            </a:pr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sp>
        <p:nvSpPr>
          <p:cNvPr id="16" name="StuID text">
            <a:extLst>
              <a:ext uri="{FF2B5EF4-FFF2-40B4-BE49-F238E27FC236}">
                <a16:creationId xmlns:a16="http://schemas.microsoft.com/office/drawing/2014/main" id="{46CEDA3D-1B87-ACF6-CFA3-FDFD7F6E478F}"/>
              </a:ext>
            </a:extLst>
          </p:cNvPr>
          <p:cNvSpPr txBox="1"/>
          <p:nvPr/>
        </p:nvSpPr>
        <p:spPr>
          <a:xfrm>
            <a:off x="6779289" y="7517391"/>
            <a:ext cx="11048999" cy="1131079"/>
          </a:xfrm>
          <a:prstGeom prst="rect">
            <a:avLst/>
          </a:prstGeom>
          <a:noFill/>
        </p:spPr>
        <p:txBody>
          <a:bodyPr wrap="square" rtlCol="0">
            <a:spAutoFit/>
          </a:bodyPr>
          <a:lstStyle/>
          <a:p>
            <a:pPr algn="ctr"/>
            <a:r>
              <a:rPr lang="en-US" sz="2100" dirty="0">
                <a:solidFill>
                  <a:srgbClr val="4361A0"/>
                </a:solidFill>
                <a:latin typeface="Nunito Sans" pitchFamily="2" charset="0"/>
              </a:rPr>
              <a:t>NOTE: Student Related definitions must have a column titled “</a:t>
            </a:r>
            <a:r>
              <a:rPr lang="en-US" sz="2100" dirty="0" err="1">
                <a:solidFill>
                  <a:srgbClr val="4361A0"/>
                </a:solidFill>
                <a:latin typeface="Nunito Sans" pitchFamily="2" charset="0"/>
              </a:rPr>
              <a:t>StudentID</a:t>
            </a:r>
            <a:r>
              <a:rPr lang="en-US" sz="2100" dirty="0">
                <a:solidFill>
                  <a:srgbClr val="4361A0"/>
                </a:solidFill>
                <a:latin typeface="Nunito Sans" pitchFamily="2" charset="0"/>
              </a:rPr>
              <a:t>” or “Student ID”. </a:t>
            </a:r>
          </a:p>
          <a:p>
            <a:endParaRPr lang="en-US" sz="450" i="1" dirty="0">
              <a:solidFill>
                <a:schemeClr val="accent3">
                  <a:lumMod val="75000"/>
                </a:schemeClr>
              </a:solidFill>
              <a:latin typeface="Nunito Sans" pitchFamily="2" charset="0"/>
            </a:endParaRPr>
          </a:p>
          <a:p>
            <a:pPr algn="ctr"/>
            <a:r>
              <a:rPr lang="en-US" sz="2100" dirty="0">
                <a:solidFill>
                  <a:srgbClr val="4361A0"/>
                </a:solidFill>
                <a:latin typeface="Nunito Sans" pitchFamily="2" charset="0"/>
              </a:rPr>
              <a:t>If your Key Field 1 or Key Field 2 is not one of those titles, “</a:t>
            </a:r>
            <a:r>
              <a:rPr lang="en-US" sz="2100" dirty="0" err="1">
                <a:solidFill>
                  <a:srgbClr val="4361A0"/>
                </a:solidFill>
                <a:latin typeface="Nunito Sans" pitchFamily="2" charset="0"/>
              </a:rPr>
              <a:t>StudentID</a:t>
            </a:r>
            <a:r>
              <a:rPr lang="en-US" sz="2100" dirty="0">
                <a:solidFill>
                  <a:srgbClr val="4361A0"/>
                </a:solidFill>
                <a:latin typeface="Nunito Sans" pitchFamily="2" charset="0"/>
              </a:rPr>
              <a:t>” or “Student ID” must be added as a separate column</a:t>
            </a:r>
          </a:p>
        </p:txBody>
      </p:sp>
      <p:grpSp>
        <p:nvGrpSpPr>
          <p:cNvPr id="36" name="StuID">
            <a:extLst>
              <a:ext uri="{FF2B5EF4-FFF2-40B4-BE49-F238E27FC236}">
                <a16:creationId xmlns:a16="http://schemas.microsoft.com/office/drawing/2014/main" id="{48319DDB-96BA-7912-2B12-F876B75A855D}"/>
              </a:ext>
            </a:extLst>
          </p:cNvPr>
          <p:cNvGrpSpPr/>
          <p:nvPr/>
        </p:nvGrpSpPr>
        <p:grpSpPr>
          <a:xfrm>
            <a:off x="7216732" y="6628804"/>
            <a:ext cx="10171564" cy="771633"/>
            <a:chOff x="892357" y="6635298"/>
            <a:chExt cx="10171564" cy="771633"/>
          </a:xfrm>
        </p:grpSpPr>
        <p:sp>
          <p:nvSpPr>
            <p:cNvPr id="18" name="StuRelated text">
              <a:extLst>
                <a:ext uri="{FF2B5EF4-FFF2-40B4-BE49-F238E27FC236}">
                  <a16:creationId xmlns:a16="http://schemas.microsoft.com/office/drawing/2014/main" id="{2C133FFB-5104-41F9-2DCE-26CC08DC8393}"/>
                </a:ext>
              </a:extLst>
            </p:cNvPr>
            <p:cNvSpPr txBox="1"/>
            <p:nvPr/>
          </p:nvSpPr>
          <p:spPr>
            <a:xfrm>
              <a:off x="3371520" y="6651782"/>
              <a:ext cx="7692401" cy="738665"/>
            </a:xfrm>
            <a:prstGeom prst="rect">
              <a:avLst/>
            </a:prstGeom>
            <a:noFill/>
          </p:spPr>
          <p:txBody>
            <a:bodyPr wrap="square" rtlCol="0">
              <a:spAutoFit/>
            </a:bodyPr>
            <a:lstStyle/>
            <a:p>
              <a:r>
                <a:rPr lang="en-US" sz="2100" dirty="0">
                  <a:latin typeface="Nunito Sans" pitchFamily="2" charset="0"/>
                </a:rPr>
                <a:t>Is the definition student-related? If so, the @StudentID parameter must be in the WHERE clause</a:t>
              </a:r>
            </a:p>
          </p:txBody>
        </p:sp>
        <p:pic>
          <p:nvPicPr>
            <p:cNvPr id="33" name="StuRelated pic">
              <a:extLst>
                <a:ext uri="{FF2B5EF4-FFF2-40B4-BE49-F238E27FC236}">
                  <a16:creationId xmlns:a16="http://schemas.microsoft.com/office/drawing/2014/main" id="{40C4B4A6-F983-01F0-C8AE-AE8C696155E6}"/>
                </a:ext>
              </a:extLst>
            </p:cNvPr>
            <p:cNvPicPr>
              <a:picLocks noChangeAspect="1"/>
            </p:cNvPicPr>
            <p:nvPr/>
          </p:nvPicPr>
          <p:blipFill>
            <a:blip r:embed="rId7"/>
            <a:stretch>
              <a:fillRect/>
            </a:stretch>
          </p:blipFill>
          <p:spPr>
            <a:xfrm>
              <a:off x="892357" y="6635298"/>
              <a:ext cx="1929081" cy="771633"/>
            </a:xfrm>
            <a:prstGeom prst="rect">
              <a:avLst/>
            </a:prstGeom>
            <a:ln>
              <a:noFill/>
            </a:ln>
            <a:effectLst>
              <a:outerShdw blurRad="292100" dist="139700" dir="2700000" algn="tl" rotWithShape="0">
                <a:srgbClr val="333333">
                  <a:alpha val="64706"/>
                </a:srgbClr>
              </a:outerShdw>
            </a:effectLst>
          </p:spPr>
        </p:pic>
        <p:sp>
          <p:nvSpPr>
            <p:cNvPr id="60" name="StuID text box1">
              <a:extLst>
                <a:ext uri="{FF2B5EF4-FFF2-40B4-BE49-F238E27FC236}">
                  <a16:creationId xmlns:a16="http://schemas.microsoft.com/office/drawing/2014/main" id="{C9D79CEB-EACC-3162-DE4C-099B3C80B7D5}"/>
                </a:ext>
              </a:extLst>
            </p:cNvPr>
            <p:cNvSpPr/>
            <p:nvPr/>
          </p:nvSpPr>
          <p:spPr>
            <a:xfrm>
              <a:off x="8440143" y="6712229"/>
              <a:ext cx="1493776" cy="291431"/>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38" name="SchoolScope">
            <a:extLst>
              <a:ext uri="{FF2B5EF4-FFF2-40B4-BE49-F238E27FC236}">
                <a16:creationId xmlns:a16="http://schemas.microsoft.com/office/drawing/2014/main" id="{3F5904CF-33F6-6F58-2C87-0FFA85A204AA}"/>
              </a:ext>
            </a:extLst>
          </p:cNvPr>
          <p:cNvGrpSpPr/>
          <p:nvPr/>
        </p:nvGrpSpPr>
        <p:grpSpPr>
          <a:xfrm>
            <a:off x="7139715" y="8765426"/>
            <a:ext cx="10292720" cy="738665"/>
            <a:chOff x="815340" y="8887238"/>
            <a:chExt cx="10292720" cy="738665"/>
          </a:xfrm>
        </p:grpSpPr>
        <p:sp>
          <p:nvSpPr>
            <p:cNvPr id="62" name="SchoolScope text box">
              <a:extLst>
                <a:ext uri="{FF2B5EF4-FFF2-40B4-BE49-F238E27FC236}">
                  <a16:creationId xmlns:a16="http://schemas.microsoft.com/office/drawing/2014/main" id="{2D012EE4-ACB5-638E-AE93-995DBECA5197}"/>
                </a:ext>
              </a:extLst>
            </p:cNvPr>
            <p:cNvSpPr/>
            <p:nvPr/>
          </p:nvSpPr>
          <p:spPr>
            <a:xfrm>
              <a:off x="908134" y="9279605"/>
              <a:ext cx="1530266" cy="297597"/>
            </a:xfrm>
            <a:prstGeom prst="rect">
              <a:avLst/>
            </a:prstGeom>
            <a:solidFill>
              <a:srgbClr val="3F517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7" name="SchoolScope text">
              <a:extLst>
                <a:ext uri="{FF2B5EF4-FFF2-40B4-BE49-F238E27FC236}">
                  <a16:creationId xmlns:a16="http://schemas.microsoft.com/office/drawing/2014/main" id="{907742E0-2523-02F8-6CB1-58FE48D68870}"/>
                </a:ext>
              </a:extLst>
            </p:cNvPr>
            <p:cNvSpPr txBox="1"/>
            <p:nvPr/>
          </p:nvSpPr>
          <p:spPr>
            <a:xfrm>
              <a:off x="815340" y="8887238"/>
              <a:ext cx="7419038" cy="738665"/>
            </a:xfrm>
            <a:prstGeom prst="rect">
              <a:avLst/>
            </a:prstGeom>
            <a:noFill/>
          </p:spPr>
          <p:txBody>
            <a:bodyPr wrap="square" rtlCol="0">
              <a:spAutoFit/>
            </a:bodyPr>
            <a:lstStyle/>
            <a:p>
              <a:r>
                <a:rPr lang="en-US" sz="2100" dirty="0"/>
                <a:t>Is the Assigned Data </a:t>
              </a:r>
              <a:r>
                <a:rPr lang="en-US" sz="2100" dirty="0">
                  <a:latin typeface="Nunito Sans" pitchFamily="2" charset="0"/>
                </a:rPr>
                <a:t>Validation</a:t>
              </a:r>
              <a:r>
                <a:rPr lang="en-US" sz="2100" dirty="0"/>
                <a:t> Group school-scoped? If so, the @SchoolCode parameter must be in the WHERE clause</a:t>
              </a:r>
            </a:p>
          </p:txBody>
        </p:sp>
        <p:pic>
          <p:nvPicPr>
            <p:cNvPr id="70" name="Visibility Pic">
              <a:extLst>
                <a:ext uri="{FF2B5EF4-FFF2-40B4-BE49-F238E27FC236}">
                  <a16:creationId xmlns:a16="http://schemas.microsoft.com/office/drawing/2014/main" id="{28D6B8D0-2C37-B8FE-BED4-B0C68261505D}"/>
                </a:ext>
              </a:extLst>
            </p:cNvPr>
            <p:cNvPicPr>
              <a:picLocks noChangeAspect="1"/>
            </p:cNvPicPr>
            <p:nvPr/>
          </p:nvPicPr>
          <p:blipFill>
            <a:blip r:embed="rId8"/>
            <a:stretch>
              <a:fillRect/>
            </a:stretch>
          </p:blipFill>
          <p:spPr>
            <a:xfrm>
              <a:off x="8107266" y="8970780"/>
              <a:ext cx="3000794" cy="571580"/>
            </a:xfrm>
            <a:prstGeom prst="rect">
              <a:avLst/>
            </a:prstGeom>
            <a:ln>
              <a:noFill/>
            </a:ln>
            <a:effectLst>
              <a:outerShdw blurRad="292100" dist="139700" dir="2700000" algn="tl" rotWithShape="0">
                <a:srgbClr val="333333">
                  <a:alpha val="65000"/>
                </a:srgbClr>
              </a:outerShdw>
            </a:effectLst>
          </p:spPr>
        </p:pic>
      </p:grpSp>
      <p:grpSp>
        <p:nvGrpSpPr>
          <p:cNvPr id="25" name="Query Example">
            <a:extLst>
              <a:ext uri="{FF2B5EF4-FFF2-40B4-BE49-F238E27FC236}">
                <a16:creationId xmlns:a16="http://schemas.microsoft.com/office/drawing/2014/main" id="{5B679373-09AC-3F91-0D09-D4CD29BBC6F4}"/>
              </a:ext>
            </a:extLst>
          </p:cNvPr>
          <p:cNvGrpSpPr/>
          <p:nvPr/>
        </p:nvGrpSpPr>
        <p:grpSpPr>
          <a:xfrm>
            <a:off x="457425" y="2868152"/>
            <a:ext cx="5672930" cy="5044192"/>
            <a:chOff x="11819672" y="2944964"/>
            <a:chExt cx="5672930" cy="5044192"/>
          </a:xfrm>
        </p:grpSpPr>
        <p:pic>
          <p:nvPicPr>
            <p:cNvPr id="20" name="Query Example">
              <a:extLst>
                <a:ext uri="{FF2B5EF4-FFF2-40B4-BE49-F238E27FC236}">
                  <a16:creationId xmlns:a16="http://schemas.microsoft.com/office/drawing/2014/main" id="{83BE82FA-571D-C811-A602-32B116B09CEC}"/>
                </a:ext>
              </a:extLst>
            </p:cNvPr>
            <p:cNvPicPr>
              <a:picLocks noChangeAspect="1"/>
            </p:cNvPicPr>
            <p:nvPr/>
          </p:nvPicPr>
          <p:blipFill>
            <a:blip r:embed="rId9"/>
            <a:stretch>
              <a:fillRect/>
            </a:stretch>
          </p:blipFill>
          <p:spPr>
            <a:xfrm>
              <a:off x="11819672" y="2944964"/>
              <a:ext cx="5672930" cy="5044192"/>
            </a:xfrm>
            <a:prstGeom prst="rect">
              <a:avLst/>
            </a:prstGeom>
            <a:ln>
              <a:noFill/>
            </a:ln>
            <a:effectLst>
              <a:outerShdw blurRad="292100" dist="139700" dir="2700000" algn="tl" rotWithShape="0">
                <a:srgbClr val="333333">
                  <a:alpha val="65000"/>
                </a:srgbClr>
              </a:outerShdw>
            </a:effectLst>
          </p:spPr>
        </p:pic>
        <p:sp>
          <p:nvSpPr>
            <p:cNvPr id="52" name="Keyfield1 example">
              <a:extLst>
                <a:ext uri="{FF2B5EF4-FFF2-40B4-BE49-F238E27FC236}">
                  <a16:creationId xmlns:a16="http://schemas.microsoft.com/office/drawing/2014/main" id="{1E1FAFEC-1D2D-36AC-D8C6-EB81F7D8A2F1}"/>
                </a:ext>
              </a:extLst>
            </p:cNvPr>
            <p:cNvSpPr/>
            <p:nvPr/>
          </p:nvSpPr>
          <p:spPr>
            <a:xfrm>
              <a:off x="13558973" y="3900400"/>
              <a:ext cx="1205288" cy="205304"/>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4" name="KeyField2 example">
              <a:extLst>
                <a:ext uri="{FF2B5EF4-FFF2-40B4-BE49-F238E27FC236}">
                  <a16:creationId xmlns:a16="http://schemas.microsoft.com/office/drawing/2014/main" id="{E6D1EBF6-DBCD-3DF9-F327-F98B1A00753A}"/>
                </a:ext>
              </a:extLst>
            </p:cNvPr>
            <p:cNvSpPr/>
            <p:nvPr/>
          </p:nvSpPr>
          <p:spPr>
            <a:xfrm>
              <a:off x="13676590" y="4136281"/>
              <a:ext cx="1087670" cy="192198"/>
            </a:xfrm>
            <a:prstGeom prst="rect">
              <a:avLst/>
            </a:prstGeom>
            <a:solidFill>
              <a:srgbClr val="D4283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6" name="DeepLink example">
              <a:extLst>
                <a:ext uri="{FF2B5EF4-FFF2-40B4-BE49-F238E27FC236}">
                  <a16:creationId xmlns:a16="http://schemas.microsoft.com/office/drawing/2014/main" id="{FA843529-14EE-0CBB-3E90-F6DEDAB464BB}"/>
                </a:ext>
              </a:extLst>
            </p:cNvPr>
            <p:cNvSpPr/>
            <p:nvPr/>
          </p:nvSpPr>
          <p:spPr>
            <a:xfrm>
              <a:off x="13554605" y="4344865"/>
              <a:ext cx="551052" cy="195638"/>
            </a:xfrm>
            <a:prstGeom prst="rect">
              <a:avLst/>
            </a:pr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8" name="Description example">
              <a:extLst>
                <a:ext uri="{FF2B5EF4-FFF2-40B4-BE49-F238E27FC236}">
                  <a16:creationId xmlns:a16="http://schemas.microsoft.com/office/drawing/2014/main" id="{F9BECA0F-AFDF-3623-A99B-493A6E7B2F67}"/>
                </a:ext>
              </a:extLst>
            </p:cNvPr>
            <p:cNvSpPr/>
            <p:nvPr/>
          </p:nvSpPr>
          <p:spPr>
            <a:xfrm>
              <a:off x="15441061" y="4559990"/>
              <a:ext cx="1452100" cy="205304"/>
            </a:xfrm>
            <a:prstGeom prst="rect">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1" name="StuID example">
              <a:extLst>
                <a:ext uri="{FF2B5EF4-FFF2-40B4-BE49-F238E27FC236}">
                  <a16:creationId xmlns:a16="http://schemas.microsoft.com/office/drawing/2014/main" id="{C41353C6-CF7A-F5C4-77F6-9CE0671F54BB}"/>
                </a:ext>
              </a:extLst>
            </p:cNvPr>
            <p:cNvSpPr/>
            <p:nvPr/>
          </p:nvSpPr>
          <p:spPr>
            <a:xfrm>
              <a:off x="14414809" y="5393783"/>
              <a:ext cx="1280708" cy="232038"/>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3" name="SchoolScope example">
              <a:extLst>
                <a:ext uri="{FF2B5EF4-FFF2-40B4-BE49-F238E27FC236}">
                  <a16:creationId xmlns:a16="http://schemas.microsoft.com/office/drawing/2014/main" id="{0427653B-B2C5-1718-7990-2D3D7D690467}"/>
                </a:ext>
              </a:extLst>
            </p:cNvPr>
            <p:cNvSpPr/>
            <p:nvPr/>
          </p:nvSpPr>
          <p:spPr>
            <a:xfrm>
              <a:off x="14201431" y="5638925"/>
              <a:ext cx="1340360" cy="222778"/>
            </a:xfrm>
            <a:prstGeom prst="rect">
              <a:avLst/>
            </a:prstGeom>
            <a:solidFill>
              <a:srgbClr val="3F517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9" name="Description">
            <a:extLst>
              <a:ext uri="{FF2B5EF4-FFF2-40B4-BE49-F238E27FC236}">
                <a16:creationId xmlns:a16="http://schemas.microsoft.com/office/drawing/2014/main" id="{4275C2A0-8C35-6C20-130F-22457DD4C49F}"/>
              </a:ext>
            </a:extLst>
          </p:cNvPr>
          <p:cNvGrpSpPr/>
          <p:nvPr/>
        </p:nvGrpSpPr>
        <p:grpSpPr>
          <a:xfrm>
            <a:off x="1012346" y="4463691"/>
            <a:ext cx="16584070" cy="2501019"/>
            <a:chOff x="1012346" y="4463691"/>
            <a:chExt cx="16584070" cy="2501019"/>
          </a:xfrm>
        </p:grpSpPr>
        <p:sp>
          <p:nvSpPr>
            <p:cNvPr id="3" name="Description required">
              <a:extLst>
                <a:ext uri="{FF2B5EF4-FFF2-40B4-BE49-F238E27FC236}">
                  <a16:creationId xmlns:a16="http://schemas.microsoft.com/office/drawing/2014/main" id="{FE2F4380-9BFA-6979-4559-C18C6E3CCC46}"/>
                </a:ext>
              </a:extLst>
            </p:cNvPr>
            <p:cNvSpPr txBox="1"/>
            <p:nvPr/>
          </p:nvSpPr>
          <p:spPr>
            <a:xfrm>
              <a:off x="7011160" y="6111638"/>
              <a:ext cx="10585256" cy="415498"/>
            </a:xfrm>
            <a:prstGeom prst="rect">
              <a:avLst/>
            </a:prstGeom>
            <a:noFill/>
          </p:spPr>
          <p:txBody>
            <a:bodyPr wrap="square" rtlCol="0">
              <a:spAutoFit/>
            </a:bodyPr>
            <a:lstStyle/>
            <a:p>
              <a:pPr algn="ctr"/>
              <a:r>
                <a:rPr lang="en-US" sz="2100" dirty="0">
                  <a:latin typeface="Nunito Sans" pitchFamily="2" charset="0"/>
                </a:rPr>
                <a:t>Every definition requires a column titled “Description”</a:t>
              </a:r>
            </a:p>
          </p:txBody>
        </p:sp>
        <p:sp>
          <p:nvSpPr>
            <p:cNvPr id="7" name="Desription box">
              <a:extLst>
                <a:ext uri="{FF2B5EF4-FFF2-40B4-BE49-F238E27FC236}">
                  <a16:creationId xmlns:a16="http://schemas.microsoft.com/office/drawing/2014/main" id="{398E9415-F1DD-E4F4-8B44-126AADA3D34A}"/>
                </a:ext>
              </a:extLst>
            </p:cNvPr>
            <p:cNvSpPr/>
            <p:nvPr/>
          </p:nvSpPr>
          <p:spPr>
            <a:xfrm>
              <a:off x="14066646" y="6150066"/>
              <a:ext cx="1363470" cy="303485"/>
            </a:xfrm>
            <a:prstGeom prst="rect">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cxnSp>
          <p:nvCxnSpPr>
            <p:cNvPr id="43" name="Description Line" hidden="1">
              <a:extLst>
                <a:ext uri="{FF2B5EF4-FFF2-40B4-BE49-F238E27FC236}">
                  <a16:creationId xmlns:a16="http://schemas.microsoft.com/office/drawing/2014/main" id="{221B4BAE-81C8-FCB6-C862-BE5179D3538E}"/>
                </a:ext>
              </a:extLst>
            </p:cNvPr>
            <p:cNvCxnSpPr/>
            <p:nvPr/>
          </p:nvCxnSpPr>
          <p:spPr>
            <a:xfrm flipV="1">
              <a:off x="4136546" y="4682122"/>
              <a:ext cx="457200" cy="1673606"/>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5" name="Description text" hidden="1">
              <a:extLst>
                <a:ext uri="{FF2B5EF4-FFF2-40B4-BE49-F238E27FC236}">
                  <a16:creationId xmlns:a16="http://schemas.microsoft.com/office/drawing/2014/main" id="{D7830E13-6162-8462-7D7F-9EF8CB81A075}"/>
                </a:ext>
              </a:extLst>
            </p:cNvPr>
            <p:cNvSpPr txBox="1"/>
            <p:nvPr/>
          </p:nvSpPr>
          <p:spPr>
            <a:xfrm>
              <a:off x="1164746" y="6226045"/>
              <a:ext cx="4140013" cy="738665"/>
            </a:xfrm>
            <a:prstGeom prst="rect">
              <a:avLst/>
            </a:prstGeom>
            <a:solidFill>
              <a:schemeClr val="bg1"/>
            </a:solidFill>
          </p:spPr>
          <p:txBody>
            <a:bodyPr wrap="square" rtlCol="0">
              <a:spAutoFit/>
            </a:bodyPr>
            <a:lstStyle/>
            <a:p>
              <a:pPr algn="ctr"/>
              <a:r>
                <a:rPr lang="en-US" sz="2100" dirty="0">
                  <a:latin typeface="Nunito Sans" pitchFamily="2" charset="0"/>
                </a:rPr>
                <a:t>Every definition requires a column titled “Description”</a:t>
              </a:r>
            </a:p>
          </p:txBody>
        </p:sp>
        <p:sp>
          <p:nvSpPr>
            <p:cNvPr id="57" name="Desription box" hidden="1">
              <a:extLst>
                <a:ext uri="{FF2B5EF4-FFF2-40B4-BE49-F238E27FC236}">
                  <a16:creationId xmlns:a16="http://schemas.microsoft.com/office/drawing/2014/main" id="{F2A98080-9BC2-524F-C382-67095FB54F35}"/>
                </a:ext>
              </a:extLst>
            </p:cNvPr>
            <p:cNvSpPr/>
            <p:nvPr/>
          </p:nvSpPr>
          <p:spPr>
            <a:xfrm>
              <a:off x="3356006" y="6606236"/>
              <a:ext cx="1363470" cy="303485"/>
            </a:xfrm>
            <a:prstGeom prst="rect">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41" name="Description Box" hidden="1">
              <a:extLst>
                <a:ext uri="{FF2B5EF4-FFF2-40B4-BE49-F238E27FC236}">
                  <a16:creationId xmlns:a16="http://schemas.microsoft.com/office/drawing/2014/main" id="{5E2372AB-B832-D695-115C-FB72AE7700A4}"/>
                </a:ext>
              </a:extLst>
            </p:cNvPr>
            <p:cNvSpPr/>
            <p:nvPr/>
          </p:nvSpPr>
          <p:spPr>
            <a:xfrm>
              <a:off x="1012346" y="4463691"/>
              <a:ext cx="4572000" cy="219958"/>
            </a:xfrm>
            <a:prstGeom prst="rect">
              <a:avLst/>
            </a:prstGeom>
            <a:noFill/>
            <a:ln w="63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Del Tag">
            <a:extLst>
              <a:ext uri="{FF2B5EF4-FFF2-40B4-BE49-F238E27FC236}">
                <a16:creationId xmlns:a16="http://schemas.microsoft.com/office/drawing/2014/main" id="{DFCBBEC9-CF38-6081-96F3-820961E1E780}"/>
              </a:ext>
            </a:extLst>
          </p:cNvPr>
          <p:cNvGrpSpPr/>
          <p:nvPr/>
        </p:nvGrpSpPr>
        <p:grpSpPr>
          <a:xfrm>
            <a:off x="1761643" y="5173347"/>
            <a:ext cx="4370998" cy="3855885"/>
            <a:chOff x="1761643" y="5173347"/>
            <a:chExt cx="4370998" cy="3855885"/>
          </a:xfrm>
        </p:grpSpPr>
        <p:cxnSp>
          <p:nvCxnSpPr>
            <p:cNvPr id="47" name="Straight Arrow Connector 46">
              <a:extLst>
                <a:ext uri="{FF2B5EF4-FFF2-40B4-BE49-F238E27FC236}">
                  <a16:creationId xmlns:a16="http://schemas.microsoft.com/office/drawing/2014/main" id="{9C7063B1-5388-9D3E-DD6C-1D9D212BF304}"/>
                </a:ext>
              </a:extLst>
            </p:cNvPr>
            <p:cNvCxnSpPr>
              <a:cxnSpLocks/>
            </p:cNvCxnSpPr>
            <p:nvPr/>
          </p:nvCxnSpPr>
          <p:spPr>
            <a:xfrm flipH="1">
              <a:off x="3396635" y="5185415"/>
              <a:ext cx="2312987" cy="0"/>
            </a:xfrm>
            <a:prstGeom prst="straightConnector1">
              <a:avLst/>
            </a:prstGeom>
            <a:ln w="57150">
              <a:solidFill>
                <a:srgbClr val="4361A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20ACCF5-6A3D-3691-B4DB-01EB056A5474}"/>
                </a:ext>
              </a:extLst>
            </p:cNvPr>
            <p:cNvCxnSpPr>
              <a:cxnSpLocks/>
            </p:cNvCxnSpPr>
            <p:nvPr/>
          </p:nvCxnSpPr>
          <p:spPr>
            <a:xfrm flipV="1">
              <a:off x="5682862" y="5173347"/>
              <a:ext cx="0" cy="2998009"/>
            </a:xfrm>
            <a:prstGeom prst="line">
              <a:avLst/>
            </a:prstGeom>
            <a:ln w="57150">
              <a:solidFill>
                <a:srgbClr val="4361A0"/>
              </a:solidFill>
            </a:ln>
          </p:spPr>
          <p:style>
            <a:lnRef idx="1">
              <a:schemeClr val="accent1"/>
            </a:lnRef>
            <a:fillRef idx="0">
              <a:schemeClr val="accent1"/>
            </a:fillRef>
            <a:effectRef idx="0">
              <a:schemeClr val="accent1"/>
            </a:effectRef>
            <a:fontRef idx="minor">
              <a:schemeClr val="tx1"/>
            </a:fontRef>
          </p:style>
        </p:cxnSp>
        <p:sp>
          <p:nvSpPr>
            <p:cNvPr id="73" name="Del tag text">
              <a:extLst>
                <a:ext uri="{FF2B5EF4-FFF2-40B4-BE49-F238E27FC236}">
                  <a16:creationId xmlns:a16="http://schemas.microsoft.com/office/drawing/2014/main" id="{0650E290-A829-C59D-86C5-DF8A739CB9E3}"/>
                </a:ext>
              </a:extLst>
            </p:cNvPr>
            <p:cNvSpPr txBox="1"/>
            <p:nvPr/>
          </p:nvSpPr>
          <p:spPr>
            <a:xfrm>
              <a:off x="1761643" y="8105902"/>
              <a:ext cx="4370998" cy="923330"/>
            </a:xfrm>
            <a:prstGeom prst="rect">
              <a:avLst/>
            </a:prstGeom>
            <a:solidFill>
              <a:srgbClr val="4361A0"/>
            </a:solidFill>
          </p:spPr>
          <p:txBody>
            <a:bodyPr wrap="square" rtlCol="0" anchor="ctr">
              <a:spAutoFit/>
            </a:bodyPr>
            <a:lstStyle/>
            <a:p>
              <a:pPr algn="ctr"/>
              <a:r>
                <a:rPr lang="en-US" sz="2700" b="1" dirty="0">
                  <a:solidFill>
                    <a:schemeClr val="bg1"/>
                  </a:solidFill>
                  <a:latin typeface="Aeries Sans" pitchFamily="50" charset="0"/>
                </a:rPr>
                <a:t>Don’t forget to exclude del-tagged records!</a:t>
              </a:r>
            </a:p>
          </p:txBody>
        </p:sp>
      </p:grpSp>
      <p:sp>
        <p:nvSpPr>
          <p:cNvPr id="8" name="Rectangle 7" hidden="1">
            <a:extLst>
              <a:ext uri="{FF2B5EF4-FFF2-40B4-BE49-F238E27FC236}">
                <a16:creationId xmlns:a16="http://schemas.microsoft.com/office/drawing/2014/main" id="{44D10A19-A5C2-7009-FA26-9305B3799E71}"/>
              </a:ext>
            </a:extLst>
          </p:cNvPr>
          <p:cNvSpPr/>
          <p:nvPr/>
        </p:nvSpPr>
        <p:spPr>
          <a:xfrm>
            <a:off x="1007892" y="5561814"/>
            <a:ext cx="4571996" cy="39954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4018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74017-3FF1-D936-F58C-A8FC024FB766}"/>
            </a:ext>
          </a:extLst>
        </p:cNvPr>
        <p:cNvGrpSpPr/>
        <p:nvPr/>
      </p:nvGrpSpPr>
      <p:grpSpPr>
        <a:xfrm>
          <a:off x="0" y="0"/>
          <a:ext cx="0" cy="0"/>
          <a:chOff x="0" y="0"/>
          <a:chExt cx="0" cy="0"/>
        </a:xfrm>
      </p:grpSpPr>
      <p:sp>
        <p:nvSpPr>
          <p:cNvPr id="5" name="Background">
            <a:extLst>
              <a:ext uri="{FF2B5EF4-FFF2-40B4-BE49-F238E27FC236}">
                <a16:creationId xmlns:a16="http://schemas.microsoft.com/office/drawing/2014/main" id="{944F0261-22D8-D4DA-D448-708632670F5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22" name="icon">
            <a:extLst>
              <a:ext uri="{FF2B5EF4-FFF2-40B4-BE49-F238E27FC236}">
                <a16:creationId xmlns:a16="http://schemas.microsoft.com/office/drawing/2014/main" id="{C8F5EB67-5F3C-9252-A616-00A1040A222D}"/>
              </a:ext>
            </a:extLst>
          </p:cNvPr>
          <p:cNvSpPr/>
          <p:nvPr/>
        </p:nvSpPr>
        <p:spPr>
          <a:xfrm>
            <a:off x="230126" y="8961852"/>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2" name="Title">
            <a:extLst>
              <a:ext uri="{FF2B5EF4-FFF2-40B4-BE49-F238E27FC236}">
                <a16:creationId xmlns:a16="http://schemas.microsoft.com/office/drawing/2014/main" id="{A0DC8F1A-C3B8-420C-676D-C6E4F15A09F1}"/>
              </a:ext>
            </a:extLst>
          </p:cNvPr>
          <p:cNvSpPr txBox="1"/>
          <p:nvPr/>
        </p:nvSpPr>
        <p:spPr>
          <a:xfrm>
            <a:off x="152400" y="701183"/>
            <a:ext cx="17944337" cy="1465786"/>
          </a:xfrm>
          <a:prstGeom prst="rect">
            <a:avLst/>
          </a:prstGeom>
        </p:spPr>
        <p:txBody>
          <a:bodyPr wrap="square" lIns="0" tIns="0" rIns="0" bIns="0" rtlCol="0" anchor="t">
            <a:spAutoFit/>
          </a:bodyPr>
          <a:lstStyle/>
          <a:p>
            <a:pPr algn="ctr">
              <a:lnSpc>
                <a:spcPts val="12599"/>
              </a:lnSpc>
            </a:pPr>
            <a:r>
              <a:rPr lang="en-US" sz="7200" dirty="0">
                <a:solidFill>
                  <a:srgbClr val="FFFFFF"/>
                </a:solidFill>
                <a:latin typeface="Aeries Sans Ultra-Bold"/>
              </a:rPr>
              <a:t>Definitions - Query Definition</a:t>
            </a:r>
          </a:p>
        </p:txBody>
      </p:sp>
      <p:sp>
        <p:nvSpPr>
          <p:cNvPr id="4" name="Subtitle">
            <a:extLst>
              <a:ext uri="{FF2B5EF4-FFF2-40B4-BE49-F238E27FC236}">
                <a16:creationId xmlns:a16="http://schemas.microsoft.com/office/drawing/2014/main" id="{A5AD4200-3979-1ED4-7060-4E46774D8161}"/>
              </a:ext>
            </a:extLst>
          </p:cNvPr>
          <p:cNvSpPr txBox="1"/>
          <p:nvPr/>
        </p:nvSpPr>
        <p:spPr>
          <a:xfrm>
            <a:off x="1280047" y="2247900"/>
            <a:ext cx="15727906" cy="519373"/>
          </a:xfrm>
          <a:prstGeom prst="rect">
            <a:avLst/>
          </a:prstGeom>
        </p:spPr>
        <p:txBody>
          <a:bodyPr wrap="square" lIns="0" tIns="0" rIns="0" bIns="0" rtlCol="0" anchor="t">
            <a:spAutoFit/>
          </a:bodyPr>
          <a:lstStyle/>
          <a:p>
            <a:pPr marL="323850" lvl="1" algn="ctr">
              <a:lnSpc>
                <a:spcPts val="4200"/>
              </a:lnSpc>
            </a:pPr>
            <a:r>
              <a:rPr lang="en-US" sz="3000" dirty="0">
                <a:solidFill>
                  <a:srgbClr val="FFFFFF"/>
                </a:solidFill>
                <a:latin typeface="Nunito Sans"/>
              </a:rPr>
              <a:t>You will need to reference the definition details to create your SQL script</a:t>
            </a:r>
          </a:p>
        </p:txBody>
      </p:sp>
      <p:sp>
        <p:nvSpPr>
          <p:cNvPr id="11" name="White Background">
            <a:extLst>
              <a:ext uri="{FF2B5EF4-FFF2-40B4-BE49-F238E27FC236}">
                <a16:creationId xmlns:a16="http://schemas.microsoft.com/office/drawing/2014/main" id="{E84E13F1-3AC3-7B52-EA0F-3C4F3D2BF38D}"/>
              </a:ext>
            </a:extLst>
          </p:cNvPr>
          <p:cNvSpPr/>
          <p:nvPr/>
        </p:nvSpPr>
        <p:spPr>
          <a:xfrm>
            <a:off x="6781575" y="2853928"/>
            <a:ext cx="11049000" cy="6892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Key Field 1">
            <a:extLst>
              <a:ext uri="{FF2B5EF4-FFF2-40B4-BE49-F238E27FC236}">
                <a16:creationId xmlns:a16="http://schemas.microsoft.com/office/drawing/2014/main" id="{1E385176-167C-0758-8210-3926FC7832AC}"/>
              </a:ext>
            </a:extLst>
          </p:cNvPr>
          <p:cNvGrpSpPr/>
          <p:nvPr/>
        </p:nvGrpSpPr>
        <p:grpSpPr>
          <a:xfrm>
            <a:off x="7123849" y="3192851"/>
            <a:ext cx="9550240" cy="757343"/>
            <a:chOff x="799474" y="3314663"/>
            <a:chExt cx="9550240" cy="757343"/>
          </a:xfrm>
        </p:grpSpPr>
        <p:sp>
          <p:nvSpPr>
            <p:cNvPr id="12" name="KeyField1 text">
              <a:extLst>
                <a:ext uri="{FF2B5EF4-FFF2-40B4-BE49-F238E27FC236}">
                  <a16:creationId xmlns:a16="http://schemas.microsoft.com/office/drawing/2014/main" id="{D9DC80BB-71A0-6586-7C23-273CCD6A0326}"/>
                </a:ext>
              </a:extLst>
            </p:cNvPr>
            <p:cNvSpPr txBox="1"/>
            <p:nvPr/>
          </p:nvSpPr>
          <p:spPr>
            <a:xfrm>
              <a:off x="3371520" y="3485585"/>
              <a:ext cx="6978194" cy="415499"/>
            </a:xfrm>
            <a:prstGeom prst="rect">
              <a:avLst/>
            </a:prstGeom>
            <a:noFill/>
          </p:spPr>
          <p:txBody>
            <a:bodyPr wrap="square" rtlCol="0">
              <a:spAutoFit/>
            </a:bodyPr>
            <a:lstStyle/>
            <a:p>
              <a:r>
                <a:rPr lang="en-US" sz="2100" dirty="0">
                  <a:latin typeface="Nunito Sans" pitchFamily="2" charset="0"/>
                </a:rPr>
                <a:t>The value in Key Field 1 must be a column</a:t>
              </a:r>
            </a:p>
          </p:txBody>
        </p:sp>
        <p:pic>
          <p:nvPicPr>
            <p:cNvPr id="35" name="KeyField1 pic">
              <a:extLst>
                <a:ext uri="{FF2B5EF4-FFF2-40B4-BE49-F238E27FC236}">
                  <a16:creationId xmlns:a16="http://schemas.microsoft.com/office/drawing/2014/main" id="{8B57D330-A491-FF14-45A1-2DCCA2479B34}"/>
                </a:ext>
              </a:extLst>
            </p:cNvPr>
            <p:cNvPicPr>
              <a:picLocks noChangeAspect="1"/>
            </p:cNvPicPr>
            <p:nvPr/>
          </p:nvPicPr>
          <p:blipFill>
            <a:blip r:embed="rId4"/>
            <a:stretch>
              <a:fillRect/>
            </a:stretch>
          </p:blipFill>
          <p:spPr>
            <a:xfrm>
              <a:off x="799474" y="3314663"/>
              <a:ext cx="2114846" cy="757343"/>
            </a:xfrm>
            <a:prstGeom prst="rect">
              <a:avLst/>
            </a:prstGeom>
            <a:ln>
              <a:noFill/>
            </a:ln>
            <a:effectLst>
              <a:outerShdw blurRad="292100" dist="139700" dir="2700000" algn="tl" rotWithShape="0">
                <a:srgbClr val="333333">
                  <a:alpha val="65000"/>
                </a:srgbClr>
              </a:outerShdw>
            </a:effectLst>
          </p:spPr>
        </p:pic>
        <p:sp>
          <p:nvSpPr>
            <p:cNvPr id="51" name="KeyField1 box">
              <a:extLst>
                <a:ext uri="{FF2B5EF4-FFF2-40B4-BE49-F238E27FC236}">
                  <a16:creationId xmlns:a16="http://schemas.microsoft.com/office/drawing/2014/main" id="{D64582E0-4D1E-F7FB-2876-A1CA81ACDD84}"/>
                </a:ext>
              </a:extLst>
            </p:cNvPr>
            <p:cNvSpPr/>
            <p:nvPr/>
          </p:nvSpPr>
          <p:spPr>
            <a:xfrm>
              <a:off x="868800" y="3599906"/>
              <a:ext cx="1097160" cy="40070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4" name="Keyfield1 text box">
              <a:extLst>
                <a:ext uri="{FF2B5EF4-FFF2-40B4-BE49-F238E27FC236}">
                  <a16:creationId xmlns:a16="http://schemas.microsoft.com/office/drawing/2014/main" id="{207D6C0F-C746-EB04-E939-C3C4A0B0D2F7}"/>
                </a:ext>
              </a:extLst>
            </p:cNvPr>
            <p:cNvSpPr/>
            <p:nvPr/>
          </p:nvSpPr>
          <p:spPr>
            <a:xfrm>
              <a:off x="4928610" y="3538602"/>
              <a:ext cx="1376610" cy="32739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40" name="Key Field 2">
            <a:extLst>
              <a:ext uri="{FF2B5EF4-FFF2-40B4-BE49-F238E27FC236}">
                <a16:creationId xmlns:a16="http://schemas.microsoft.com/office/drawing/2014/main" id="{222750B2-6BDB-4CE2-61DC-ED5F15A8E931}"/>
              </a:ext>
            </a:extLst>
          </p:cNvPr>
          <p:cNvGrpSpPr/>
          <p:nvPr/>
        </p:nvGrpSpPr>
        <p:grpSpPr>
          <a:xfrm>
            <a:off x="7123849" y="4067148"/>
            <a:ext cx="9850687" cy="771633"/>
            <a:chOff x="799474" y="4309904"/>
            <a:chExt cx="9850687" cy="771633"/>
          </a:xfrm>
        </p:grpSpPr>
        <p:sp>
          <p:nvSpPr>
            <p:cNvPr id="13" name="KeyField2 text">
              <a:extLst>
                <a:ext uri="{FF2B5EF4-FFF2-40B4-BE49-F238E27FC236}">
                  <a16:creationId xmlns:a16="http://schemas.microsoft.com/office/drawing/2014/main" id="{11E64E2F-CCED-A8CD-6D47-DFBC31E0909F}"/>
                </a:ext>
              </a:extLst>
            </p:cNvPr>
            <p:cNvSpPr txBox="1"/>
            <p:nvPr/>
          </p:nvSpPr>
          <p:spPr>
            <a:xfrm>
              <a:off x="3371520" y="4326388"/>
              <a:ext cx="7278641" cy="738665"/>
            </a:xfrm>
            <a:prstGeom prst="rect">
              <a:avLst/>
            </a:prstGeom>
            <a:noFill/>
          </p:spPr>
          <p:txBody>
            <a:bodyPr wrap="square" rtlCol="0">
              <a:spAutoFit/>
            </a:bodyPr>
            <a:lstStyle/>
            <a:p>
              <a:r>
                <a:rPr lang="en-US" sz="2100" dirty="0">
                  <a:latin typeface="Nunito Sans" pitchFamily="2" charset="0"/>
                </a:rPr>
                <a:t>If Key Field 2 has been populated, the value in Key Field 2 must be a column</a:t>
              </a:r>
            </a:p>
          </p:txBody>
        </p:sp>
        <p:pic>
          <p:nvPicPr>
            <p:cNvPr id="37" name="Keyfield2 pic">
              <a:extLst>
                <a:ext uri="{FF2B5EF4-FFF2-40B4-BE49-F238E27FC236}">
                  <a16:creationId xmlns:a16="http://schemas.microsoft.com/office/drawing/2014/main" id="{EDD61E29-3B37-DD0C-F430-B82A034BFF28}"/>
                </a:ext>
              </a:extLst>
            </p:cNvPr>
            <p:cNvPicPr>
              <a:picLocks noChangeAspect="1"/>
            </p:cNvPicPr>
            <p:nvPr/>
          </p:nvPicPr>
          <p:blipFill>
            <a:blip r:embed="rId5"/>
            <a:stretch>
              <a:fillRect/>
            </a:stretch>
          </p:blipFill>
          <p:spPr>
            <a:xfrm>
              <a:off x="799474" y="4309904"/>
              <a:ext cx="2114846" cy="771633"/>
            </a:xfrm>
            <a:prstGeom prst="rect">
              <a:avLst/>
            </a:prstGeom>
            <a:ln>
              <a:noFill/>
            </a:ln>
            <a:effectLst>
              <a:outerShdw blurRad="292100" dist="139700" dir="2700000" algn="tl" rotWithShape="0">
                <a:srgbClr val="333333">
                  <a:alpha val="65000"/>
                </a:srgbClr>
              </a:outerShdw>
            </a:effectLst>
          </p:spPr>
        </p:pic>
        <p:sp>
          <p:nvSpPr>
            <p:cNvPr id="53" name="Keyfield2 pic box">
              <a:extLst>
                <a:ext uri="{FF2B5EF4-FFF2-40B4-BE49-F238E27FC236}">
                  <a16:creationId xmlns:a16="http://schemas.microsoft.com/office/drawing/2014/main" id="{9E136B1B-D326-C4B0-7889-86BA01697820}"/>
                </a:ext>
              </a:extLst>
            </p:cNvPr>
            <p:cNvSpPr/>
            <p:nvPr/>
          </p:nvSpPr>
          <p:spPr>
            <a:xfrm>
              <a:off x="868470" y="4605221"/>
              <a:ext cx="1097160" cy="400706"/>
            </a:xfrm>
            <a:prstGeom prst="rect">
              <a:avLst/>
            </a:prstGeom>
            <a:solidFill>
              <a:srgbClr val="D4283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5" name="Keyfield2 text box">
              <a:extLst>
                <a:ext uri="{FF2B5EF4-FFF2-40B4-BE49-F238E27FC236}">
                  <a16:creationId xmlns:a16="http://schemas.microsoft.com/office/drawing/2014/main" id="{AC16732D-B4F7-3EF6-3F7D-30FA3889CB7E}"/>
                </a:ext>
              </a:extLst>
            </p:cNvPr>
            <p:cNvSpPr/>
            <p:nvPr/>
          </p:nvSpPr>
          <p:spPr>
            <a:xfrm>
              <a:off x="3665927" y="4363760"/>
              <a:ext cx="1397109" cy="300968"/>
            </a:xfrm>
            <a:prstGeom prst="rect">
              <a:avLst/>
            </a:prstGeom>
            <a:solidFill>
              <a:srgbClr val="D4283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34" name="Deep Link">
            <a:extLst>
              <a:ext uri="{FF2B5EF4-FFF2-40B4-BE49-F238E27FC236}">
                <a16:creationId xmlns:a16="http://schemas.microsoft.com/office/drawing/2014/main" id="{A6F4254A-CBF6-CC93-2877-98D4CF4D33EF}"/>
              </a:ext>
            </a:extLst>
          </p:cNvPr>
          <p:cNvGrpSpPr/>
          <p:nvPr/>
        </p:nvGrpSpPr>
        <p:grpSpPr>
          <a:xfrm>
            <a:off x="7108158" y="4955735"/>
            <a:ext cx="10349659" cy="1023663"/>
            <a:chOff x="783783" y="5355637"/>
            <a:chExt cx="10349659" cy="1023663"/>
          </a:xfrm>
        </p:grpSpPr>
        <p:sp>
          <p:nvSpPr>
            <p:cNvPr id="14" name="Deep Link text">
              <a:extLst>
                <a:ext uri="{FF2B5EF4-FFF2-40B4-BE49-F238E27FC236}">
                  <a16:creationId xmlns:a16="http://schemas.microsoft.com/office/drawing/2014/main" id="{0B8C4715-45DF-276D-8FB1-3A90313C6D50}"/>
                </a:ext>
              </a:extLst>
            </p:cNvPr>
            <p:cNvSpPr txBox="1"/>
            <p:nvPr/>
          </p:nvSpPr>
          <p:spPr>
            <a:xfrm>
              <a:off x="3371520" y="5498136"/>
              <a:ext cx="7761922" cy="738665"/>
            </a:xfrm>
            <a:prstGeom prst="rect">
              <a:avLst/>
            </a:prstGeom>
            <a:noFill/>
          </p:spPr>
          <p:txBody>
            <a:bodyPr wrap="square" rtlCol="0">
              <a:spAutoFit/>
            </a:bodyPr>
            <a:lstStyle/>
            <a:p>
              <a:r>
                <a:rPr lang="en-US" sz="2100" dirty="0">
                  <a:latin typeface="Nunito Sans" pitchFamily="2" charset="0"/>
                </a:rPr>
                <a:t>Are you utilizing a deep link? The specified column must end in a question mark</a:t>
              </a:r>
            </a:p>
          </p:txBody>
        </p:sp>
        <p:pic>
          <p:nvPicPr>
            <p:cNvPr id="31" name="LinktoPage pic">
              <a:extLst>
                <a:ext uri="{FF2B5EF4-FFF2-40B4-BE49-F238E27FC236}">
                  <a16:creationId xmlns:a16="http://schemas.microsoft.com/office/drawing/2014/main" id="{87E28DFD-9A91-F78A-53E2-F3EB85CB9679}"/>
                </a:ext>
              </a:extLst>
            </p:cNvPr>
            <p:cNvPicPr>
              <a:picLocks noChangeAspect="1"/>
            </p:cNvPicPr>
            <p:nvPr/>
          </p:nvPicPr>
          <p:blipFill rotWithShape="1">
            <a:blip r:embed="rId6"/>
            <a:srcRect r="37325"/>
            <a:stretch/>
          </p:blipFill>
          <p:spPr>
            <a:xfrm>
              <a:off x="783783" y="5355637"/>
              <a:ext cx="2146229" cy="1023663"/>
            </a:xfrm>
            <a:prstGeom prst="rect">
              <a:avLst/>
            </a:prstGeom>
            <a:ln>
              <a:noFill/>
            </a:ln>
            <a:effectLst>
              <a:outerShdw blurRad="292100" dist="139700" dir="2700000" algn="tl" rotWithShape="0">
                <a:srgbClr val="333333">
                  <a:alpha val="65000"/>
                </a:srgbClr>
              </a:outerShdw>
            </a:effectLst>
          </p:spPr>
        </p:pic>
        <p:sp>
          <p:nvSpPr>
            <p:cNvPr id="55" name="QueryString pic box">
              <a:extLst>
                <a:ext uri="{FF2B5EF4-FFF2-40B4-BE49-F238E27FC236}">
                  <a16:creationId xmlns:a16="http://schemas.microsoft.com/office/drawing/2014/main" id="{7D81D1AE-E316-3AFB-6127-7E650235442C}"/>
                </a:ext>
              </a:extLst>
            </p:cNvPr>
            <p:cNvSpPr/>
            <p:nvPr/>
          </p:nvSpPr>
          <p:spPr>
            <a:xfrm>
              <a:off x="818976" y="6110960"/>
              <a:ext cx="1937946" cy="195638"/>
            </a:xfrm>
            <a:prstGeom prst="rect">
              <a:avLst/>
            </a:pr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sp>
        <p:nvSpPr>
          <p:cNvPr id="16" name="StuID text">
            <a:extLst>
              <a:ext uri="{FF2B5EF4-FFF2-40B4-BE49-F238E27FC236}">
                <a16:creationId xmlns:a16="http://schemas.microsoft.com/office/drawing/2014/main" id="{8FB94A9E-BBA8-A898-F398-E61A8322007C}"/>
              </a:ext>
            </a:extLst>
          </p:cNvPr>
          <p:cNvSpPr txBox="1"/>
          <p:nvPr/>
        </p:nvSpPr>
        <p:spPr>
          <a:xfrm>
            <a:off x="6779289" y="7517391"/>
            <a:ext cx="11048999" cy="1131079"/>
          </a:xfrm>
          <a:prstGeom prst="rect">
            <a:avLst/>
          </a:prstGeom>
          <a:noFill/>
        </p:spPr>
        <p:txBody>
          <a:bodyPr wrap="square" rtlCol="0">
            <a:spAutoFit/>
          </a:bodyPr>
          <a:lstStyle/>
          <a:p>
            <a:pPr algn="ctr"/>
            <a:r>
              <a:rPr lang="en-US" sz="2100" dirty="0">
                <a:solidFill>
                  <a:srgbClr val="4361A0"/>
                </a:solidFill>
                <a:latin typeface="Nunito Sans" pitchFamily="2" charset="0"/>
              </a:rPr>
              <a:t>NOTE: Student Related definitions must have a column titled “</a:t>
            </a:r>
            <a:r>
              <a:rPr lang="en-US" sz="2100" dirty="0" err="1">
                <a:solidFill>
                  <a:srgbClr val="4361A0"/>
                </a:solidFill>
                <a:latin typeface="Nunito Sans" pitchFamily="2" charset="0"/>
              </a:rPr>
              <a:t>StudentID</a:t>
            </a:r>
            <a:r>
              <a:rPr lang="en-US" sz="2100" dirty="0">
                <a:solidFill>
                  <a:srgbClr val="4361A0"/>
                </a:solidFill>
                <a:latin typeface="Nunito Sans" pitchFamily="2" charset="0"/>
              </a:rPr>
              <a:t>” or “Student ID”. </a:t>
            </a:r>
          </a:p>
          <a:p>
            <a:endParaRPr lang="en-US" sz="450" i="1" dirty="0">
              <a:solidFill>
                <a:schemeClr val="accent3">
                  <a:lumMod val="75000"/>
                </a:schemeClr>
              </a:solidFill>
              <a:latin typeface="Nunito Sans" pitchFamily="2" charset="0"/>
            </a:endParaRPr>
          </a:p>
          <a:p>
            <a:pPr algn="ctr"/>
            <a:r>
              <a:rPr lang="en-US" sz="2100" dirty="0">
                <a:solidFill>
                  <a:srgbClr val="4361A0"/>
                </a:solidFill>
                <a:latin typeface="Nunito Sans" pitchFamily="2" charset="0"/>
              </a:rPr>
              <a:t>If your Key Field 1 or Key Field 2 is not one of those titles, “</a:t>
            </a:r>
            <a:r>
              <a:rPr lang="en-US" sz="2100" dirty="0" err="1">
                <a:solidFill>
                  <a:srgbClr val="4361A0"/>
                </a:solidFill>
                <a:latin typeface="Nunito Sans" pitchFamily="2" charset="0"/>
              </a:rPr>
              <a:t>StudentID</a:t>
            </a:r>
            <a:r>
              <a:rPr lang="en-US" sz="2100" dirty="0">
                <a:solidFill>
                  <a:srgbClr val="4361A0"/>
                </a:solidFill>
                <a:latin typeface="Nunito Sans" pitchFamily="2" charset="0"/>
              </a:rPr>
              <a:t>” or “Student ID” must be added as a separate column</a:t>
            </a:r>
          </a:p>
        </p:txBody>
      </p:sp>
      <p:grpSp>
        <p:nvGrpSpPr>
          <p:cNvPr id="36" name="StuID">
            <a:extLst>
              <a:ext uri="{FF2B5EF4-FFF2-40B4-BE49-F238E27FC236}">
                <a16:creationId xmlns:a16="http://schemas.microsoft.com/office/drawing/2014/main" id="{BFEF73B5-D12C-AC96-A936-B134706B0DAC}"/>
              </a:ext>
            </a:extLst>
          </p:cNvPr>
          <p:cNvGrpSpPr/>
          <p:nvPr/>
        </p:nvGrpSpPr>
        <p:grpSpPr>
          <a:xfrm>
            <a:off x="7216732" y="6628804"/>
            <a:ext cx="10171564" cy="771633"/>
            <a:chOff x="892357" y="6635298"/>
            <a:chExt cx="10171564" cy="771633"/>
          </a:xfrm>
        </p:grpSpPr>
        <p:sp>
          <p:nvSpPr>
            <p:cNvPr id="18" name="StuRelated text">
              <a:extLst>
                <a:ext uri="{FF2B5EF4-FFF2-40B4-BE49-F238E27FC236}">
                  <a16:creationId xmlns:a16="http://schemas.microsoft.com/office/drawing/2014/main" id="{F93EB87A-A71D-97D9-E6A4-1BD5DCA772E1}"/>
                </a:ext>
              </a:extLst>
            </p:cNvPr>
            <p:cNvSpPr txBox="1"/>
            <p:nvPr/>
          </p:nvSpPr>
          <p:spPr>
            <a:xfrm>
              <a:off x="3371520" y="6651782"/>
              <a:ext cx="7692401" cy="738665"/>
            </a:xfrm>
            <a:prstGeom prst="rect">
              <a:avLst/>
            </a:prstGeom>
            <a:noFill/>
          </p:spPr>
          <p:txBody>
            <a:bodyPr wrap="square" rtlCol="0">
              <a:spAutoFit/>
            </a:bodyPr>
            <a:lstStyle/>
            <a:p>
              <a:r>
                <a:rPr lang="en-US" sz="2100" dirty="0">
                  <a:latin typeface="Nunito Sans" pitchFamily="2" charset="0"/>
                </a:rPr>
                <a:t>Is the definition student-related? If so, the @StudentID parameter must be in the WHERE clause</a:t>
              </a:r>
            </a:p>
          </p:txBody>
        </p:sp>
        <p:pic>
          <p:nvPicPr>
            <p:cNvPr id="33" name="StuRelated pic">
              <a:extLst>
                <a:ext uri="{FF2B5EF4-FFF2-40B4-BE49-F238E27FC236}">
                  <a16:creationId xmlns:a16="http://schemas.microsoft.com/office/drawing/2014/main" id="{DE3CF916-BE2F-B937-B954-6ECC599C5D4D}"/>
                </a:ext>
              </a:extLst>
            </p:cNvPr>
            <p:cNvPicPr>
              <a:picLocks noChangeAspect="1"/>
            </p:cNvPicPr>
            <p:nvPr/>
          </p:nvPicPr>
          <p:blipFill>
            <a:blip r:embed="rId7"/>
            <a:stretch>
              <a:fillRect/>
            </a:stretch>
          </p:blipFill>
          <p:spPr>
            <a:xfrm>
              <a:off x="892357" y="6635298"/>
              <a:ext cx="1929081" cy="771633"/>
            </a:xfrm>
            <a:prstGeom prst="rect">
              <a:avLst/>
            </a:prstGeom>
            <a:ln>
              <a:noFill/>
            </a:ln>
            <a:effectLst>
              <a:outerShdw blurRad="292100" dist="139700" dir="2700000" algn="tl" rotWithShape="0">
                <a:srgbClr val="333333">
                  <a:alpha val="64706"/>
                </a:srgbClr>
              </a:outerShdw>
            </a:effectLst>
          </p:spPr>
        </p:pic>
        <p:sp>
          <p:nvSpPr>
            <p:cNvPr id="60" name="StuID text box1">
              <a:extLst>
                <a:ext uri="{FF2B5EF4-FFF2-40B4-BE49-F238E27FC236}">
                  <a16:creationId xmlns:a16="http://schemas.microsoft.com/office/drawing/2014/main" id="{AEE3B0BF-E9F6-6690-C51D-AF2D3AF34BB5}"/>
                </a:ext>
              </a:extLst>
            </p:cNvPr>
            <p:cNvSpPr/>
            <p:nvPr/>
          </p:nvSpPr>
          <p:spPr>
            <a:xfrm>
              <a:off x="8440143" y="6712229"/>
              <a:ext cx="1493776" cy="291431"/>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38" name="SchoolScope">
            <a:extLst>
              <a:ext uri="{FF2B5EF4-FFF2-40B4-BE49-F238E27FC236}">
                <a16:creationId xmlns:a16="http://schemas.microsoft.com/office/drawing/2014/main" id="{F21F2526-6498-E45D-FDF9-E53F6FC19F48}"/>
              </a:ext>
            </a:extLst>
          </p:cNvPr>
          <p:cNvGrpSpPr/>
          <p:nvPr/>
        </p:nvGrpSpPr>
        <p:grpSpPr>
          <a:xfrm>
            <a:off x="7139715" y="8765426"/>
            <a:ext cx="10292720" cy="738665"/>
            <a:chOff x="815340" y="8887238"/>
            <a:chExt cx="10292720" cy="738665"/>
          </a:xfrm>
        </p:grpSpPr>
        <p:sp>
          <p:nvSpPr>
            <p:cNvPr id="62" name="SchoolScope text box">
              <a:extLst>
                <a:ext uri="{FF2B5EF4-FFF2-40B4-BE49-F238E27FC236}">
                  <a16:creationId xmlns:a16="http://schemas.microsoft.com/office/drawing/2014/main" id="{6DC17516-2CB4-96C7-2E73-DAB2F5D26758}"/>
                </a:ext>
              </a:extLst>
            </p:cNvPr>
            <p:cNvSpPr/>
            <p:nvPr/>
          </p:nvSpPr>
          <p:spPr>
            <a:xfrm>
              <a:off x="908134" y="9279605"/>
              <a:ext cx="1530266" cy="297597"/>
            </a:xfrm>
            <a:prstGeom prst="rect">
              <a:avLst/>
            </a:prstGeom>
            <a:solidFill>
              <a:srgbClr val="3F517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7" name="SchoolScope text">
              <a:extLst>
                <a:ext uri="{FF2B5EF4-FFF2-40B4-BE49-F238E27FC236}">
                  <a16:creationId xmlns:a16="http://schemas.microsoft.com/office/drawing/2014/main" id="{43BF1F51-754A-2E53-2A0D-DCA8950B15A2}"/>
                </a:ext>
              </a:extLst>
            </p:cNvPr>
            <p:cNvSpPr txBox="1"/>
            <p:nvPr/>
          </p:nvSpPr>
          <p:spPr>
            <a:xfrm>
              <a:off x="815340" y="8887238"/>
              <a:ext cx="7419038" cy="738665"/>
            </a:xfrm>
            <a:prstGeom prst="rect">
              <a:avLst/>
            </a:prstGeom>
            <a:noFill/>
          </p:spPr>
          <p:txBody>
            <a:bodyPr wrap="square" rtlCol="0">
              <a:spAutoFit/>
            </a:bodyPr>
            <a:lstStyle/>
            <a:p>
              <a:r>
                <a:rPr lang="en-US" sz="2100" dirty="0"/>
                <a:t>Is the Assigned Data </a:t>
              </a:r>
              <a:r>
                <a:rPr lang="en-US" sz="2100" dirty="0">
                  <a:latin typeface="Nunito Sans" pitchFamily="2" charset="0"/>
                </a:rPr>
                <a:t>Validation</a:t>
              </a:r>
              <a:r>
                <a:rPr lang="en-US" sz="2100" dirty="0"/>
                <a:t> Group school-scoped? If so, the @SchoolCode parameter must be in the WHERE clause</a:t>
              </a:r>
            </a:p>
          </p:txBody>
        </p:sp>
        <p:pic>
          <p:nvPicPr>
            <p:cNvPr id="70" name="Visibility Pic">
              <a:extLst>
                <a:ext uri="{FF2B5EF4-FFF2-40B4-BE49-F238E27FC236}">
                  <a16:creationId xmlns:a16="http://schemas.microsoft.com/office/drawing/2014/main" id="{AC385B68-CF91-370D-5968-67E1C214E1C7}"/>
                </a:ext>
              </a:extLst>
            </p:cNvPr>
            <p:cNvPicPr>
              <a:picLocks noChangeAspect="1"/>
            </p:cNvPicPr>
            <p:nvPr/>
          </p:nvPicPr>
          <p:blipFill>
            <a:blip r:embed="rId8"/>
            <a:stretch>
              <a:fillRect/>
            </a:stretch>
          </p:blipFill>
          <p:spPr>
            <a:xfrm>
              <a:off x="8107266" y="8970780"/>
              <a:ext cx="3000794" cy="571580"/>
            </a:xfrm>
            <a:prstGeom prst="rect">
              <a:avLst/>
            </a:prstGeom>
            <a:ln>
              <a:noFill/>
            </a:ln>
            <a:effectLst>
              <a:outerShdw blurRad="292100" dist="139700" dir="2700000" algn="tl" rotWithShape="0">
                <a:srgbClr val="333333">
                  <a:alpha val="65000"/>
                </a:srgbClr>
              </a:outerShdw>
            </a:effectLst>
          </p:spPr>
        </p:pic>
      </p:grpSp>
      <p:grpSp>
        <p:nvGrpSpPr>
          <p:cNvPr id="25" name="Query Example">
            <a:extLst>
              <a:ext uri="{FF2B5EF4-FFF2-40B4-BE49-F238E27FC236}">
                <a16:creationId xmlns:a16="http://schemas.microsoft.com/office/drawing/2014/main" id="{A6E08D39-8F7C-228D-FC13-0DF37276AB84}"/>
              </a:ext>
            </a:extLst>
          </p:cNvPr>
          <p:cNvGrpSpPr/>
          <p:nvPr/>
        </p:nvGrpSpPr>
        <p:grpSpPr>
          <a:xfrm>
            <a:off x="457425" y="2868152"/>
            <a:ext cx="5672930" cy="5044192"/>
            <a:chOff x="11819672" y="2944964"/>
            <a:chExt cx="5672930" cy="5044192"/>
          </a:xfrm>
        </p:grpSpPr>
        <p:pic>
          <p:nvPicPr>
            <p:cNvPr id="20" name="Query Example">
              <a:extLst>
                <a:ext uri="{FF2B5EF4-FFF2-40B4-BE49-F238E27FC236}">
                  <a16:creationId xmlns:a16="http://schemas.microsoft.com/office/drawing/2014/main" id="{02004C1C-5FF9-C546-EE34-9E044676FC7D}"/>
                </a:ext>
              </a:extLst>
            </p:cNvPr>
            <p:cNvPicPr>
              <a:picLocks noChangeAspect="1"/>
            </p:cNvPicPr>
            <p:nvPr/>
          </p:nvPicPr>
          <p:blipFill>
            <a:blip r:embed="rId9"/>
            <a:stretch>
              <a:fillRect/>
            </a:stretch>
          </p:blipFill>
          <p:spPr>
            <a:xfrm>
              <a:off x="11819672" y="2944964"/>
              <a:ext cx="5672930" cy="5044192"/>
            </a:xfrm>
            <a:prstGeom prst="rect">
              <a:avLst/>
            </a:prstGeom>
            <a:ln>
              <a:noFill/>
            </a:ln>
            <a:effectLst>
              <a:outerShdw blurRad="292100" dist="139700" dir="2700000" algn="tl" rotWithShape="0">
                <a:srgbClr val="333333">
                  <a:alpha val="65000"/>
                </a:srgbClr>
              </a:outerShdw>
            </a:effectLst>
          </p:spPr>
        </p:pic>
        <p:sp>
          <p:nvSpPr>
            <p:cNvPr id="52" name="Keyfield1 example">
              <a:extLst>
                <a:ext uri="{FF2B5EF4-FFF2-40B4-BE49-F238E27FC236}">
                  <a16:creationId xmlns:a16="http://schemas.microsoft.com/office/drawing/2014/main" id="{F9592E06-A27C-16D7-FF0D-9AB8D8D7ABCE}"/>
                </a:ext>
              </a:extLst>
            </p:cNvPr>
            <p:cNvSpPr/>
            <p:nvPr/>
          </p:nvSpPr>
          <p:spPr>
            <a:xfrm>
              <a:off x="13558973" y="3900400"/>
              <a:ext cx="1205288" cy="205304"/>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4" name="KeyField2 example">
              <a:extLst>
                <a:ext uri="{FF2B5EF4-FFF2-40B4-BE49-F238E27FC236}">
                  <a16:creationId xmlns:a16="http://schemas.microsoft.com/office/drawing/2014/main" id="{D012779F-2092-2CCE-4DC6-12915E3AD9D2}"/>
                </a:ext>
              </a:extLst>
            </p:cNvPr>
            <p:cNvSpPr/>
            <p:nvPr/>
          </p:nvSpPr>
          <p:spPr>
            <a:xfrm>
              <a:off x="13676590" y="4136281"/>
              <a:ext cx="1087670" cy="192198"/>
            </a:xfrm>
            <a:prstGeom prst="rect">
              <a:avLst/>
            </a:prstGeom>
            <a:solidFill>
              <a:srgbClr val="D4283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6" name="DeepLink example">
              <a:extLst>
                <a:ext uri="{FF2B5EF4-FFF2-40B4-BE49-F238E27FC236}">
                  <a16:creationId xmlns:a16="http://schemas.microsoft.com/office/drawing/2014/main" id="{1B0C2A2E-3F20-FECA-9B32-2941B1E988B0}"/>
                </a:ext>
              </a:extLst>
            </p:cNvPr>
            <p:cNvSpPr/>
            <p:nvPr/>
          </p:nvSpPr>
          <p:spPr>
            <a:xfrm>
              <a:off x="13554605" y="4344865"/>
              <a:ext cx="551052" cy="195638"/>
            </a:xfrm>
            <a:prstGeom prst="rect">
              <a:avLst/>
            </a:pr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8" name="Description example">
              <a:extLst>
                <a:ext uri="{FF2B5EF4-FFF2-40B4-BE49-F238E27FC236}">
                  <a16:creationId xmlns:a16="http://schemas.microsoft.com/office/drawing/2014/main" id="{D87DF1FA-8566-7B26-B725-2D7400FC4949}"/>
                </a:ext>
              </a:extLst>
            </p:cNvPr>
            <p:cNvSpPr/>
            <p:nvPr/>
          </p:nvSpPr>
          <p:spPr>
            <a:xfrm>
              <a:off x="15441061" y="4559990"/>
              <a:ext cx="1452100" cy="205304"/>
            </a:xfrm>
            <a:prstGeom prst="rect">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1" name="StuID example">
              <a:extLst>
                <a:ext uri="{FF2B5EF4-FFF2-40B4-BE49-F238E27FC236}">
                  <a16:creationId xmlns:a16="http://schemas.microsoft.com/office/drawing/2014/main" id="{95363CCD-84CB-725F-3A29-B427545F3956}"/>
                </a:ext>
              </a:extLst>
            </p:cNvPr>
            <p:cNvSpPr/>
            <p:nvPr/>
          </p:nvSpPr>
          <p:spPr>
            <a:xfrm>
              <a:off x="14414809" y="5393783"/>
              <a:ext cx="1280708" cy="232038"/>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3" name="SchoolScope example">
              <a:extLst>
                <a:ext uri="{FF2B5EF4-FFF2-40B4-BE49-F238E27FC236}">
                  <a16:creationId xmlns:a16="http://schemas.microsoft.com/office/drawing/2014/main" id="{D6492EA5-3072-8F15-C995-3CC298F29E74}"/>
                </a:ext>
              </a:extLst>
            </p:cNvPr>
            <p:cNvSpPr/>
            <p:nvPr/>
          </p:nvSpPr>
          <p:spPr>
            <a:xfrm>
              <a:off x="14201431" y="5638925"/>
              <a:ext cx="1340360" cy="222778"/>
            </a:xfrm>
            <a:prstGeom prst="rect">
              <a:avLst/>
            </a:prstGeom>
            <a:solidFill>
              <a:srgbClr val="3F517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9" name="Description">
            <a:extLst>
              <a:ext uri="{FF2B5EF4-FFF2-40B4-BE49-F238E27FC236}">
                <a16:creationId xmlns:a16="http://schemas.microsoft.com/office/drawing/2014/main" id="{69668118-56D7-5F5A-9301-4959059108E1}"/>
              </a:ext>
            </a:extLst>
          </p:cNvPr>
          <p:cNvGrpSpPr/>
          <p:nvPr/>
        </p:nvGrpSpPr>
        <p:grpSpPr>
          <a:xfrm>
            <a:off x="1012346" y="4463691"/>
            <a:ext cx="16584070" cy="2501019"/>
            <a:chOff x="1012346" y="4463691"/>
            <a:chExt cx="16584070" cy="2501019"/>
          </a:xfrm>
        </p:grpSpPr>
        <p:sp>
          <p:nvSpPr>
            <p:cNvPr id="3" name="Description required">
              <a:extLst>
                <a:ext uri="{FF2B5EF4-FFF2-40B4-BE49-F238E27FC236}">
                  <a16:creationId xmlns:a16="http://schemas.microsoft.com/office/drawing/2014/main" id="{F34DE814-BD22-B6B4-1FBC-066709FEE79D}"/>
                </a:ext>
              </a:extLst>
            </p:cNvPr>
            <p:cNvSpPr txBox="1"/>
            <p:nvPr/>
          </p:nvSpPr>
          <p:spPr>
            <a:xfrm>
              <a:off x="7011160" y="6111638"/>
              <a:ext cx="10585256" cy="415498"/>
            </a:xfrm>
            <a:prstGeom prst="rect">
              <a:avLst/>
            </a:prstGeom>
            <a:noFill/>
          </p:spPr>
          <p:txBody>
            <a:bodyPr wrap="square" rtlCol="0">
              <a:spAutoFit/>
            </a:bodyPr>
            <a:lstStyle/>
            <a:p>
              <a:pPr algn="ctr"/>
              <a:r>
                <a:rPr lang="en-US" sz="2100" dirty="0">
                  <a:latin typeface="Nunito Sans" pitchFamily="2" charset="0"/>
                </a:rPr>
                <a:t>Every definition requires a column titled “Description”</a:t>
              </a:r>
            </a:p>
          </p:txBody>
        </p:sp>
        <p:sp>
          <p:nvSpPr>
            <p:cNvPr id="7" name="Desription box">
              <a:extLst>
                <a:ext uri="{FF2B5EF4-FFF2-40B4-BE49-F238E27FC236}">
                  <a16:creationId xmlns:a16="http://schemas.microsoft.com/office/drawing/2014/main" id="{CEDDCE93-7606-0537-DB13-425DDEB37968}"/>
                </a:ext>
              </a:extLst>
            </p:cNvPr>
            <p:cNvSpPr/>
            <p:nvPr/>
          </p:nvSpPr>
          <p:spPr>
            <a:xfrm>
              <a:off x="14066646" y="6150066"/>
              <a:ext cx="1363470" cy="303485"/>
            </a:xfrm>
            <a:prstGeom prst="rect">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cxnSp>
          <p:nvCxnSpPr>
            <p:cNvPr id="43" name="Description Line" hidden="1">
              <a:extLst>
                <a:ext uri="{FF2B5EF4-FFF2-40B4-BE49-F238E27FC236}">
                  <a16:creationId xmlns:a16="http://schemas.microsoft.com/office/drawing/2014/main" id="{17E6F8DE-8A22-AF31-D171-23C6FD6F9360}"/>
                </a:ext>
              </a:extLst>
            </p:cNvPr>
            <p:cNvCxnSpPr/>
            <p:nvPr/>
          </p:nvCxnSpPr>
          <p:spPr>
            <a:xfrm flipV="1">
              <a:off x="4136546" y="4682122"/>
              <a:ext cx="457200" cy="1673606"/>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5" name="Description text" hidden="1">
              <a:extLst>
                <a:ext uri="{FF2B5EF4-FFF2-40B4-BE49-F238E27FC236}">
                  <a16:creationId xmlns:a16="http://schemas.microsoft.com/office/drawing/2014/main" id="{EDB81720-B44D-73B4-D694-5FC0BF1B030B}"/>
                </a:ext>
              </a:extLst>
            </p:cNvPr>
            <p:cNvSpPr txBox="1"/>
            <p:nvPr/>
          </p:nvSpPr>
          <p:spPr>
            <a:xfrm>
              <a:off x="1164746" y="6226045"/>
              <a:ext cx="4140013" cy="738665"/>
            </a:xfrm>
            <a:prstGeom prst="rect">
              <a:avLst/>
            </a:prstGeom>
            <a:solidFill>
              <a:schemeClr val="bg1"/>
            </a:solidFill>
          </p:spPr>
          <p:txBody>
            <a:bodyPr wrap="square" rtlCol="0">
              <a:spAutoFit/>
            </a:bodyPr>
            <a:lstStyle/>
            <a:p>
              <a:pPr algn="ctr"/>
              <a:r>
                <a:rPr lang="en-US" sz="2100" dirty="0">
                  <a:latin typeface="Nunito Sans" pitchFamily="2" charset="0"/>
                </a:rPr>
                <a:t>Every definition requires a column titled “Description”</a:t>
              </a:r>
            </a:p>
          </p:txBody>
        </p:sp>
        <p:sp>
          <p:nvSpPr>
            <p:cNvPr id="57" name="Desription box" hidden="1">
              <a:extLst>
                <a:ext uri="{FF2B5EF4-FFF2-40B4-BE49-F238E27FC236}">
                  <a16:creationId xmlns:a16="http://schemas.microsoft.com/office/drawing/2014/main" id="{CF2CA016-A576-DCCF-B3BC-7B2ADD9E2EC4}"/>
                </a:ext>
              </a:extLst>
            </p:cNvPr>
            <p:cNvSpPr/>
            <p:nvPr/>
          </p:nvSpPr>
          <p:spPr>
            <a:xfrm>
              <a:off x="3356006" y="6606236"/>
              <a:ext cx="1363470" cy="303485"/>
            </a:xfrm>
            <a:prstGeom prst="rect">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41" name="Description Box" hidden="1">
              <a:extLst>
                <a:ext uri="{FF2B5EF4-FFF2-40B4-BE49-F238E27FC236}">
                  <a16:creationId xmlns:a16="http://schemas.microsoft.com/office/drawing/2014/main" id="{8D9A72F5-4D6E-2702-B4E9-B7D6D37704FA}"/>
                </a:ext>
              </a:extLst>
            </p:cNvPr>
            <p:cNvSpPr/>
            <p:nvPr/>
          </p:nvSpPr>
          <p:spPr>
            <a:xfrm>
              <a:off x="1012346" y="4463691"/>
              <a:ext cx="4572000" cy="219958"/>
            </a:xfrm>
            <a:prstGeom prst="rect">
              <a:avLst/>
            </a:prstGeom>
            <a:noFill/>
            <a:ln w="63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Del Tag">
            <a:extLst>
              <a:ext uri="{FF2B5EF4-FFF2-40B4-BE49-F238E27FC236}">
                <a16:creationId xmlns:a16="http://schemas.microsoft.com/office/drawing/2014/main" id="{A9D8C2F9-92F6-CE96-372F-F66040B1CBE2}"/>
              </a:ext>
            </a:extLst>
          </p:cNvPr>
          <p:cNvGrpSpPr/>
          <p:nvPr/>
        </p:nvGrpSpPr>
        <p:grpSpPr>
          <a:xfrm>
            <a:off x="1761643" y="5173347"/>
            <a:ext cx="4370998" cy="3855885"/>
            <a:chOff x="1761643" y="5173347"/>
            <a:chExt cx="4370998" cy="3855885"/>
          </a:xfrm>
        </p:grpSpPr>
        <p:cxnSp>
          <p:nvCxnSpPr>
            <p:cNvPr id="47" name="Straight Arrow Connector 46">
              <a:extLst>
                <a:ext uri="{FF2B5EF4-FFF2-40B4-BE49-F238E27FC236}">
                  <a16:creationId xmlns:a16="http://schemas.microsoft.com/office/drawing/2014/main" id="{BE344474-DD5A-843D-06A8-D61217EC896D}"/>
                </a:ext>
              </a:extLst>
            </p:cNvPr>
            <p:cNvCxnSpPr>
              <a:cxnSpLocks/>
            </p:cNvCxnSpPr>
            <p:nvPr/>
          </p:nvCxnSpPr>
          <p:spPr>
            <a:xfrm flipH="1">
              <a:off x="3396635" y="5185415"/>
              <a:ext cx="2312987" cy="0"/>
            </a:xfrm>
            <a:prstGeom prst="straightConnector1">
              <a:avLst/>
            </a:prstGeom>
            <a:ln w="57150">
              <a:solidFill>
                <a:srgbClr val="4361A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33EFA9C-86C3-E73D-5FE0-085517BC6C86}"/>
                </a:ext>
              </a:extLst>
            </p:cNvPr>
            <p:cNvCxnSpPr>
              <a:cxnSpLocks/>
            </p:cNvCxnSpPr>
            <p:nvPr/>
          </p:nvCxnSpPr>
          <p:spPr>
            <a:xfrm flipV="1">
              <a:off x="5682862" y="5173347"/>
              <a:ext cx="0" cy="2998009"/>
            </a:xfrm>
            <a:prstGeom prst="line">
              <a:avLst/>
            </a:prstGeom>
            <a:ln w="57150">
              <a:solidFill>
                <a:srgbClr val="4361A0"/>
              </a:solidFill>
            </a:ln>
          </p:spPr>
          <p:style>
            <a:lnRef idx="1">
              <a:schemeClr val="accent1"/>
            </a:lnRef>
            <a:fillRef idx="0">
              <a:schemeClr val="accent1"/>
            </a:fillRef>
            <a:effectRef idx="0">
              <a:schemeClr val="accent1"/>
            </a:effectRef>
            <a:fontRef idx="minor">
              <a:schemeClr val="tx1"/>
            </a:fontRef>
          </p:style>
        </p:cxnSp>
        <p:sp>
          <p:nvSpPr>
            <p:cNvPr id="73" name="Del tag text">
              <a:extLst>
                <a:ext uri="{FF2B5EF4-FFF2-40B4-BE49-F238E27FC236}">
                  <a16:creationId xmlns:a16="http://schemas.microsoft.com/office/drawing/2014/main" id="{C3056CEE-6CA2-2355-96E3-31D1E70C506A}"/>
                </a:ext>
              </a:extLst>
            </p:cNvPr>
            <p:cNvSpPr txBox="1"/>
            <p:nvPr/>
          </p:nvSpPr>
          <p:spPr>
            <a:xfrm>
              <a:off x="1761643" y="8105902"/>
              <a:ext cx="4370998" cy="923330"/>
            </a:xfrm>
            <a:prstGeom prst="rect">
              <a:avLst/>
            </a:prstGeom>
            <a:solidFill>
              <a:srgbClr val="4361A0"/>
            </a:solidFill>
          </p:spPr>
          <p:txBody>
            <a:bodyPr wrap="square" rtlCol="0" anchor="ctr">
              <a:spAutoFit/>
            </a:bodyPr>
            <a:lstStyle/>
            <a:p>
              <a:pPr algn="ctr"/>
              <a:r>
                <a:rPr lang="en-US" sz="2700" b="1" dirty="0">
                  <a:solidFill>
                    <a:schemeClr val="bg1"/>
                  </a:solidFill>
                  <a:latin typeface="Aeries Sans" pitchFamily="50" charset="0"/>
                </a:rPr>
                <a:t>Don’t forget to exclude del-tagged records!</a:t>
              </a:r>
            </a:p>
          </p:txBody>
        </p:sp>
      </p:grpSp>
      <p:sp>
        <p:nvSpPr>
          <p:cNvPr id="8" name="Rectangle 7" hidden="1">
            <a:extLst>
              <a:ext uri="{FF2B5EF4-FFF2-40B4-BE49-F238E27FC236}">
                <a16:creationId xmlns:a16="http://schemas.microsoft.com/office/drawing/2014/main" id="{E5910835-90AE-2C14-9B7C-68B74895CB23}"/>
              </a:ext>
            </a:extLst>
          </p:cNvPr>
          <p:cNvSpPr/>
          <p:nvPr/>
        </p:nvSpPr>
        <p:spPr>
          <a:xfrm>
            <a:off x="1007892" y="5561814"/>
            <a:ext cx="4571996" cy="39954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Popup">
            <a:extLst>
              <a:ext uri="{FF2B5EF4-FFF2-40B4-BE49-F238E27FC236}">
                <a16:creationId xmlns:a16="http://schemas.microsoft.com/office/drawing/2014/main" id="{077A126C-C752-9EBE-8E28-8FFD958D668A}"/>
              </a:ext>
            </a:extLst>
          </p:cNvPr>
          <p:cNvGrpSpPr/>
          <p:nvPr/>
        </p:nvGrpSpPr>
        <p:grpSpPr>
          <a:xfrm>
            <a:off x="152400" y="114300"/>
            <a:ext cx="17983200" cy="10058400"/>
            <a:chOff x="152400" y="114300"/>
            <a:chExt cx="17983200" cy="10058400"/>
          </a:xfrm>
        </p:grpSpPr>
        <p:sp>
          <p:nvSpPr>
            <p:cNvPr id="10" name="Dark Background">
              <a:extLst>
                <a:ext uri="{FF2B5EF4-FFF2-40B4-BE49-F238E27FC236}">
                  <a16:creationId xmlns:a16="http://schemas.microsoft.com/office/drawing/2014/main" id="{B61BEF2F-1CBF-043C-5202-48FF9D7DC27D}"/>
                </a:ext>
              </a:extLst>
            </p:cNvPr>
            <p:cNvSpPr/>
            <p:nvPr/>
          </p:nvSpPr>
          <p:spPr>
            <a:xfrm>
              <a:off x="152400" y="114300"/>
              <a:ext cx="17983200" cy="10058400"/>
            </a:xfrm>
            <a:prstGeom prst="rect">
              <a:avLst/>
            </a:prstGeom>
            <a:solidFill>
              <a:srgbClr val="162B4D">
                <a:alpha val="8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FD3E452-1FAB-44ED-0F52-0F0FE9AEC979}"/>
                </a:ext>
              </a:extLst>
            </p:cNvPr>
            <p:cNvSpPr txBox="1"/>
            <p:nvPr/>
          </p:nvSpPr>
          <p:spPr>
            <a:xfrm>
              <a:off x="9845740" y="2019568"/>
              <a:ext cx="7681265" cy="6247864"/>
            </a:xfrm>
            <a:prstGeom prst="rect">
              <a:avLst/>
            </a:prstGeom>
            <a:noFill/>
          </p:spPr>
          <p:txBody>
            <a:bodyPr wrap="square" rtlCol="0">
              <a:spAutoFit/>
            </a:bodyPr>
            <a:lstStyle/>
            <a:p>
              <a:pPr algn="ctr"/>
              <a:r>
                <a:rPr lang="en-US" sz="8000" dirty="0">
                  <a:solidFill>
                    <a:srgbClr val="FFFFFF"/>
                  </a:solidFill>
                  <a:latin typeface="Aeries Sans Ultra-Bold" panose="020B0604020202020204" charset="0"/>
                </a:rPr>
                <a:t>Before saving, test your SQL Query to verify there are no errors</a:t>
              </a:r>
            </a:p>
          </p:txBody>
        </p:sp>
        <p:pic>
          <p:nvPicPr>
            <p:cNvPr id="21" name="Picture 20">
              <a:extLst>
                <a:ext uri="{FF2B5EF4-FFF2-40B4-BE49-F238E27FC236}">
                  <a16:creationId xmlns:a16="http://schemas.microsoft.com/office/drawing/2014/main" id="{F671979B-6085-05E4-866D-592032584977}"/>
                </a:ext>
              </a:extLst>
            </p:cNvPr>
            <p:cNvPicPr>
              <a:picLocks noChangeAspect="1"/>
            </p:cNvPicPr>
            <p:nvPr/>
          </p:nvPicPr>
          <p:blipFill>
            <a:blip r:embed="rId10"/>
            <a:stretch>
              <a:fillRect/>
            </a:stretch>
          </p:blipFill>
          <p:spPr>
            <a:xfrm>
              <a:off x="2999810" y="4190375"/>
              <a:ext cx="6124758" cy="3077768"/>
            </a:xfrm>
            <a:prstGeom prst="rect">
              <a:avLst/>
            </a:prstGeom>
            <a:ln>
              <a:noFill/>
            </a:ln>
            <a:effectLst>
              <a:outerShdw blurRad="292100" dist="139700" dir="2700000" algn="tl" rotWithShape="0">
                <a:srgbClr val="333333">
                  <a:alpha val="65000"/>
                </a:srgbClr>
              </a:outerShdw>
            </a:effectLst>
          </p:spPr>
        </p:pic>
        <p:pic>
          <p:nvPicPr>
            <p:cNvPr id="23" name="Query Example">
              <a:extLst>
                <a:ext uri="{FF2B5EF4-FFF2-40B4-BE49-F238E27FC236}">
                  <a16:creationId xmlns:a16="http://schemas.microsoft.com/office/drawing/2014/main" id="{C866ABFB-FE36-0C9C-7948-6D61DA3698CD}"/>
                </a:ext>
              </a:extLst>
            </p:cNvPr>
            <p:cNvPicPr>
              <a:picLocks noChangeAspect="1"/>
            </p:cNvPicPr>
            <p:nvPr/>
          </p:nvPicPr>
          <p:blipFill rotWithShape="1">
            <a:blip r:embed="rId9"/>
            <a:srcRect b="88099"/>
            <a:stretch/>
          </p:blipFill>
          <p:spPr>
            <a:xfrm>
              <a:off x="457425" y="2868152"/>
              <a:ext cx="5672930" cy="600304"/>
            </a:xfrm>
            <a:prstGeom prst="rect">
              <a:avLst/>
            </a:prstGeom>
            <a:ln>
              <a:noFill/>
            </a:ln>
            <a:effectLst>
              <a:outerShdw blurRad="292100" dist="139700" dir="2700000" algn="tl" rotWithShape="0">
                <a:srgbClr val="333333">
                  <a:alpha val="65000"/>
                </a:srgbClr>
              </a:outerShdw>
            </a:effectLst>
          </p:spPr>
        </p:pic>
        <p:cxnSp>
          <p:nvCxnSpPr>
            <p:cNvPr id="24" name="Straight Connector 23">
              <a:extLst>
                <a:ext uri="{FF2B5EF4-FFF2-40B4-BE49-F238E27FC236}">
                  <a16:creationId xmlns:a16="http://schemas.microsoft.com/office/drawing/2014/main" id="{0AAD6477-54C9-60AC-E747-F32D9E4A40AA}"/>
                </a:ext>
              </a:extLst>
            </p:cNvPr>
            <p:cNvCxnSpPr>
              <a:cxnSpLocks/>
            </p:cNvCxnSpPr>
            <p:nvPr/>
          </p:nvCxnSpPr>
          <p:spPr>
            <a:xfrm>
              <a:off x="2266890" y="3330216"/>
              <a:ext cx="709012" cy="3937927"/>
            </a:xfrm>
            <a:prstGeom prst="line">
              <a:avLst/>
            </a:prstGeom>
            <a:ln w="38100">
              <a:solidFill>
                <a:srgbClr val="CDDCF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EEAE76-309A-0014-8F34-D170296473A6}"/>
                </a:ext>
              </a:extLst>
            </p:cNvPr>
            <p:cNvCxnSpPr>
              <a:cxnSpLocks/>
            </p:cNvCxnSpPr>
            <p:nvPr/>
          </p:nvCxnSpPr>
          <p:spPr>
            <a:xfrm>
              <a:off x="3973516" y="2960831"/>
              <a:ext cx="5151052" cy="1221810"/>
            </a:xfrm>
            <a:prstGeom prst="line">
              <a:avLst/>
            </a:prstGeom>
            <a:ln w="38100">
              <a:solidFill>
                <a:srgbClr val="CDDCFE"/>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A3FAED2E-F9FD-6464-354B-7D3FE183D5BD}"/>
                </a:ext>
              </a:extLst>
            </p:cNvPr>
            <p:cNvPicPr>
              <a:picLocks noChangeAspect="1"/>
            </p:cNvPicPr>
            <p:nvPr/>
          </p:nvPicPr>
          <p:blipFill rotWithShape="1">
            <a:blip r:embed="rId11">
              <a:alphaModFix/>
            </a:blip>
            <a:srcRect l="1437" t="10094" r="20881" b="61489"/>
            <a:stretch/>
          </p:blipFill>
          <p:spPr>
            <a:xfrm>
              <a:off x="523632" y="2921295"/>
              <a:ext cx="3794368" cy="512375"/>
            </a:xfrm>
            <a:prstGeom prst="rect">
              <a:avLst/>
            </a:prstGeom>
          </p:spPr>
        </p:pic>
      </p:grpSp>
    </p:spTree>
    <p:extLst>
      <p:ext uri="{BB962C8B-B14F-4D97-AF65-F5344CB8AC3E}">
        <p14:creationId xmlns:p14="http://schemas.microsoft.com/office/powerpoint/2010/main" val="3626866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9" name="icon"/>
          <p:cNvSpPr/>
          <p:nvPr/>
        </p:nvSpPr>
        <p:spPr>
          <a:xfrm>
            <a:off x="304800" y="8858896"/>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5" name="StudentID column text"/>
          <p:cNvSpPr txBox="1"/>
          <p:nvPr/>
        </p:nvSpPr>
        <p:spPr>
          <a:xfrm>
            <a:off x="1566141" y="3286886"/>
            <a:ext cx="6565054" cy="1596334"/>
          </a:xfrm>
          <a:prstGeom prst="rect">
            <a:avLst/>
          </a:prstGeom>
        </p:spPr>
        <p:txBody>
          <a:bodyPr lIns="0" tIns="0" rIns="0" bIns="0" rtlCol="0" anchor="t">
            <a:spAutoFit/>
          </a:bodyPr>
          <a:lstStyle/>
          <a:p>
            <a:pPr marL="647700" lvl="1" indent="-323850">
              <a:lnSpc>
                <a:spcPts val="4200"/>
              </a:lnSpc>
              <a:buFont typeface="Arial"/>
              <a:buChar char="•"/>
            </a:pPr>
            <a:r>
              <a:rPr lang="en-US" sz="3000" dirty="0">
                <a:solidFill>
                  <a:srgbClr val="FFFFFF"/>
                </a:solidFill>
                <a:latin typeface="Nunito Sans"/>
              </a:rPr>
              <a:t>Student-related definitions require a column named “</a:t>
            </a:r>
            <a:r>
              <a:rPr lang="en-US" sz="3000" b="1" dirty="0" err="1">
                <a:solidFill>
                  <a:srgbClr val="FFFFFF"/>
                </a:solidFill>
                <a:latin typeface="Aeries Sans" pitchFamily="50" charset="0"/>
              </a:rPr>
              <a:t>StudentID</a:t>
            </a:r>
            <a:r>
              <a:rPr lang="en-US" sz="3000" dirty="0">
                <a:solidFill>
                  <a:srgbClr val="FFFFFF"/>
                </a:solidFill>
                <a:latin typeface="Nunito Sans"/>
              </a:rPr>
              <a:t>” (or “</a:t>
            </a:r>
            <a:r>
              <a:rPr lang="en-US" sz="3000" b="1" dirty="0">
                <a:solidFill>
                  <a:srgbClr val="FFFFFF"/>
                </a:solidFill>
                <a:latin typeface="Aeries Sans" pitchFamily="50" charset="0"/>
              </a:rPr>
              <a:t>Student ID</a:t>
            </a:r>
            <a:r>
              <a:rPr lang="en-US" sz="3000" dirty="0">
                <a:solidFill>
                  <a:srgbClr val="FFFFFF"/>
                </a:solidFill>
                <a:latin typeface="Nunito Sans"/>
              </a:rPr>
              <a:t>”)</a:t>
            </a:r>
          </a:p>
        </p:txBody>
      </p:sp>
      <p:sp>
        <p:nvSpPr>
          <p:cNvPr id="6" name="@StudentID text"/>
          <p:cNvSpPr txBox="1"/>
          <p:nvPr/>
        </p:nvSpPr>
        <p:spPr>
          <a:xfrm>
            <a:off x="1566141" y="6703079"/>
            <a:ext cx="6565054" cy="1057982"/>
          </a:xfrm>
          <a:prstGeom prst="rect">
            <a:avLst/>
          </a:prstGeom>
        </p:spPr>
        <p:txBody>
          <a:bodyPr lIns="0" tIns="0" rIns="0" bIns="0" rtlCol="0" anchor="t">
            <a:spAutoFit/>
          </a:bodyPr>
          <a:lstStyle/>
          <a:p>
            <a:pPr marL="647700" lvl="1" indent="-323850">
              <a:lnSpc>
                <a:spcPts val="4200"/>
              </a:lnSpc>
              <a:buFont typeface="Arial"/>
              <a:buChar char="•"/>
            </a:pPr>
            <a:r>
              <a:rPr lang="en-US" sz="3000" dirty="0">
                <a:solidFill>
                  <a:srgbClr val="FFFFFF"/>
                </a:solidFill>
                <a:latin typeface="Nunito Sans"/>
              </a:rPr>
              <a:t>The </a:t>
            </a:r>
            <a:r>
              <a:rPr lang="en-US" sz="3000" b="1" dirty="0">
                <a:solidFill>
                  <a:srgbClr val="FFFFFF"/>
                </a:solidFill>
                <a:latin typeface="Aeries Sans" pitchFamily="50" charset="0"/>
              </a:rPr>
              <a:t>@StudentID</a:t>
            </a:r>
            <a:r>
              <a:rPr lang="en-US" sz="3000" b="1" dirty="0">
                <a:solidFill>
                  <a:srgbClr val="FFFFFF"/>
                </a:solidFill>
                <a:latin typeface="Nunito Sans"/>
              </a:rPr>
              <a:t> </a:t>
            </a:r>
            <a:r>
              <a:rPr lang="en-US" sz="3000" dirty="0">
                <a:solidFill>
                  <a:srgbClr val="FFFFFF"/>
                </a:solidFill>
                <a:latin typeface="Nunito Sans"/>
              </a:rPr>
              <a:t>parameter is required in the WHERE clause</a:t>
            </a:r>
          </a:p>
        </p:txBody>
      </p:sp>
      <p:sp>
        <p:nvSpPr>
          <p:cNvPr id="11" name="Title">
            <a:extLst>
              <a:ext uri="{FF2B5EF4-FFF2-40B4-BE49-F238E27FC236}">
                <a16:creationId xmlns:a16="http://schemas.microsoft.com/office/drawing/2014/main" id="{93B66261-0019-D454-E710-CDB67944A0CC}"/>
              </a:ext>
            </a:extLst>
          </p:cNvPr>
          <p:cNvSpPr txBox="1"/>
          <p:nvPr/>
        </p:nvSpPr>
        <p:spPr>
          <a:xfrm>
            <a:off x="152400" y="701183"/>
            <a:ext cx="17944337" cy="1442703"/>
          </a:xfrm>
          <a:prstGeom prst="rect">
            <a:avLst/>
          </a:prstGeom>
        </p:spPr>
        <p:txBody>
          <a:bodyPr wrap="square" lIns="0" tIns="0" rIns="0" bIns="0" rtlCol="0" anchor="t">
            <a:spAutoFit/>
          </a:bodyPr>
          <a:lstStyle/>
          <a:p>
            <a:pPr algn="ctr">
              <a:lnSpc>
                <a:spcPts val="12599"/>
              </a:lnSpc>
            </a:pPr>
            <a:r>
              <a:rPr lang="en-US" sz="5400" dirty="0">
                <a:solidFill>
                  <a:srgbClr val="FFFFFF"/>
                </a:solidFill>
                <a:latin typeface="Aeries Sans Ultra-Bold"/>
              </a:rPr>
              <a:t>SQL Syntax Notes – Student-Related Definitions</a:t>
            </a:r>
          </a:p>
        </p:txBody>
      </p:sp>
      <p:pic>
        <p:nvPicPr>
          <p:cNvPr id="18" name="StudentID column pic">
            <a:extLst>
              <a:ext uri="{FF2B5EF4-FFF2-40B4-BE49-F238E27FC236}">
                <a16:creationId xmlns:a16="http://schemas.microsoft.com/office/drawing/2014/main" id="{641A4073-8177-E3E1-5E4F-D9EAE9110587}"/>
              </a:ext>
            </a:extLst>
          </p:cNvPr>
          <p:cNvPicPr>
            <a:picLocks noChangeAspect="1"/>
          </p:cNvPicPr>
          <p:nvPr/>
        </p:nvPicPr>
        <p:blipFill>
          <a:blip r:embed="rId4"/>
          <a:stretch>
            <a:fillRect/>
          </a:stretch>
        </p:blipFill>
        <p:spPr>
          <a:xfrm>
            <a:off x="9144000" y="2552700"/>
            <a:ext cx="8229600" cy="6326707"/>
          </a:xfrm>
          <a:prstGeom prst="rect">
            <a:avLst/>
          </a:prstGeom>
        </p:spPr>
      </p:pic>
      <p:pic>
        <p:nvPicPr>
          <p:cNvPr id="19" name="KeyField1 zoom">
            <a:extLst>
              <a:ext uri="{FF2B5EF4-FFF2-40B4-BE49-F238E27FC236}">
                <a16:creationId xmlns:a16="http://schemas.microsoft.com/office/drawing/2014/main" id="{A45E2A0D-EEEA-1DD8-3CE6-152D8796EC90}"/>
              </a:ext>
            </a:extLst>
          </p:cNvPr>
          <p:cNvPicPr>
            <a:picLocks noChangeAspect="1"/>
          </p:cNvPicPr>
          <p:nvPr/>
        </p:nvPicPr>
        <p:blipFill rotWithShape="1">
          <a:blip r:embed="rId4"/>
          <a:srcRect l="11882" t="28841" r="57688" b="63962"/>
          <a:stretch/>
        </p:blipFill>
        <p:spPr>
          <a:xfrm>
            <a:off x="10121848" y="4379606"/>
            <a:ext cx="2504336" cy="455335"/>
          </a:xfrm>
          <a:prstGeom prst="rect">
            <a:avLst/>
          </a:prstGeom>
          <a:ln>
            <a:noFill/>
          </a:ln>
          <a:effectLst>
            <a:outerShdw blurRad="292100" dist="139700" dir="2700000" algn="tl" rotWithShape="0">
              <a:srgbClr val="333333">
                <a:alpha val="65000"/>
              </a:srgbClr>
            </a:outerShdw>
          </a:effectLst>
        </p:spPr>
      </p:pic>
      <p:pic>
        <p:nvPicPr>
          <p:cNvPr id="20" name="StudentID column zoom">
            <a:extLst>
              <a:ext uri="{FF2B5EF4-FFF2-40B4-BE49-F238E27FC236}">
                <a16:creationId xmlns:a16="http://schemas.microsoft.com/office/drawing/2014/main" id="{DD24C59B-028C-0DE0-AB31-83F9136D982C}"/>
              </a:ext>
            </a:extLst>
          </p:cNvPr>
          <p:cNvPicPr>
            <a:picLocks noChangeAspect="1"/>
          </p:cNvPicPr>
          <p:nvPr/>
        </p:nvPicPr>
        <p:blipFill rotWithShape="1">
          <a:blip r:embed="rId4"/>
          <a:srcRect l="13889" t="82938" r="57687" b="11256"/>
          <a:stretch/>
        </p:blipFill>
        <p:spPr>
          <a:xfrm>
            <a:off x="10287000" y="7802219"/>
            <a:ext cx="2339184" cy="367323"/>
          </a:xfrm>
          <a:prstGeom prst="rect">
            <a:avLst/>
          </a:prstGeom>
          <a:ln>
            <a:noFill/>
          </a:ln>
          <a:effectLst>
            <a:outerShdw blurRad="292100" dist="139700" dir="2700000" algn="tl" rotWithShape="0">
              <a:srgbClr val="333333">
                <a:alpha val="65000"/>
              </a:srgbClr>
            </a:outerShdw>
          </a:effectLst>
        </p:spPr>
      </p:pic>
      <p:cxnSp>
        <p:nvCxnSpPr>
          <p:cNvPr id="22" name="StudentID column arrow">
            <a:extLst>
              <a:ext uri="{FF2B5EF4-FFF2-40B4-BE49-F238E27FC236}">
                <a16:creationId xmlns:a16="http://schemas.microsoft.com/office/drawing/2014/main" id="{6CA0E6E1-8B29-28A1-AD20-D58C076F6391}"/>
              </a:ext>
            </a:extLst>
          </p:cNvPr>
          <p:cNvCxnSpPr>
            <a:cxnSpLocks/>
          </p:cNvCxnSpPr>
          <p:nvPr/>
        </p:nvCxnSpPr>
        <p:spPr>
          <a:xfrm>
            <a:off x="4901385" y="4607273"/>
            <a:ext cx="5461815" cy="3279427"/>
          </a:xfrm>
          <a:prstGeom prst="straightConnector1">
            <a:avLst/>
          </a:prstGeom>
          <a:ln w="38100">
            <a:solidFill>
              <a:srgbClr val="CDDCF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 name="KeyField1 arrow">
            <a:extLst>
              <a:ext uri="{FF2B5EF4-FFF2-40B4-BE49-F238E27FC236}">
                <a16:creationId xmlns:a16="http://schemas.microsoft.com/office/drawing/2014/main" id="{9AC84FDA-9A46-B020-9890-F718107C166A}"/>
              </a:ext>
            </a:extLst>
          </p:cNvPr>
          <p:cNvCxnSpPr>
            <a:cxnSpLocks/>
          </p:cNvCxnSpPr>
          <p:nvPr/>
        </p:nvCxnSpPr>
        <p:spPr>
          <a:xfrm flipV="1">
            <a:off x="7696200" y="4610100"/>
            <a:ext cx="2368981" cy="995144"/>
          </a:xfrm>
          <a:prstGeom prst="straightConnector1">
            <a:avLst/>
          </a:prstGeom>
          <a:ln w="38100">
            <a:solidFill>
              <a:srgbClr val="CDDCF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keyfield1 text">
            <a:extLst>
              <a:ext uri="{FF2B5EF4-FFF2-40B4-BE49-F238E27FC236}">
                <a16:creationId xmlns:a16="http://schemas.microsoft.com/office/drawing/2014/main" id="{BB941B9B-866C-78B0-35A0-AB71592DBD10}"/>
              </a:ext>
            </a:extLst>
          </p:cNvPr>
          <p:cNvSpPr txBox="1"/>
          <p:nvPr/>
        </p:nvSpPr>
        <p:spPr>
          <a:xfrm>
            <a:off x="2209800" y="5295900"/>
            <a:ext cx="5638800" cy="1015663"/>
          </a:xfrm>
          <a:prstGeom prst="rect">
            <a:avLst/>
          </a:prstGeom>
          <a:noFill/>
        </p:spPr>
        <p:txBody>
          <a:bodyPr wrap="square" rtlCol="0">
            <a:spAutoFit/>
          </a:bodyPr>
          <a:lstStyle/>
          <a:p>
            <a:pPr algn="ctr"/>
            <a:r>
              <a:rPr lang="en-US" sz="3000" dirty="0">
                <a:solidFill>
                  <a:schemeClr val="bg1"/>
                </a:solidFill>
                <a:latin typeface="Nunito Sans" panose="00000500000000000000" pitchFamily="2" charset="0"/>
              </a:rPr>
              <a:t>This will most likely be the </a:t>
            </a:r>
            <a:r>
              <a:rPr lang="en-US" sz="3000" b="1" dirty="0">
                <a:solidFill>
                  <a:schemeClr val="bg1"/>
                </a:solidFill>
                <a:latin typeface="Aeries Sans" pitchFamily="50" charset="0"/>
              </a:rPr>
              <a:t>Key Field 1</a:t>
            </a:r>
          </a:p>
        </p:txBody>
      </p:sp>
      <p:sp>
        <p:nvSpPr>
          <p:cNvPr id="3" name="Right Bracket 2">
            <a:extLst>
              <a:ext uri="{FF2B5EF4-FFF2-40B4-BE49-F238E27FC236}">
                <a16:creationId xmlns:a16="http://schemas.microsoft.com/office/drawing/2014/main" id="{FA12F543-8997-EDB1-96B1-A209988374A1}"/>
              </a:ext>
            </a:extLst>
          </p:cNvPr>
          <p:cNvSpPr/>
          <p:nvPr/>
        </p:nvSpPr>
        <p:spPr>
          <a:xfrm>
            <a:off x="12702384" y="4577695"/>
            <a:ext cx="381000" cy="3448488"/>
          </a:xfrm>
          <a:prstGeom prst="righ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2" name="@StudentID pic">
            <a:extLst>
              <a:ext uri="{FF2B5EF4-FFF2-40B4-BE49-F238E27FC236}">
                <a16:creationId xmlns:a16="http://schemas.microsoft.com/office/drawing/2014/main" id="{30FCE948-021D-7563-ED53-DFD1BCFAD6E8}"/>
              </a:ext>
            </a:extLst>
          </p:cNvPr>
          <p:cNvPicPr>
            <a:picLocks noChangeAspect="1"/>
          </p:cNvPicPr>
          <p:nvPr/>
        </p:nvPicPr>
        <p:blipFill>
          <a:blip r:embed="rId5"/>
          <a:stretch>
            <a:fillRect/>
          </a:stretch>
        </p:blipFill>
        <p:spPr>
          <a:xfrm>
            <a:off x="9144000" y="2552700"/>
            <a:ext cx="8229600" cy="6326708"/>
          </a:xfrm>
          <a:prstGeom prst="rect">
            <a:avLst/>
          </a:prstGeom>
        </p:spPr>
      </p:pic>
      <p:pic>
        <p:nvPicPr>
          <p:cNvPr id="33" name="@StudentID pic zoom">
            <a:extLst>
              <a:ext uri="{FF2B5EF4-FFF2-40B4-BE49-F238E27FC236}">
                <a16:creationId xmlns:a16="http://schemas.microsoft.com/office/drawing/2014/main" id="{AA0BC64B-DD47-8001-CA74-6D7AB4138FB0}"/>
              </a:ext>
            </a:extLst>
          </p:cNvPr>
          <p:cNvPicPr>
            <a:picLocks noChangeAspect="1"/>
          </p:cNvPicPr>
          <p:nvPr/>
        </p:nvPicPr>
        <p:blipFill rotWithShape="1">
          <a:blip r:embed="rId5"/>
          <a:srcRect l="14009" t="81901" r="47912" b="13018"/>
          <a:stretch/>
        </p:blipFill>
        <p:spPr>
          <a:xfrm>
            <a:off x="10277439" y="7734301"/>
            <a:ext cx="3133761" cy="321460"/>
          </a:xfrm>
          <a:prstGeom prst="rect">
            <a:avLst/>
          </a:prstGeom>
          <a:ln>
            <a:noFill/>
          </a:ln>
          <a:effectLst>
            <a:outerShdw blurRad="292100" dist="139700" dir="2700000" algn="tl" rotWithShape="0">
              <a:srgbClr val="333333">
                <a:alpha val="65000"/>
              </a:srgbClr>
            </a:outerShdw>
          </a:effectLst>
        </p:spPr>
      </p:pic>
      <p:cxnSp>
        <p:nvCxnSpPr>
          <p:cNvPr id="36" name="@StudentiD param arrow">
            <a:extLst>
              <a:ext uri="{FF2B5EF4-FFF2-40B4-BE49-F238E27FC236}">
                <a16:creationId xmlns:a16="http://schemas.microsoft.com/office/drawing/2014/main" id="{0199F4F3-8DCC-6C2C-D4CC-39C5BC35916D}"/>
              </a:ext>
            </a:extLst>
          </p:cNvPr>
          <p:cNvCxnSpPr>
            <a:endCxn id="33" idx="1"/>
          </p:cNvCxnSpPr>
          <p:nvPr/>
        </p:nvCxnSpPr>
        <p:spPr>
          <a:xfrm>
            <a:off x="7391400" y="7277100"/>
            <a:ext cx="2886039" cy="617931"/>
          </a:xfrm>
          <a:prstGeom prst="straightConnector1">
            <a:avLst/>
          </a:prstGeom>
          <a:ln w="38100">
            <a:solidFill>
              <a:srgbClr val="CDDCFE"/>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05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anim calcmode="lin" valueType="num">
                                      <p:cBhvr>
                                        <p:cTn id="8" dur="250" fill="hold"/>
                                        <p:tgtEl>
                                          <p:spTgt spid="22"/>
                                        </p:tgtEl>
                                        <p:attrNameLst>
                                          <p:attrName>ppt_x</p:attrName>
                                        </p:attrNameLst>
                                      </p:cBhvr>
                                      <p:tavLst>
                                        <p:tav tm="0">
                                          <p:val>
                                            <p:strVal val="#ppt_x"/>
                                          </p:val>
                                        </p:tav>
                                        <p:tav tm="100000">
                                          <p:val>
                                            <p:strVal val="#ppt_x"/>
                                          </p:val>
                                        </p:tav>
                                      </p:tavLst>
                                    </p:anim>
                                    <p:anim calcmode="lin" valueType="num">
                                      <p:cBhvr>
                                        <p:cTn id="9" dur="250" fill="hold"/>
                                        <p:tgtEl>
                                          <p:spTgt spid="22"/>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250"/>
                                        <p:tgtEl>
                                          <p:spTgt spid="24"/>
                                        </p:tgtEl>
                                      </p:cBhvr>
                                    </p:animEffect>
                                    <p:anim calcmode="lin" valueType="num">
                                      <p:cBhvr>
                                        <p:cTn id="21" dur="250" fill="hold"/>
                                        <p:tgtEl>
                                          <p:spTgt spid="24"/>
                                        </p:tgtEl>
                                        <p:attrNameLst>
                                          <p:attrName>ppt_x</p:attrName>
                                        </p:attrNameLst>
                                      </p:cBhvr>
                                      <p:tavLst>
                                        <p:tav tm="0">
                                          <p:val>
                                            <p:strVal val="#ppt_x"/>
                                          </p:val>
                                        </p:tav>
                                        <p:tav tm="100000">
                                          <p:val>
                                            <p:strVal val="#ppt_x"/>
                                          </p:val>
                                        </p:tav>
                                      </p:tavLst>
                                    </p:anim>
                                    <p:anim calcmode="lin" valueType="num">
                                      <p:cBhvr>
                                        <p:cTn id="22" dur="250" fill="hold"/>
                                        <p:tgtEl>
                                          <p:spTgt spid="24"/>
                                        </p:tgtEl>
                                        <p:attrNameLst>
                                          <p:attrName>ppt_y</p:attrName>
                                        </p:attrNameLst>
                                      </p:cBhvr>
                                      <p:tavLst>
                                        <p:tav tm="0">
                                          <p:val>
                                            <p:strVal val="#ppt_y+.1"/>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24"/>
                                        </p:tgtEl>
                                        <p:attrNameLst>
                                          <p:attrName>style.visibility</p:attrName>
                                        </p:attrNameLst>
                                      </p:cBhvr>
                                      <p:to>
                                        <p:strVal val="hidden"/>
                                      </p:to>
                                    </p:set>
                                  </p:childTnLst>
                                </p:cTn>
                              </p:par>
                              <p:par>
                                <p:cTn id="39" presetID="42"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250"/>
                                        <p:tgtEl>
                                          <p:spTgt spid="36"/>
                                        </p:tgtEl>
                                      </p:cBhvr>
                                    </p:animEffect>
                                    <p:anim calcmode="lin" valueType="num">
                                      <p:cBhvr>
                                        <p:cTn id="42" dur="250" fill="hold"/>
                                        <p:tgtEl>
                                          <p:spTgt spid="36"/>
                                        </p:tgtEl>
                                        <p:attrNameLst>
                                          <p:attrName>ppt_x</p:attrName>
                                        </p:attrNameLst>
                                      </p:cBhvr>
                                      <p:tavLst>
                                        <p:tav tm="0">
                                          <p:val>
                                            <p:strVal val="#ppt_x"/>
                                          </p:val>
                                        </p:tav>
                                        <p:tav tm="100000">
                                          <p:val>
                                            <p:strVal val="#ppt_x"/>
                                          </p:val>
                                        </p:tav>
                                      </p:tavLst>
                                    </p:anim>
                                    <p:anim calcmode="lin" valueType="num">
                                      <p:cBhvr>
                                        <p:cTn id="43" dur="25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7" grpId="0"/>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9" name="icon"/>
          <p:cNvSpPr/>
          <p:nvPr/>
        </p:nvSpPr>
        <p:spPr>
          <a:xfrm>
            <a:off x="304800" y="8858896"/>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11" name="Title">
            <a:extLst>
              <a:ext uri="{FF2B5EF4-FFF2-40B4-BE49-F238E27FC236}">
                <a16:creationId xmlns:a16="http://schemas.microsoft.com/office/drawing/2014/main" id="{93B66261-0019-D454-E710-CDB67944A0CC}"/>
              </a:ext>
            </a:extLst>
          </p:cNvPr>
          <p:cNvSpPr txBox="1"/>
          <p:nvPr/>
        </p:nvSpPr>
        <p:spPr>
          <a:xfrm>
            <a:off x="152400" y="701183"/>
            <a:ext cx="17944337" cy="1419619"/>
          </a:xfrm>
          <a:prstGeom prst="rect">
            <a:avLst/>
          </a:prstGeom>
        </p:spPr>
        <p:txBody>
          <a:bodyPr wrap="square" lIns="0" tIns="0" rIns="0" bIns="0" rtlCol="0" anchor="t">
            <a:spAutoFit/>
          </a:bodyPr>
          <a:lstStyle/>
          <a:p>
            <a:pPr algn="ctr">
              <a:lnSpc>
                <a:spcPts val="12599"/>
              </a:lnSpc>
            </a:pPr>
            <a:r>
              <a:rPr lang="en-US" sz="5400" dirty="0">
                <a:solidFill>
                  <a:srgbClr val="FFFFFF"/>
                </a:solidFill>
                <a:latin typeface="Aeries Sans Ultra-Bold"/>
              </a:rPr>
              <a:t>SQL Syntax Notes – School-Scoped Validation Groups</a:t>
            </a:r>
          </a:p>
        </p:txBody>
      </p:sp>
      <p:pic>
        <p:nvPicPr>
          <p:cNvPr id="38" name="@Schoolcode pic">
            <a:extLst>
              <a:ext uri="{FF2B5EF4-FFF2-40B4-BE49-F238E27FC236}">
                <a16:creationId xmlns:a16="http://schemas.microsoft.com/office/drawing/2014/main" id="{775F33F5-6CA7-5244-CF1C-C0D85730626A}"/>
              </a:ext>
            </a:extLst>
          </p:cNvPr>
          <p:cNvPicPr>
            <a:picLocks noChangeAspect="1"/>
          </p:cNvPicPr>
          <p:nvPr/>
        </p:nvPicPr>
        <p:blipFill>
          <a:blip r:embed="rId4"/>
          <a:stretch>
            <a:fillRect/>
          </a:stretch>
        </p:blipFill>
        <p:spPr>
          <a:xfrm>
            <a:off x="9140790" y="2999725"/>
            <a:ext cx="8229600" cy="6326708"/>
          </a:xfrm>
          <a:prstGeom prst="rect">
            <a:avLst/>
          </a:prstGeom>
          <a:ln w="38100">
            <a:noFill/>
          </a:ln>
        </p:spPr>
      </p:pic>
      <p:cxnSp>
        <p:nvCxnSpPr>
          <p:cNvPr id="25" name="line2">
            <a:extLst>
              <a:ext uri="{FF2B5EF4-FFF2-40B4-BE49-F238E27FC236}">
                <a16:creationId xmlns:a16="http://schemas.microsoft.com/office/drawing/2014/main" id="{023EB888-A5C0-B703-92BF-38E04C1DB6FF}"/>
              </a:ext>
            </a:extLst>
          </p:cNvPr>
          <p:cNvCxnSpPr>
            <a:cxnSpLocks/>
          </p:cNvCxnSpPr>
          <p:nvPr/>
        </p:nvCxnSpPr>
        <p:spPr>
          <a:xfrm flipH="1" flipV="1">
            <a:off x="10017985" y="2471050"/>
            <a:ext cx="5883822" cy="1801759"/>
          </a:xfrm>
          <a:prstGeom prst="line">
            <a:avLst/>
          </a:prstGeom>
          <a:ln w="38100">
            <a:solidFill>
              <a:srgbClr val="CDDCFE"/>
            </a:solidFill>
            <a:prstDash val="dash"/>
          </a:ln>
        </p:spPr>
        <p:style>
          <a:lnRef idx="1">
            <a:schemeClr val="accent1"/>
          </a:lnRef>
          <a:fillRef idx="0">
            <a:schemeClr val="accent1"/>
          </a:fillRef>
          <a:effectRef idx="0">
            <a:schemeClr val="accent1"/>
          </a:effectRef>
          <a:fontRef idx="minor">
            <a:schemeClr val="tx1"/>
          </a:fontRef>
        </p:style>
      </p:cxnSp>
      <p:cxnSp>
        <p:nvCxnSpPr>
          <p:cNvPr id="28" name="line4">
            <a:extLst>
              <a:ext uri="{FF2B5EF4-FFF2-40B4-BE49-F238E27FC236}">
                <a16:creationId xmlns:a16="http://schemas.microsoft.com/office/drawing/2014/main" id="{E29B7D9D-BD31-550F-DCDF-8A658F877E5E}"/>
              </a:ext>
            </a:extLst>
          </p:cNvPr>
          <p:cNvCxnSpPr>
            <a:cxnSpLocks/>
          </p:cNvCxnSpPr>
          <p:nvPr/>
        </p:nvCxnSpPr>
        <p:spPr>
          <a:xfrm flipH="1">
            <a:off x="10024741" y="4755072"/>
            <a:ext cx="5894703" cy="1600849"/>
          </a:xfrm>
          <a:prstGeom prst="line">
            <a:avLst/>
          </a:prstGeom>
          <a:ln w="38100">
            <a:solidFill>
              <a:srgbClr val="CDDCFE"/>
            </a:solidFill>
            <a:prstDash val="dash"/>
          </a:ln>
        </p:spPr>
        <p:style>
          <a:lnRef idx="1">
            <a:schemeClr val="accent1"/>
          </a:lnRef>
          <a:fillRef idx="0">
            <a:schemeClr val="accent1"/>
          </a:fillRef>
          <a:effectRef idx="0">
            <a:schemeClr val="accent1"/>
          </a:effectRef>
          <a:fontRef idx="minor">
            <a:schemeClr val="tx1"/>
          </a:fontRef>
        </p:style>
      </p:cxnSp>
      <p:cxnSp>
        <p:nvCxnSpPr>
          <p:cNvPr id="31" name="line3">
            <a:extLst>
              <a:ext uri="{FF2B5EF4-FFF2-40B4-BE49-F238E27FC236}">
                <a16:creationId xmlns:a16="http://schemas.microsoft.com/office/drawing/2014/main" id="{E8B90FDF-CFB3-9C21-A6B5-90B714608E31}"/>
              </a:ext>
            </a:extLst>
          </p:cNvPr>
          <p:cNvCxnSpPr>
            <a:cxnSpLocks/>
          </p:cNvCxnSpPr>
          <p:nvPr/>
        </p:nvCxnSpPr>
        <p:spPr>
          <a:xfrm flipH="1">
            <a:off x="651741" y="4755072"/>
            <a:ext cx="9489786" cy="1625656"/>
          </a:xfrm>
          <a:prstGeom prst="line">
            <a:avLst/>
          </a:prstGeom>
          <a:ln w="38100">
            <a:solidFill>
              <a:srgbClr val="CDDCFE"/>
            </a:solidFill>
            <a:prstDash val="dash"/>
          </a:ln>
        </p:spPr>
        <p:style>
          <a:lnRef idx="1">
            <a:schemeClr val="accent1"/>
          </a:lnRef>
          <a:fillRef idx="0">
            <a:schemeClr val="accent1"/>
          </a:fillRef>
          <a:effectRef idx="0">
            <a:schemeClr val="accent1"/>
          </a:effectRef>
          <a:fontRef idx="minor">
            <a:schemeClr val="tx1"/>
          </a:fontRef>
        </p:style>
      </p:cxnSp>
      <p:cxnSp>
        <p:nvCxnSpPr>
          <p:cNvPr id="35" name="line1">
            <a:extLst>
              <a:ext uri="{FF2B5EF4-FFF2-40B4-BE49-F238E27FC236}">
                <a16:creationId xmlns:a16="http://schemas.microsoft.com/office/drawing/2014/main" id="{90C0174B-A947-8D52-E71B-3CE5D0DFFC3B}"/>
              </a:ext>
            </a:extLst>
          </p:cNvPr>
          <p:cNvCxnSpPr>
            <a:cxnSpLocks/>
          </p:cNvCxnSpPr>
          <p:nvPr/>
        </p:nvCxnSpPr>
        <p:spPr>
          <a:xfrm flipH="1" flipV="1">
            <a:off x="685800" y="2443001"/>
            <a:ext cx="9455727" cy="1822786"/>
          </a:xfrm>
          <a:prstGeom prst="line">
            <a:avLst/>
          </a:prstGeom>
          <a:ln w="38100">
            <a:solidFill>
              <a:srgbClr val="CDDCFE"/>
            </a:solidFill>
            <a:prstDash val="dash"/>
          </a:ln>
        </p:spPr>
        <p:style>
          <a:lnRef idx="1">
            <a:schemeClr val="accent1"/>
          </a:lnRef>
          <a:fillRef idx="0">
            <a:schemeClr val="accent1"/>
          </a:fillRef>
          <a:effectRef idx="0">
            <a:schemeClr val="accent1"/>
          </a:effectRef>
          <a:fontRef idx="minor">
            <a:schemeClr val="tx1"/>
          </a:fontRef>
        </p:style>
      </p:cxnSp>
      <p:sp>
        <p:nvSpPr>
          <p:cNvPr id="21" name="Group outline">
            <a:extLst>
              <a:ext uri="{FF2B5EF4-FFF2-40B4-BE49-F238E27FC236}">
                <a16:creationId xmlns:a16="http://schemas.microsoft.com/office/drawing/2014/main" id="{3ABE24E9-C35C-6045-8EAD-C43195F29C73}"/>
              </a:ext>
            </a:extLst>
          </p:cNvPr>
          <p:cNvSpPr/>
          <p:nvPr/>
        </p:nvSpPr>
        <p:spPr>
          <a:xfrm>
            <a:off x="10117534" y="4272809"/>
            <a:ext cx="5784273" cy="482263"/>
          </a:xfrm>
          <a:prstGeom prst="rect">
            <a:avLst/>
          </a:prstGeom>
          <a:noFill/>
          <a:ln w="38100">
            <a:solidFill>
              <a:srgbClr val="CDDCFE"/>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oup pic">
            <a:extLst>
              <a:ext uri="{FF2B5EF4-FFF2-40B4-BE49-F238E27FC236}">
                <a16:creationId xmlns:a16="http://schemas.microsoft.com/office/drawing/2014/main" id="{DCDBC5CF-E716-FB5B-4AD0-9044F5F54BE5}"/>
              </a:ext>
            </a:extLst>
          </p:cNvPr>
          <p:cNvPicPr>
            <a:picLocks noChangeAspect="1"/>
          </p:cNvPicPr>
          <p:nvPr/>
        </p:nvPicPr>
        <p:blipFill>
          <a:blip r:embed="rId5"/>
          <a:stretch>
            <a:fillRect/>
          </a:stretch>
        </p:blipFill>
        <p:spPr>
          <a:xfrm>
            <a:off x="685800" y="2443001"/>
            <a:ext cx="9363039" cy="3937727"/>
          </a:xfrm>
          <a:prstGeom prst="rect">
            <a:avLst/>
          </a:prstGeom>
          <a:ln>
            <a:noFill/>
          </a:ln>
          <a:effectLst>
            <a:outerShdw blurRad="292100" dist="139700" dir="2700000" algn="tl" rotWithShape="0">
              <a:srgbClr val="333333">
                <a:alpha val="65000"/>
              </a:srgbClr>
            </a:outerShdw>
          </a:effectLst>
        </p:spPr>
      </p:pic>
      <p:pic>
        <p:nvPicPr>
          <p:cNvPr id="39" name="Group zoom">
            <a:extLst>
              <a:ext uri="{FF2B5EF4-FFF2-40B4-BE49-F238E27FC236}">
                <a16:creationId xmlns:a16="http://schemas.microsoft.com/office/drawing/2014/main" id="{934E3290-2498-F30C-E003-948382006AD6}"/>
              </a:ext>
            </a:extLst>
          </p:cNvPr>
          <p:cNvPicPr>
            <a:picLocks noChangeAspect="1"/>
          </p:cNvPicPr>
          <p:nvPr/>
        </p:nvPicPr>
        <p:blipFill rotWithShape="1">
          <a:blip r:embed="rId5"/>
          <a:srcRect l="2441" t="69549" r="17802" b="14971"/>
          <a:stretch/>
        </p:blipFill>
        <p:spPr>
          <a:xfrm>
            <a:off x="914399" y="5181600"/>
            <a:ext cx="7467601" cy="609600"/>
          </a:xfrm>
          <a:prstGeom prst="rect">
            <a:avLst/>
          </a:prstGeom>
          <a:ln>
            <a:noFill/>
          </a:ln>
          <a:effectLst>
            <a:outerShdw blurRad="292100" dist="139700" dir="2700000" algn="tl" rotWithShape="0">
              <a:srgbClr val="333333">
                <a:alpha val="65000"/>
              </a:srgbClr>
            </a:outerShdw>
          </a:effectLst>
        </p:spPr>
      </p:pic>
      <p:sp>
        <p:nvSpPr>
          <p:cNvPr id="6" name="@SchoolCode text"/>
          <p:cNvSpPr txBox="1"/>
          <p:nvPr/>
        </p:nvSpPr>
        <p:spPr>
          <a:xfrm>
            <a:off x="1566141" y="6523918"/>
            <a:ext cx="6565054" cy="1057982"/>
          </a:xfrm>
          <a:prstGeom prst="rect">
            <a:avLst/>
          </a:prstGeom>
        </p:spPr>
        <p:txBody>
          <a:bodyPr lIns="0" tIns="0" rIns="0" bIns="0" rtlCol="0" anchor="t">
            <a:spAutoFit/>
          </a:bodyPr>
          <a:lstStyle/>
          <a:p>
            <a:pPr marL="647700" lvl="1" indent="-323850">
              <a:lnSpc>
                <a:spcPts val="4200"/>
              </a:lnSpc>
              <a:buFont typeface="Arial"/>
              <a:buChar char="•"/>
            </a:pPr>
            <a:r>
              <a:rPr lang="en-US" sz="3000" dirty="0">
                <a:solidFill>
                  <a:srgbClr val="FFFFFF"/>
                </a:solidFill>
                <a:latin typeface="Nunito Sans"/>
              </a:rPr>
              <a:t>The </a:t>
            </a:r>
            <a:r>
              <a:rPr lang="en-US" sz="3000" b="1" dirty="0">
                <a:solidFill>
                  <a:srgbClr val="FFFFFF"/>
                </a:solidFill>
                <a:latin typeface="Aeries Sans" pitchFamily="50" charset="0"/>
              </a:rPr>
              <a:t>@SchoolCode</a:t>
            </a:r>
            <a:r>
              <a:rPr lang="en-US" sz="3000" b="1" dirty="0">
                <a:solidFill>
                  <a:srgbClr val="FFFFFF"/>
                </a:solidFill>
                <a:latin typeface="Nunito Sans"/>
              </a:rPr>
              <a:t> </a:t>
            </a:r>
            <a:r>
              <a:rPr lang="en-US" sz="3000" dirty="0">
                <a:solidFill>
                  <a:srgbClr val="FFFFFF"/>
                </a:solidFill>
                <a:latin typeface="Nunito Sans"/>
              </a:rPr>
              <a:t>parameter is required in the WHERE clause</a:t>
            </a:r>
          </a:p>
        </p:txBody>
      </p:sp>
      <p:pic>
        <p:nvPicPr>
          <p:cNvPr id="32" name="@Schoolcode pic">
            <a:extLst>
              <a:ext uri="{FF2B5EF4-FFF2-40B4-BE49-F238E27FC236}">
                <a16:creationId xmlns:a16="http://schemas.microsoft.com/office/drawing/2014/main" id="{30FCE948-021D-7563-ED53-DFD1BCFAD6E8}"/>
              </a:ext>
            </a:extLst>
          </p:cNvPr>
          <p:cNvPicPr>
            <a:picLocks noChangeAspect="1"/>
          </p:cNvPicPr>
          <p:nvPr/>
        </p:nvPicPr>
        <p:blipFill>
          <a:blip r:embed="rId4"/>
          <a:stretch>
            <a:fillRect/>
          </a:stretch>
        </p:blipFill>
        <p:spPr>
          <a:xfrm>
            <a:off x="9144001" y="2999725"/>
            <a:ext cx="8229600" cy="6326708"/>
          </a:xfrm>
          <a:prstGeom prst="rect">
            <a:avLst/>
          </a:prstGeom>
          <a:ln>
            <a:noFill/>
          </a:ln>
          <a:effectLst>
            <a:outerShdw blurRad="292100" dist="139700" dir="2700000" algn="tl" rotWithShape="0">
              <a:srgbClr val="333333">
                <a:alpha val="65000"/>
              </a:srgbClr>
            </a:outerShdw>
          </a:effectLst>
        </p:spPr>
      </p:pic>
      <p:pic>
        <p:nvPicPr>
          <p:cNvPr id="33" name="@Schoolcode pic zoom">
            <a:extLst>
              <a:ext uri="{FF2B5EF4-FFF2-40B4-BE49-F238E27FC236}">
                <a16:creationId xmlns:a16="http://schemas.microsoft.com/office/drawing/2014/main" id="{AA0BC64B-DD47-8001-CA74-6D7AB4138FB0}"/>
              </a:ext>
            </a:extLst>
          </p:cNvPr>
          <p:cNvPicPr>
            <a:picLocks noChangeAspect="1"/>
          </p:cNvPicPr>
          <p:nvPr/>
        </p:nvPicPr>
        <p:blipFill rotWithShape="1">
          <a:blip r:embed="rId4"/>
          <a:srcRect l="14009" t="86497" r="47912" b="8179"/>
          <a:stretch/>
        </p:blipFill>
        <p:spPr>
          <a:xfrm>
            <a:off x="10277440" y="8472088"/>
            <a:ext cx="3133761" cy="336884"/>
          </a:xfrm>
          <a:prstGeom prst="rect">
            <a:avLst/>
          </a:prstGeom>
          <a:ln>
            <a:noFill/>
          </a:ln>
          <a:effectLst>
            <a:outerShdw blurRad="292100" dist="139700" dir="2700000" algn="tl" rotWithShape="0">
              <a:srgbClr val="333333">
                <a:alpha val="65000"/>
              </a:srgbClr>
            </a:outerShdw>
          </a:effectLst>
        </p:spPr>
      </p:pic>
      <p:sp>
        <p:nvSpPr>
          <p:cNvPr id="3" name="keyfield1 text">
            <a:extLst>
              <a:ext uri="{FF2B5EF4-FFF2-40B4-BE49-F238E27FC236}">
                <a16:creationId xmlns:a16="http://schemas.microsoft.com/office/drawing/2014/main" id="{045764EA-A582-7C11-D00D-08703FD31A73}"/>
              </a:ext>
            </a:extLst>
          </p:cNvPr>
          <p:cNvSpPr txBox="1"/>
          <p:nvPr/>
        </p:nvSpPr>
        <p:spPr>
          <a:xfrm>
            <a:off x="2209800" y="7962900"/>
            <a:ext cx="5638800" cy="1477328"/>
          </a:xfrm>
          <a:prstGeom prst="rect">
            <a:avLst/>
          </a:prstGeom>
          <a:noFill/>
        </p:spPr>
        <p:txBody>
          <a:bodyPr wrap="square" rtlCol="0">
            <a:spAutoFit/>
          </a:bodyPr>
          <a:lstStyle/>
          <a:p>
            <a:pPr algn="ctr"/>
            <a:r>
              <a:rPr lang="en-US" sz="3000" dirty="0">
                <a:solidFill>
                  <a:schemeClr val="bg1"/>
                </a:solidFill>
                <a:latin typeface="Nunito Sans" panose="00000500000000000000" pitchFamily="2" charset="0"/>
              </a:rPr>
              <a:t>This is essential for properly breaking down results by school.</a:t>
            </a:r>
          </a:p>
        </p:txBody>
      </p:sp>
      <p:cxnSp>
        <p:nvCxnSpPr>
          <p:cNvPr id="4" name="@Schoolcode arrow">
            <a:extLst>
              <a:ext uri="{FF2B5EF4-FFF2-40B4-BE49-F238E27FC236}">
                <a16:creationId xmlns:a16="http://schemas.microsoft.com/office/drawing/2014/main" id="{5571E260-6B97-2B96-C12C-CDD2EAF45D85}"/>
              </a:ext>
            </a:extLst>
          </p:cNvPr>
          <p:cNvCxnSpPr>
            <a:cxnSpLocks/>
          </p:cNvCxnSpPr>
          <p:nvPr/>
        </p:nvCxnSpPr>
        <p:spPr>
          <a:xfrm>
            <a:off x="7481878" y="7209472"/>
            <a:ext cx="2809839" cy="1384636"/>
          </a:xfrm>
          <a:prstGeom prst="straightConnector1">
            <a:avLst/>
          </a:prstGeom>
          <a:ln w="38100">
            <a:solidFill>
              <a:srgbClr val="CDDCFE"/>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47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50"/>
                                        <p:tgtEl>
                                          <p:spTgt spid="4"/>
                                        </p:tgtEl>
                                      </p:cBhvr>
                                    </p:animEffect>
                                    <p:anim calcmode="lin" valueType="num">
                                      <p:cBhvr>
                                        <p:cTn id="28" dur="250" fill="hold"/>
                                        <p:tgtEl>
                                          <p:spTgt spid="4"/>
                                        </p:tgtEl>
                                        <p:attrNameLst>
                                          <p:attrName>ppt_x</p:attrName>
                                        </p:attrNameLst>
                                      </p:cBhvr>
                                      <p:tavLst>
                                        <p:tav tm="0">
                                          <p:val>
                                            <p:strVal val="#ppt_x"/>
                                          </p:val>
                                        </p:tav>
                                        <p:tav tm="100000">
                                          <p:val>
                                            <p:strVal val="#ppt_x"/>
                                          </p:val>
                                        </p:tav>
                                      </p:tavLst>
                                    </p:anim>
                                    <p:anim calcmode="lin" valueType="num">
                                      <p:cBhvr>
                                        <p:cTn id="29" dur="250" fill="hold"/>
                                        <p:tgtEl>
                                          <p:spTgt spid="4"/>
                                        </p:tgtEl>
                                        <p:attrNameLst>
                                          <p:attrName>ppt_y</p:attrName>
                                        </p:attrNameLst>
                                      </p:cBhvr>
                                      <p:tavLst>
                                        <p:tav tm="0">
                                          <p:val>
                                            <p:strVal val="#ppt_y+.1"/>
                                          </p:val>
                                        </p:tav>
                                        <p:tav tm="100000">
                                          <p:val>
                                            <p:strVal val="#ppt_y"/>
                                          </p:val>
                                        </p:tav>
                                      </p:tavLst>
                                    </p:anim>
                                  </p:childTnLst>
                                </p:cTn>
                              </p:par>
                              <p:par>
                                <p:cTn id="30" presetID="1"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35"/>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31"/>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28"/>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25"/>
                                        </p:tgtEl>
                                        <p:attrNameLst>
                                          <p:attrName>style.visibility</p:attrName>
                                        </p:attrNameLst>
                                      </p:cBhvr>
                                      <p:to>
                                        <p:strVal val="hidden"/>
                                      </p:to>
                                    </p:set>
                                  </p:childTnLst>
                                </p:cTn>
                              </p:par>
                              <p:par>
                                <p:cTn id="42" presetID="42" presetClass="entr" presetSubtype="0" fill="hold" grpId="0" nodeType="withEffect">
                                  <p:stCondLst>
                                    <p:cond delay="100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250"/>
                                        <p:tgtEl>
                                          <p:spTgt spid="3"/>
                                        </p:tgtEl>
                                      </p:cBhvr>
                                    </p:animEffect>
                                    <p:anim calcmode="lin" valueType="num">
                                      <p:cBhvr>
                                        <p:cTn id="45" dur="250" fill="hold"/>
                                        <p:tgtEl>
                                          <p:spTgt spid="3"/>
                                        </p:tgtEl>
                                        <p:attrNameLst>
                                          <p:attrName>ppt_x</p:attrName>
                                        </p:attrNameLst>
                                      </p:cBhvr>
                                      <p:tavLst>
                                        <p:tav tm="0">
                                          <p:val>
                                            <p:strVal val="#ppt_x"/>
                                          </p:val>
                                        </p:tav>
                                        <p:tav tm="100000">
                                          <p:val>
                                            <p:strVal val="#ppt_x"/>
                                          </p:val>
                                        </p:tav>
                                      </p:tavLst>
                                    </p:anim>
                                    <p:anim calcmode="lin" valueType="num">
                                      <p:cBhvr>
                                        <p:cTn id="46"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4" name="Title"/>
          <p:cNvSpPr txBox="1"/>
          <p:nvPr/>
        </p:nvSpPr>
        <p:spPr>
          <a:xfrm>
            <a:off x="152400" y="701183"/>
            <a:ext cx="17944337" cy="1488869"/>
          </a:xfrm>
          <a:prstGeom prst="rect">
            <a:avLst/>
          </a:prstGeom>
        </p:spPr>
        <p:txBody>
          <a:bodyPr wrap="square" lIns="0" tIns="0" rIns="0" bIns="0" rtlCol="0" anchor="t">
            <a:spAutoFit/>
          </a:bodyPr>
          <a:lstStyle/>
          <a:p>
            <a:pPr algn="ctr">
              <a:lnSpc>
                <a:spcPts val="12599"/>
              </a:lnSpc>
            </a:pPr>
            <a:r>
              <a:rPr lang="en-US" sz="7200" dirty="0">
                <a:solidFill>
                  <a:srgbClr val="FFFFFF"/>
                </a:solidFill>
                <a:latin typeface="Aeries Sans Ultra-Bold"/>
              </a:rPr>
              <a:t>Documentation</a:t>
            </a:r>
          </a:p>
        </p:txBody>
      </p:sp>
      <p:sp>
        <p:nvSpPr>
          <p:cNvPr id="5" name="icon"/>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7" name="Subtitle">
            <a:extLst>
              <a:ext uri="{FF2B5EF4-FFF2-40B4-BE49-F238E27FC236}">
                <a16:creationId xmlns:a16="http://schemas.microsoft.com/office/drawing/2014/main" id="{EFE7DD11-9A11-4739-2681-C9CA8182D743}"/>
              </a:ext>
            </a:extLst>
          </p:cNvPr>
          <p:cNvSpPr txBox="1"/>
          <p:nvPr/>
        </p:nvSpPr>
        <p:spPr>
          <a:xfrm>
            <a:off x="1280047" y="2247900"/>
            <a:ext cx="15727906" cy="1619674"/>
          </a:xfrm>
          <a:prstGeom prst="rect">
            <a:avLst/>
          </a:prstGeom>
        </p:spPr>
        <p:txBody>
          <a:bodyPr wrap="square" lIns="0" tIns="0" rIns="0" bIns="0" rtlCol="0" anchor="t">
            <a:spAutoFit/>
          </a:bodyPr>
          <a:lstStyle/>
          <a:p>
            <a:pPr marL="323850" lvl="1">
              <a:lnSpc>
                <a:spcPts val="4200"/>
              </a:lnSpc>
            </a:pPr>
            <a:r>
              <a:rPr lang="en-US" sz="4000" b="1" dirty="0">
                <a:solidFill>
                  <a:srgbClr val="FFFFFF"/>
                </a:solidFill>
                <a:latin typeface="Nunito Sans"/>
              </a:rPr>
              <a:t>HTML formatting </a:t>
            </a:r>
            <a:r>
              <a:rPr lang="en-US" sz="4000" dirty="0">
                <a:solidFill>
                  <a:srgbClr val="FFFFFF"/>
                </a:solidFill>
                <a:latin typeface="Nunito Sans"/>
              </a:rPr>
              <a:t>is supported in the </a:t>
            </a:r>
            <a:r>
              <a:rPr lang="en-US" sz="4000" b="1" dirty="0">
                <a:solidFill>
                  <a:srgbClr val="FFFFFF"/>
                </a:solidFill>
                <a:latin typeface="Nunito Sans"/>
              </a:rPr>
              <a:t>Possible Cause </a:t>
            </a:r>
            <a:r>
              <a:rPr lang="en-US" sz="4000" dirty="0">
                <a:solidFill>
                  <a:srgbClr val="FFFFFF"/>
                </a:solidFill>
                <a:latin typeface="Nunito Sans"/>
              </a:rPr>
              <a:t>and </a:t>
            </a:r>
            <a:r>
              <a:rPr lang="en-US" sz="4000" b="1" dirty="0">
                <a:solidFill>
                  <a:srgbClr val="FFFFFF"/>
                </a:solidFill>
                <a:latin typeface="Nunito Sans"/>
              </a:rPr>
              <a:t>Possible Solution</a:t>
            </a:r>
            <a:r>
              <a:rPr lang="en-US" sz="4000" dirty="0">
                <a:solidFill>
                  <a:srgbClr val="FFFFFF"/>
                </a:solidFill>
                <a:latin typeface="Nunito Sans"/>
              </a:rPr>
              <a:t> text areas. Help clarify or emphasize information using these tools</a:t>
            </a:r>
          </a:p>
        </p:txBody>
      </p:sp>
      <p:pic>
        <p:nvPicPr>
          <p:cNvPr id="37" name="html pic">
            <a:extLst>
              <a:ext uri="{FF2B5EF4-FFF2-40B4-BE49-F238E27FC236}">
                <a16:creationId xmlns:a16="http://schemas.microsoft.com/office/drawing/2014/main" id="{5F9D532D-AD96-846E-82F4-329885338F73}"/>
              </a:ext>
            </a:extLst>
          </p:cNvPr>
          <p:cNvPicPr>
            <a:picLocks noChangeAspect="1"/>
          </p:cNvPicPr>
          <p:nvPr/>
        </p:nvPicPr>
        <p:blipFill>
          <a:blip r:embed="rId4"/>
          <a:stretch>
            <a:fillRect/>
          </a:stretch>
        </p:blipFill>
        <p:spPr>
          <a:xfrm>
            <a:off x="2362200" y="4305300"/>
            <a:ext cx="13716000" cy="4914901"/>
          </a:xfrm>
          <a:prstGeom prst="rect">
            <a:avLst/>
          </a:prstGeom>
        </p:spPr>
      </p:pic>
      <p:pic>
        <p:nvPicPr>
          <p:cNvPr id="31" name="Link Zoom">
            <a:extLst>
              <a:ext uri="{FF2B5EF4-FFF2-40B4-BE49-F238E27FC236}">
                <a16:creationId xmlns:a16="http://schemas.microsoft.com/office/drawing/2014/main" id="{85E5B9D4-B906-FE17-E852-73ACC13B4A23}"/>
              </a:ext>
            </a:extLst>
          </p:cNvPr>
          <p:cNvPicPr>
            <a:picLocks noChangeAspect="1"/>
          </p:cNvPicPr>
          <p:nvPr/>
        </p:nvPicPr>
        <p:blipFill rotWithShape="1">
          <a:blip r:embed="rId5"/>
          <a:srcRect l="32221" t="82171" r="31112" b="6334"/>
          <a:stretch/>
        </p:blipFill>
        <p:spPr>
          <a:xfrm>
            <a:off x="6781800" y="8343902"/>
            <a:ext cx="5029200" cy="564968"/>
          </a:xfrm>
          <a:prstGeom prst="rect">
            <a:avLst/>
          </a:prstGeom>
          <a:ln>
            <a:noFill/>
          </a:ln>
          <a:effectLst>
            <a:outerShdw blurRad="292100" dist="139700" dir="2700000" algn="tl" rotWithShape="0">
              <a:srgbClr val="333333">
                <a:alpha val="65000"/>
              </a:srgbClr>
            </a:outerShdw>
          </a:effectLst>
        </p:spPr>
      </p:pic>
      <p:sp>
        <p:nvSpPr>
          <p:cNvPr id="32" name="Dark Background">
            <a:extLst>
              <a:ext uri="{FF2B5EF4-FFF2-40B4-BE49-F238E27FC236}">
                <a16:creationId xmlns:a16="http://schemas.microsoft.com/office/drawing/2014/main" id="{99704999-9BB2-5311-77F0-C903A4C1D8F0}"/>
              </a:ext>
            </a:extLst>
          </p:cNvPr>
          <p:cNvSpPr/>
          <p:nvPr/>
        </p:nvSpPr>
        <p:spPr>
          <a:xfrm>
            <a:off x="12649200" y="-24245"/>
            <a:ext cx="5486400" cy="10058400"/>
          </a:xfrm>
          <a:prstGeom prst="rect">
            <a:avLst/>
          </a:prstGeom>
          <a:solidFill>
            <a:srgbClr val="162B4D">
              <a:alpha val="8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inks tip">
            <a:extLst>
              <a:ext uri="{FF2B5EF4-FFF2-40B4-BE49-F238E27FC236}">
                <a16:creationId xmlns:a16="http://schemas.microsoft.com/office/drawing/2014/main" id="{6F60BD52-F3D3-42CA-81C8-C5F12388BC25}"/>
              </a:ext>
            </a:extLst>
          </p:cNvPr>
          <p:cNvSpPr txBox="1"/>
          <p:nvPr/>
        </p:nvSpPr>
        <p:spPr>
          <a:xfrm>
            <a:off x="12992100" y="3173730"/>
            <a:ext cx="4800600" cy="3939540"/>
          </a:xfrm>
          <a:prstGeom prst="rect">
            <a:avLst/>
          </a:prstGeom>
          <a:noFill/>
        </p:spPr>
        <p:txBody>
          <a:bodyPr wrap="square" rtlCol="0">
            <a:spAutoFit/>
          </a:bodyPr>
          <a:lstStyle/>
          <a:p>
            <a:pPr algn="ctr"/>
            <a:r>
              <a:rPr lang="en-US" sz="5000" dirty="0">
                <a:solidFill>
                  <a:srgbClr val="FFFFFF"/>
                </a:solidFill>
                <a:latin typeface="Aeries Sans Ultra-Bold" panose="020B0604020202020204" charset="0"/>
              </a:rPr>
              <a:t>Include links to related documentation that can help clear the error</a:t>
            </a:r>
          </a:p>
        </p:txBody>
      </p:sp>
      <p:pic>
        <p:nvPicPr>
          <p:cNvPr id="39" name="Picture 38">
            <a:extLst>
              <a:ext uri="{FF2B5EF4-FFF2-40B4-BE49-F238E27FC236}">
                <a16:creationId xmlns:a16="http://schemas.microsoft.com/office/drawing/2014/main" id="{596055B3-EE13-D932-3B91-D5192B3FC28C}"/>
              </a:ext>
            </a:extLst>
          </p:cNvPr>
          <p:cNvPicPr>
            <a:picLocks noChangeAspect="1"/>
          </p:cNvPicPr>
          <p:nvPr/>
        </p:nvPicPr>
        <p:blipFill>
          <a:blip r:embed="rId6"/>
          <a:stretch>
            <a:fillRect/>
          </a:stretch>
        </p:blipFill>
        <p:spPr>
          <a:xfrm>
            <a:off x="1002310" y="4154059"/>
            <a:ext cx="4816251" cy="3551985"/>
          </a:xfrm>
          <a:prstGeom prst="rect">
            <a:avLst/>
          </a:prstGeom>
          <a:ln>
            <a:noFill/>
          </a:ln>
          <a:effectLst>
            <a:outerShdw blurRad="292100" dist="139700" dir="2700000" algn="tl" rotWithShape="0">
              <a:srgbClr val="333333">
                <a:alpha val="65000"/>
              </a:srgbClr>
            </a:outerShdw>
          </a:effectLst>
        </p:spPr>
      </p:pic>
      <p:sp>
        <p:nvSpPr>
          <p:cNvPr id="40" name="Freeform 12">
            <a:extLst>
              <a:ext uri="{FF2B5EF4-FFF2-40B4-BE49-F238E27FC236}">
                <a16:creationId xmlns:a16="http://schemas.microsoft.com/office/drawing/2014/main" id="{5D00CF61-4C87-DEBF-AAA6-4A79164E810D}"/>
              </a:ext>
            </a:extLst>
          </p:cNvPr>
          <p:cNvSpPr/>
          <p:nvPr/>
        </p:nvSpPr>
        <p:spPr>
          <a:xfrm rot="2032690">
            <a:off x="5649741" y="7564040"/>
            <a:ext cx="1394328" cy="1062345"/>
          </a:xfrm>
          <a:custGeom>
            <a:avLst/>
            <a:gdLst/>
            <a:ahLst/>
            <a:cxnLst/>
            <a:rect l="l" t="t" r="r" b="b"/>
            <a:pathLst>
              <a:path w="1394328" h="1062345">
                <a:moveTo>
                  <a:pt x="0" y="0"/>
                </a:moveTo>
                <a:lnTo>
                  <a:pt x="1394328" y="0"/>
                </a:lnTo>
                <a:lnTo>
                  <a:pt x="1394328" y="1062345"/>
                </a:lnTo>
                <a:lnTo>
                  <a:pt x="0" y="1062345"/>
                </a:lnTo>
                <a:lnTo>
                  <a:pt x="0" y="0"/>
                </a:lnTo>
                <a:close/>
              </a:path>
            </a:pathLst>
          </a:custGeom>
          <a:blipFill>
            <a:blip r:embed="rId7"/>
            <a:stretch>
              <a:fillRect/>
            </a:stretch>
          </a:blipFill>
        </p:spPr>
        <p:txBody>
          <a:bodyPr/>
          <a:lstStyle/>
          <a:p>
            <a:endParaRPr lang="en-US"/>
          </a:p>
        </p:txBody>
      </p:sp>
    </p:spTree>
    <p:extLst>
      <p:ext uri="{BB962C8B-B14F-4D97-AF65-F5344CB8AC3E}">
        <p14:creationId xmlns:p14="http://schemas.microsoft.com/office/powerpoint/2010/main" val="422633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4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5" name="icon"/>
          <p:cNvSpPr/>
          <p:nvPr/>
        </p:nvSpPr>
        <p:spPr>
          <a:xfrm>
            <a:off x="187036" y="8935814"/>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pic>
        <p:nvPicPr>
          <p:cNvPr id="7" name="Picture 6">
            <a:extLst>
              <a:ext uri="{FF2B5EF4-FFF2-40B4-BE49-F238E27FC236}">
                <a16:creationId xmlns:a16="http://schemas.microsoft.com/office/drawing/2014/main" id="{9AF86790-0D36-4BED-2BF0-30A4C6E68BDE}"/>
              </a:ext>
            </a:extLst>
          </p:cNvPr>
          <p:cNvPicPr>
            <a:picLocks noChangeAspect="1"/>
          </p:cNvPicPr>
          <p:nvPr/>
        </p:nvPicPr>
        <p:blipFill rotWithShape="1">
          <a:blip r:embed="rId4"/>
          <a:srcRect b="48883"/>
          <a:stretch/>
        </p:blipFill>
        <p:spPr>
          <a:xfrm>
            <a:off x="241094" y="7441413"/>
            <a:ext cx="9533657" cy="1106841"/>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BE982264-E212-53EB-9F22-7B4A56171075}"/>
              </a:ext>
            </a:extLst>
          </p:cNvPr>
          <p:cNvPicPr>
            <a:picLocks noChangeAspect="1"/>
          </p:cNvPicPr>
          <p:nvPr/>
        </p:nvPicPr>
        <p:blipFill rotWithShape="1">
          <a:blip r:embed="rId5"/>
          <a:srcRect t="-1403" r="2349" b="58312"/>
          <a:stretch/>
        </p:blipFill>
        <p:spPr>
          <a:xfrm>
            <a:off x="241094" y="5333578"/>
            <a:ext cx="9111893" cy="1154579"/>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F2B929AB-09DC-0752-22AD-50409DFA2B71}"/>
              </a:ext>
            </a:extLst>
          </p:cNvPr>
          <p:cNvSpPr txBox="1"/>
          <p:nvPr/>
        </p:nvSpPr>
        <p:spPr>
          <a:xfrm>
            <a:off x="241094" y="4770864"/>
            <a:ext cx="10545429" cy="523220"/>
          </a:xfrm>
          <a:prstGeom prst="rect">
            <a:avLst/>
          </a:prstGeom>
          <a:noFill/>
        </p:spPr>
        <p:txBody>
          <a:bodyPr wrap="square">
            <a:spAutoFit/>
          </a:bodyPr>
          <a:lstStyle/>
          <a:p>
            <a:r>
              <a:rPr lang="en-US" sz="2800" b="1" dirty="0">
                <a:solidFill>
                  <a:schemeClr val="bg1"/>
                </a:solidFill>
                <a:latin typeface="Nunito Sans" pitchFamily="2" charset="0"/>
              </a:rPr>
              <a:t>URL without using deep link</a:t>
            </a:r>
          </a:p>
        </p:txBody>
      </p:sp>
      <p:sp>
        <p:nvSpPr>
          <p:cNvPr id="10" name="TextBox 9">
            <a:extLst>
              <a:ext uri="{FF2B5EF4-FFF2-40B4-BE49-F238E27FC236}">
                <a16:creationId xmlns:a16="http://schemas.microsoft.com/office/drawing/2014/main" id="{C542E420-391F-6A97-2706-2620D2DA62DB}"/>
              </a:ext>
            </a:extLst>
          </p:cNvPr>
          <p:cNvSpPr txBox="1"/>
          <p:nvPr/>
        </p:nvSpPr>
        <p:spPr>
          <a:xfrm>
            <a:off x="241094" y="6882203"/>
            <a:ext cx="10545429" cy="523220"/>
          </a:xfrm>
          <a:prstGeom prst="rect">
            <a:avLst/>
          </a:prstGeom>
          <a:noFill/>
        </p:spPr>
        <p:txBody>
          <a:bodyPr wrap="square">
            <a:spAutoFit/>
          </a:bodyPr>
          <a:lstStyle/>
          <a:p>
            <a:r>
              <a:rPr lang="en-US" sz="2800" b="1" dirty="0">
                <a:solidFill>
                  <a:schemeClr val="bg1"/>
                </a:solidFill>
                <a:latin typeface="Nunito Sans" pitchFamily="2" charset="0"/>
              </a:rPr>
              <a:t>URL with deep link</a:t>
            </a:r>
          </a:p>
        </p:txBody>
      </p:sp>
      <p:pic>
        <p:nvPicPr>
          <p:cNvPr id="6" name="Picture 5">
            <a:extLst>
              <a:ext uri="{FF2B5EF4-FFF2-40B4-BE49-F238E27FC236}">
                <a16:creationId xmlns:a16="http://schemas.microsoft.com/office/drawing/2014/main" id="{6BF1C267-E33C-560A-AAFA-778A88FF67F0}"/>
              </a:ext>
            </a:extLst>
          </p:cNvPr>
          <p:cNvPicPr>
            <a:picLocks noChangeAspect="1"/>
          </p:cNvPicPr>
          <p:nvPr/>
        </p:nvPicPr>
        <p:blipFill rotWithShape="1">
          <a:blip r:embed="rId6"/>
          <a:srcRect r="25988" b="7151"/>
          <a:stretch/>
        </p:blipFill>
        <p:spPr>
          <a:xfrm>
            <a:off x="8254993" y="800100"/>
            <a:ext cx="10039027" cy="9486900"/>
          </a:xfrm>
          <a:prstGeom prst="rect">
            <a:avLst/>
          </a:prstGeom>
          <a:ln>
            <a:noFill/>
          </a:ln>
          <a:effectLst/>
        </p:spPr>
      </p:pic>
      <p:sp>
        <p:nvSpPr>
          <p:cNvPr id="11" name="TextBox 10">
            <a:extLst>
              <a:ext uri="{FF2B5EF4-FFF2-40B4-BE49-F238E27FC236}">
                <a16:creationId xmlns:a16="http://schemas.microsoft.com/office/drawing/2014/main" id="{8B705709-3B8D-F3A9-B605-4CA5343202EC}"/>
              </a:ext>
            </a:extLst>
          </p:cNvPr>
          <p:cNvSpPr txBox="1"/>
          <p:nvPr/>
        </p:nvSpPr>
        <p:spPr>
          <a:xfrm>
            <a:off x="241094" y="2354428"/>
            <a:ext cx="7916181" cy="2062103"/>
          </a:xfrm>
          <a:prstGeom prst="rect">
            <a:avLst/>
          </a:prstGeom>
          <a:noFill/>
        </p:spPr>
        <p:txBody>
          <a:bodyPr wrap="square">
            <a:spAutoFit/>
          </a:bodyPr>
          <a:lstStyle/>
          <a:p>
            <a:r>
              <a:rPr lang="en-US" sz="3200" dirty="0">
                <a:solidFill>
                  <a:schemeClr val="bg1"/>
                </a:solidFill>
                <a:latin typeface="Nunito Sans" pitchFamily="2" charset="0"/>
              </a:rPr>
              <a:t>When “</a:t>
            </a:r>
            <a:r>
              <a:rPr lang="en-US" sz="3200" b="1" dirty="0">
                <a:solidFill>
                  <a:schemeClr val="bg1"/>
                </a:solidFill>
                <a:latin typeface="Nunito Sans" pitchFamily="2" charset="0"/>
              </a:rPr>
              <a:t>Query String Params</a:t>
            </a:r>
            <a:r>
              <a:rPr lang="en-US" sz="3200" dirty="0">
                <a:solidFill>
                  <a:schemeClr val="bg1"/>
                </a:solidFill>
                <a:latin typeface="Nunito Sans" pitchFamily="2" charset="0"/>
              </a:rPr>
              <a:t>:” appears below the linked page, you may be able to use deep linking to </a:t>
            </a:r>
            <a:r>
              <a:rPr lang="en-US" sz="3200" b="1" dirty="0">
                <a:solidFill>
                  <a:schemeClr val="bg1"/>
                </a:solidFill>
                <a:latin typeface="Nunito Sans" pitchFamily="2" charset="0"/>
              </a:rPr>
              <a:t>target the specific record </a:t>
            </a:r>
            <a:r>
              <a:rPr lang="en-US" sz="3200" dirty="0">
                <a:solidFill>
                  <a:schemeClr val="bg1"/>
                </a:solidFill>
                <a:latin typeface="Nunito Sans" pitchFamily="2" charset="0"/>
              </a:rPr>
              <a:t>needing attention</a:t>
            </a:r>
          </a:p>
        </p:txBody>
      </p:sp>
      <p:sp>
        <p:nvSpPr>
          <p:cNvPr id="12" name="Rectangle 11">
            <a:extLst>
              <a:ext uri="{FF2B5EF4-FFF2-40B4-BE49-F238E27FC236}">
                <a16:creationId xmlns:a16="http://schemas.microsoft.com/office/drawing/2014/main" id="{8BEACC07-58AC-F6D3-84D8-1499853221F7}"/>
              </a:ext>
            </a:extLst>
          </p:cNvPr>
          <p:cNvSpPr/>
          <p:nvPr/>
        </p:nvSpPr>
        <p:spPr>
          <a:xfrm>
            <a:off x="13057909" y="2725882"/>
            <a:ext cx="3810000" cy="1219200"/>
          </a:xfrm>
          <a:prstGeom prst="rect">
            <a:avLst/>
          </a:prstGeom>
          <a:noFill/>
          <a:ln w="38100">
            <a:solidFill>
              <a:srgbClr val="4361A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B0B2015F-D535-D5C4-3C57-D38B5334B9FC}"/>
              </a:ext>
            </a:extLst>
          </p:cNvPr>
          <p:cNvCxnSpPr>
            <a:cxnSpLocks/>
          </p:cNvCxnSpPr>
          <p:nvPr/>
        </p:nvCxnSpPr>
        <p:spPr>
          <a:xfrm>
            <a:off x="7301552" y="3603009"/>
            <a:ext cx="5652448" cy="92691"/>
          </a:xfrm>
          <a:prstGeom prst="straightConnector1">
            <a:avLst/>
          </a:prstGeom>
          <a:ln w="38100">
            <a:solidFill>
              <a:srgbClr val="4361A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EB4641D-4775-A8B2-AACD-64AA2B8C3204}"/>
              </a:ext>
            </a:extLst>
          </p:cNvPr>
          <p:cNvSpPr/>
          <p:nvPr/>
        </p:nvSpPr>
        <p:spPr>
          <a:xfrm>
            <a:off x="5257800" y="8006922"/>
            <a:ext cx="2997193" cy="492869"/>
          </a:xfrm>
          <a:prstGeom prst="rect">
            <a:avLst/>
          </a:prstGeom>
          <a:noFill/>
          <a:ln>
            <a:solidFill>
              <a:srgbClr val="4361A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1E1F680-84A3-BF24-4616-F476FA4EB613}"/>
              </a:ext>
            </a:extLst>
          </p:cNvPr>
          <p:cNvSpPr/>
          <p:nvPr/>
        </p:nvSpPr>
        <p:spPr>
          <a:xfrm>
            <a:off x="5257800" y="5931755"/>
            <a:ext cx="2997193" cy="483258"/>
          </a:xfrm>
          <a:prstGeom prst="rect">
            <a:avLst/>
          </a:prstGeom>
          <a:noFill/>
          <a:ln>
            <a:solidFill>
              <a:srgbClr val="4361A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a:extLst>
              <a:ext uri="{FF2B5EF4-FFF2-40B4-BE49-F238E27FC236}">
                <a16:creationId xmlns:a16="http://schemas.microsoft.com/office/drawing/2014/main" id="{D027C24F-3ADE-F8D2-63ED-6021FB4D6C6D}"/>
              </a:ext>
            </a:extLst>
          </p:cNvPr>
          <p:cNvSpPr txBox="1"/>
          <p:nvPr/>
        </p:nvSpPr>
        <p:spPr>
          <a:xfrm>
            <a:off x="925158" y="434920"/>
            <a:ext cx="6404675" cy="1488869"/>
          </a:xfrm>
          <a:prstGeom prst="rect">
            <a:avLst/>
          </a:prstGeom>
        </p:spPr>
        <p:txBody>
          <a:bodyPr wrap="square" lIns="0" tIns="0" rIns="0" bIns="0" rtlCol="0" anchor="t">
            <a:spAutoFit/>
          </a:bodyPr>
          <a:lstStyle/>
          <a:p>
            <a:pPr>
              <a:lnSpc>
                <a:spcPts val="12599"/>
              </a:lnSpc>
            </a:pPr>
            <a:r>
              <a:rPr lang="en-US" sz="7200" dirty="0">
                <a:solidFill>
                  <a:srgbClr val="FFFFFF"/>
                </a:solidFill>
                <a:latin typeface="Aeries Sans Ultra-Bold"/>
              </a:rPr>
              <a:t>Deep Linking</a:t>
            </a:r>
          </a:p>
        </p:txBody>
      </p:sp>
    </p:spTree>
    <p:extLst>
      <p:ext uri="{BB962C8B-B14F-4D97-AF65-F5344CB8AC3E}">
        <p14:creationId xmlns:p14="http://schemas.microsoft.com/office/powerpoint/2010/main" val="59657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anim calcmode="lin" valueType="num">
                                      <p:cBhvr>
                                        <p:cTn id="8" dur="250" fill="hold"/>
                                        <p:tgtEl>
                                          <p:spTgt spid="9"/>
                                        </p:tgtEl>
                                        <p:attrNameLst>
                                          <p:attrName>ppt_x</p:attrName>
                                        </p:attrNameLst>
                                      </p:cBhvr>
                                      <p:tavLst>
                                        <p:tav tm="0">
                                          <p:val>
                                            <p:strVal val="#ppt_x"/>
                                          </p:val>
                                        </p:tav>
                                        <p:tav tm="100000">
                                          <p:val>
                                            <p:strVal val="#ppt_x"/>
                                          </p:val>
                                        </p:tav>
                                      </p:tavLst>
                                    </p:anim>
                                    <p:anim calcmode="lin" valueType="num">
                                      <p:cBhvr>
                                        <p:cTn id="9" dur="25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50"/>
                                        <p:tgtEl>
                                          <p:spTgt spid="8"/>
                                        </p:tgtEl>
                                      </p:cBhvr>
                                    </p:animEffect>
                                    <p:anim calcmode="lin" valueType="num">
                                      <p:cBhvr>
                                        <p:cTn id="13" dur="250" fill="hold"/>
                                        <p:tgtEl>
                                          <p:spTgt spid="8"/>
                                        </p:tgtEl>
                                        <p:attrNameLst>
                                          <p:attrName>ppt_x</p:attrName>
                                        </p:attrNameLst>
                                      </p:cBhvr>
                                      <p:tavLst>
                                        <p:tav tm="0">
                                          <p:val>
                                            <p:strVal val="#ppt_x"/>
                                          </p:val>
                                        </p:tav>
                                        <p:tav tm="100000">
                                          <p:val>
                                            <p:strVal val="#ppt_x"/>
                                          </p:val>
                                        </p:tav>
                                      </p:tavLst>
                                    </p:anim>
                                    <p:anim calcmode="lin" valueType="num">
                                      <p:cBhvr>
                                        <p:cTn id="14" dur="25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250"/>
                                        <p:tgtEl>
                                          <p:spTgt spid="17"/>
                                        </p:tgtEl>
                                      </p:cBhvr>
                                    </p:animEffect>
                                    <p:anim calcmode="lin" valueType="num">
                                      <p:cBhvr>
                                        <p:cTn id="18" dur="250" fill="hold"/>
                                        <p:tgtEl>
                                          <p:spTgt spid="17"/>
                                        </p:tgtEl>
                                        <p:attrNameLst>
                                          <p:attrName>ppt_x</p:attrName>
                                        </p:attrNameLst>
                                      </p:cBhvr>
                                      <p:tavLst>
                                        <p:tav tm="0">
                                          <p:val>
                                            <p:strVal val="#ppt_x"/>
                                          </p:val>
                                        </p:tav>
                                        <p:tav tm="100000">
                                          <p:val>
                                            <p:strVal val="#ppt_x"/>
                                          </p:val>
                                        </p:tav>
                                      </p:tavLst>
                                    </p:anim>
                                    <p:anim calcmode="lin" valueType="num">
                                      <p:cBhvr>
                                        <p:cTn id="19" dur="25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50"/>
                                        <p:tgtEl>
                                          <p:spTgt spid="7"/>
                                        </p:tgtEl>
                                      </p:cBhvr>
                                    </p:animEffect>
                                    <p:anim calcmode="lin" valueType="num">
                                      <p:cBhvr>
                                        <p:cTn id="25" dur="250" fill="hold"/>
                                        <p:tgtEl>
                                          <p:spTgt spid="7"/>
                                        </p:tgtEl>
                                        <p:attrNameLst>
                                          <p:attrName>ppt_x</p:attrName>
                                        </p:attrNameLst>
                                      </p:cBhvr>
                                      <p:tavLst>
                                        <p:tav tm="0">
                                          <p:val>
                                            <p:strVal val="#ppt_x"/>
                                          </p:val>
                                        </p:tav>
                                        <p:tav tm="100000">
                                          <p:val>
                                            <p:strVal val="#ppt_x"/>
                                          </p:val>
                                        </p:tav>
                                      </p:tavLst>
                                    </p:anim>
                                    <p:anim calcmode="lin" valueType="num">
                                      <p:cBhvr>
                                        <p:cTn id="26" dur="25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50"/>
                                        <p:tgtEl>
                                          <p:spTgt spid="10"/>
                                        </p:tgtEl>
                                      </p:cBhvr>
                                    </p:animEffect>
                                    <p:anim calcmode="lin" valueType="num">
                                      <p:cBhvr>
                                        <p:cTn id="30" dur="250" fill="hold"/>
                                        <p:tgtEl>
                                          <p:spTgt spid="10"/>
                                        </p:tgtEl>
                                        <p:attrNameLst>
                                          <p:attrName>ppt_x</p:attrName>
                                        </p:attrNameLst>
                                      </p:cBhvr>
                                      <p:tavLst>
                                        <p:tav tm="0">
                                          <p:val>
                                            <p:strVal val="#ppt_x"/>
                                          </p:val>
                                        </p:tav>
                                        <p:tav tm="100000">
                                          <p:val>
                                            <p:strVal val="#ppt_x"/>
                                          </p:val>
                                        </p:tav>
                                      </p:tavLst>
                                    </p:anim>
                                    <p:anim calcmode="lin" valueType="num">
                                      <p:cBhvr>
                                        <p:cTn id="31" dur="25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250"/>
                                        <p:tgtEl>
                                          <p:spTgt spid="16"/>
                                        </p:tgtEl>
                                      </p:cBhvr>
                                    </p:animEffect>
                                    <p:anim calcmode="lin" valueType="num">
                                      <p:cBhvr>
                                        <p:cTn id="35" dur="250" fill="hold"/>
                                        <p:tgtEl>
                                          <p:spTgt spid="16"/>
                                        </p:tgtEl>
                                        <p:attrNameLst>
                                          <p:attrName>ppt_x</p:attrName>
                                        </p:attrNameLst>
                                      </p:cBhvr>
                                      <p:tavLst>
                                        <p:tav tm="0">
                                          <p:val>
                                            <p:strVal val="#ppt_x"/>
                                          </p:val>
                                        </p:tav>
                                        <p:tav tm="100000">
                                          <p:val>
                                            <p:strVal val="#ppt_x"/>
                                          </p:val>
                                        </p:tav>
                                      </p:tavLst>
                                    </p:anim>
                                    <p:anim calcmode="lin" valueType="num">
                                      <p:cBhvr>
                                        <p:cTn id="36" dur="2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5" name="icon"/>
          <p:cNvSpPr/>
          <p:nvPr/>
        </p:nvSpPr>
        <p:spPr>
          <a:xfrm>
            <a:off x="187036" y="8935814"/>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pic>
        <p:nvPicPr>
          <p:cNvPr id="6" name="Picture 5">
            <a:extLst>
              <a:ext uri="{FF2B5EF4-FFF2-40B4-BE49-F238E27FC236}">
                <a16:creationId xmlns:a16="http://schemas.microsoft.com/office/drawing/2014/main" id="{6BF1C267-E33C-560A-AAFA-778A88FF67F0}"/>
              </a:ext>
            </a:extLst>
          </p:cNvPr>
          <p:cNvPicPr>
            <a:picLocks noChangeAspect="1"/>
          </p:cNvPicPr>
          <p:nvPr/>
        </p:nvPicPr>
        <p:blipFill rotWithShape="1">
          <a:blip r:embed="rId4"/>
          <a:srcRect r="25988" b="7151"/>
          <a:stretch/>
        </p:blipFill>
        <p:spPr>
          <a:xfrm>
            <a:off x="8254993" y="800100"/>
            <a:ext cx="10039027" cy="9486900"/>
          </a:xfrm>
          <a:prstGeom prst="rect">
            <a:avLst/>
          </a:prstGeom>
          <a:ln>
            <a:noFill/>
          </a:ln>
          <a:effectLst/>
        </p:spPr>
      </p:pic>
      <p:sp>
        <p:nvSpPr>
          <p:cNvPr id="11" name="TextBox 10">
            <a:extLst>
              <a:ext uri="{FF2B5EF4-FFF2-40B4-BE49-F238E27FC236}">
                <a16:creationId xmlns:a16="http://schemas.microsoft.com/office/drawing/2014/main" id="{8B705709-3B8D-F3A9-B605-4CA5343202EC}"/>
              </a:ext>
            </a:extLst>
          </p:cNvPr>
          <p:cNvSpPr txBox="1"/>
          <p:nvPr/>
        </p:nvSpPr>
        <p:spPr>
          <a:xfrm>
            <a:off x="241094" y="2354428"/>
            <a:ext cx="7916181" cy="1569660"/>
          </a:xfrm>
          <a:prstGeom prst="rect">
            <a:avLst/>
          </a:prstGeom>
          <a:noFill/>
        </p:spPr>
        <p:txBody>
          <a:bodyPr wrap="square">
            <a:spAutoFit/>
          </a:bodyPr>
          <a:lstStyle/>
          <a:p>
            <a:r>
              <a:rPr lang="en-US" sz="3200" dirty="0">
                <a:solidFill>
                  <a:schemeClr val="bg1"/>
                </a:solidFill>
                <a:latin typeface="Nunito Sans" pitchFamily="2" charset="0"/>
              </a:rPr>
              <a:t>Add the specified column to your SQL query definition, ending the column name with a question mark</a:t>
            </a:r>
          </a:p>
        </p:txBody>
      </p:sp>
      <p:pic>
        <p:nvPicPr>
          <p:cNvPr id="3" name="Picture 2">
            <a:extLst>
              <a:ext uri="{FF2B5EF4-FFF2-40B4-BE49-F238E27FC236}">
                <a16:creationId xmlns:a16="http://schemas.microsoft.com/office/drawing/2014/main" id="{57568A24-E1B4-5086-AFB5-DBE7D682F97C}"/>
              </a:ext>
            </a:extLst>
          </p:cNvPr>
          <p:cNvPicPr>
            <a:picLocks noChangeAspect="1"/>
          </p:cNvPicPr>
          <p:nvPr/>
        </p:nvPicPr>
        <p:blipFill rotWithShape="1">
          <a:blip r:embed="rId5"/>
          <a:srcRect r="20425" b="13312"/>
          <a:stretch/>
        </p:blipFill>
        <p:spPr>
          <a:xfrm>
            <a:off x="609600" y="4229685"/>
            <a:ext cx="7137935" cy="3439150"/>
          </a:xfrm>
          <a:prstGeom prst="rect">
            <a:avLst/>
          </a:prstGeom>
          <a:ln>
            <a:noFill/>
          </a:ln>
          <a:effectLst>
            <a:outerShdw blurRad="292100" dist="139700" dir="2700000" algn="tl" rotWithShape="0">
              <a:srgbClr val="333333">
                <a:alpha val="65000"/>
              </a:srgbClr>
            </a:outerShdw>
          </a:effectLst>
        </p:spPr>
      </p:pic>
      <p:cxnSp>
        <p:nvCxnSpPr>
          <p:cNvPr id="18" name="Straight Arrow Connector 17">
            <a:extLst>
              <a:ext uri="{FF2B5EF4-FFF2-40B4-BE49-F238E27FC236}">
                <a16:creationId xmlns:a16="http://schemas.microsoft.com/office/drawing/2014/main" id="{84F0DC57-81E4-BA76-8AE5-BB9306846527}"/>
              </a:ext>
            </a:extLst>
          </p:cNvPr>
          <p:cNvCxnSpPr>
            <a:cxnSpLocks/>
          </p:cNvCxnSpPr>
          <p:nvPr/>
        </p:nvCxnSpPr>
        <p:spPr>
          <a:xfrm flipH="1">
            <a:off x="2923309" y="3771900"/>
            <a:ext cx="10106889" cy="3086100"/>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pic>
        <p:nvPicPr>
          <p:cNvPr id="20" name="query sq zoom">
            <a:extLst>
              <a:ext uri="{FF2B5EF4-FFF2-40B4-BE49-F238E27FC236}">
                <a16:creationId xmlns:a16="http://schemas.microsoft.com/office/drawing/2014/main" id="{97225819-0EFF-C266-95AD-6A8BCECC81FF}"/>
              </a:ext>
            </a:extLst>
          </p:cNvPr>
          <p:cNvPicPr>
            <a:picLocks noChangeAspect="1"/>
          </p:cNvPicPr>
          <p:nvPr/>
        </p:nvPicPr>
        <p:blipFill rotWithShape="1">
          <a:blip r:embed="rId4"/>
          <a:srcRect l="35573" t="27505" r="47682" b="69519"/>
          <a:stretch/>
        </p:blipFill>
        <p:spPr>
          <a:xfrm>
            <a:off x="13030198" y="3581400"/>
            <a:ext cx="2286000" cy="306091"/>
          </a:xfrm>
          <a:prstGeom prst="rect">
            <a:avLst/>
          </a:prstGeom>
          <a:ln>
            <a:noFill/>
          </a:ln>
          <a:effectLst>
            <a:outerShdw blurRad="292100" dist="139700" dir="2700000" algn="tl" rotWithShape="0">
              <a:srgbClr val="333333">
                <a:alpha val="65000"/>
              </a:srgbClr>
            </a:outerShdw>
          </a:effectLst>
        </p:spPr>
      </p:pic>
      <p:pic>
        <p:nvPicPr>
          <p:cNvPr id="22" name="ads.sq zoom">
            <a:extLst>
              <a:ext uri="{FF2B5EF4-FFF2-40B4-BE49-F238E27FC236}">
                <a16:creationId xmlns:a16="http://schemas.microsoft.com/office/drawing/2014/main" id="{238E72B0-537A-1DDB-4D8E-AE07AD0162E8}"/>
              </a:ext>
            </a:extLst>
          </p:cNvPr>
          <p:cNvPicPr>
            <a:picLocks noChangeAspect="1"/>
          </p:cNvPicPr>
          <p:nvPr/>
        </p:nvPicPr>
        <p:blipFill rotWithShape="1">
          <a:blip r:embed="rId5"/>
          <a:srcRect l="6796" t="57607" r="72816" b="27638"/>
          <a:stretch/>
        </p:blipFill>
        <p:spPr>
          <a:xfrm>
            <a:off x="1219201" y="6515100"/>
            <a:ext cx="1828800" cy="585355"/>
          </a:xfrm>
          <a:prstGeom prst="rect">
            <a:avLst/>
          </a:prstGeom>
          <a:ln>
            <a:noFill/>
          </a:ln>
          <a:effectLst>
            <a:outerShdw blurRad="292100" dist="139700" dir="2700000" algn="tl" rotWithShape="0">
              <a:srgbClr val="333333">
                <a:alpha val="65000"/>
              </a:srgbClr>
            </a:outerShdw>
          </a:effectLst>
        </p:spPr>
      </p:pic>
      <p:sp>
        <p:nvSpPr>
          <p:cNvPr id="23" name="Title">
            <a:extLst>
              <a:ext uri="{FF2B5EF4-FFF2-40B4-BE49-F238E27FC236}">
                <a16:creationId xmlns:a16="http://schemas.microsoft.com/office/drawing/2014/main" id="{8374A464-41EF-6643-76F3-AEB62F9B6489}"/>
              </a:ext>
            </a:extLst>
          </p:cNvPr>
          <p:cNvSpPr txBox="1"/>
          <p:nvPr/>
        </p:nvSpPr>
        <p:spPr>
          <a:xfrm>
            <a:off x="925158" y="434920"/>
            <a:ext cx="6404675" cy="1488869"/>
          </a:xfrm>
          <a:prstGeom prst="rect">
            <a:avLst/>
          </a:prstGeom>
        </p:spPr>
        <p:txBody>
          <a:bodyPr wrap="square" lIns="0" tIns="0" rIns="0" bIns="0" rtlCol="0" anchor="t">
            <a:spAutoFit/>
          </a:bodyPr>
          <a:lstStyle/>
          <a:p>
            <a:pPr>
              <a:lnSpc>
                <a:spcPts val="12599"/>
              </a:lnSpc>
            </a:pPr>
            <a:r>
              <a:rPr lang="en-US" sz="7200" dirty="0">
                <a:solidFill>
                  <a:srgbClr val="FFFFFF"/>
                </a:solidFill>
                <a:latin typeface="Aeries Sans Ultra-Bold"/>
              </a:rPr>
              <a:t>Deep Linking</a:t>
            </a:r>
          </a:p>
        </p:txBody>
      </p:sp>
    </p:spTree>
    <p:extLst>
      <p:ext uri="{BB962C8B-B14F-4D97-AF65-F5344CB8AC3E}">
        <p14:creationId xmlns:p14="http://schemas.microsoft.com/office/powerpoint/2010/main" val="3017242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8" name="Icon"/>
          <p:cNvSpPr>
            <a:spLocks noGrp="1" noRot="1" noMove="1" noResize="1" noEditPoints="1" noAdjustHandles="1" noChangeArrowheads="1" noChangeShapeType="1"/>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7" name="Title"/>
          <p:cNvSpPr txBox="1"/>
          <p:nvPr/>
        </p:nvSpPr>
        <p:spPr>
          <a:xfrm>
            <a:off x="2819400" y="1291529"/>
            <a:ext cx="12649199" cy="1345305"/>
          </a:xfrm>
          <a:prstGeom prst="rect">
            <a:avLst/>
          </a:prstGeom>
        </p:spPr>
        <p:txBody>
          <a:bodyPr wrap="square" lIns="0" tIns="0" rIns="0" bIns="0" rtlCol="0" anchor="t">
            <a:spAutoFit/>
          </a:bodyPr>
          <a:lstStyle/>
          <a:p>
            <a:pPr algn="ctr">
              <a:lnSpc>
                <a:spcPts val="11200"/>
              </a:lnSpc>
            </a:pPr>
            <a:r>
              <a:rPr lang="en-US" sz="8000" dirty="0">
                <a:solidFill>
                  <a:srgbClr val="FFFFFF"/>
                </a:solidFill>
                <a:latin typeface="Aeries Sans Ultra-Bold"/>
              </a:rPr>
              <a:t>Data Validation Benefits</a:t>
            </a:r>
          </a:p>
        </p:txBody>
      </p:sp>
      <p:sp>
        <p:nvSpPr>
          <p:cNvPr id="3" name="Define text"/>
          <p:cNvSpPr txBox="1"/>
          <p:nvPr/>
        </p:nvSpPr>
        <p:spPr>
          <a:xfrm>
            <a:off x="3200400" y="2692378"/>
            <a:ext cx="11887200" cy="842538"/>
          </a:xfrm>
          <a:prstGeom prst="rect">
            <a:avLst/>
          </a:prstGeom>
        </p:spPr>
        <p:txBody>
          <a:bodyPr wrap="square" lIns="0" tIns="0" rIns="0" bIns="0" rtlCol="0" anchor="t">
            <a:spAutoFit/>
          </a:bodyPr>
          <a:lstStyle/>
          <a:p>
            <a:pPr marL="1079501" lvl="1" indent="-539750" algn="just">
              <a:lnSpc>
                <a:spcPts val="7000"/>
              </a:lnSpc>
              <a:buFont typeface="Arial"/>
              <a:buChar char="•"/>
            </a:pPr>
            <a:r>
              <a:rPr lang="en-US" sz="4400" dirty="0">
                <a:solidFill>
                  <a:srgbClr val="DFE3E9"/>
                </a:solidFill>
                <a:latin typeface="Nunito Sans"/>
              </a:rPr>
              <a:t>Define rules for any criteria</a:t>
            </a:r>
          </a:p>
        </p:txBody>
      </p:sp>
      <p:sp>
        <p:nvSpPr>
          <p:cNvPr id="4" name="Run text"/>
          <p:cNvSpPr txBox="1"/>
          <p:nvPr/>
        </p:nvSpPr>
        <p:spPr>
          <a:xfrm>
            <a:off x="3200400" y="3602454"/>
            <a:ext cx="11887200" cy="857927"/>
          </a:xfrm>
          <a:prstGeom prst="rect">
            <a:avLst/>
          </a:prstGeom>
        </p:spPr>
        <p:txBody>
          <a:bodyPr lIns="0" tIns="0" rIns="0" bIns="0" rtlCol="0" anchor="t">
            <a:spAutoFit/>
          </a:bodyPr>
          <a:lstStyle/>
          <a:p>
            <a:pPr marL="1079501" lvl="1" indent="-539750" algn="just">
              <a:lnSpc>
                <a:spcPts val="7000"/>
              </a:lnSpc>
              <a:buFont typeface="Arial"/>
              <a:buChar char="•"/>
            </a:pPr>
            <a:r>
              <a:rPr lang="en-US" sz="4400" dirty="0">
                <a:solidFill>
                  <a:srgbClr val="DFE3E9"/>
                </a:solidFill>
                <a:latin typeface="Nunito Sans"/>
              </a:rPr>
              <a:t>Run automatically or on demand</a:t>
            </a:r>
          </a:p>
        </p:txBody>
      </p:sp>
      <p:sp>
        <p:nvSpPr>
          <p:cNvPr id="5" name="Notify text"/>
          <p:cNvSpPr txBox="1"/>
          <p:nvPr/>
        </p:nvSpPr>
        <p:spPr>
          <a:xfrm>
            <a:off x="3200400" y="4561308"/>
            <a:ext cx="11887200" cy="857927"/>
          </a:xfrm>
          <a:prstGeom prst="rect">
            <a:avLst/>
          </a:prstGeom>
        </p:spPr>
        <p:txBody>
          <a:bodyPr lIns="0" tIns="0" rIns="0" bIns="0" rtlCol="0" anchor="t">
            <a:spAutoFit/>
          </a:bodyPr>
          <a:lstStyle/>
          <a:p>
            <a:pPr marL="1079501" lvl="1" indent="-539750" algn="just">
              <a:lnSpc>
                <a:spcPts val="7000"/>
              </a:lnSpc>
              <a:buFont typeface="Arial"/>
              <a:buChar char="•"/>
            </a:pPr>
            <a:r>
              <a:rPr lang="en-US" sz="4400" dirty="0">
                <a:solidFill>
                  <a:srgbClr val="DFE3E9"/>
                </a:solidFill>
                <a:latin typeface="Nunito Sans"/>
              </a:rPr>
              <a:t>Automatically notify staff of errors</a:t>
            </a:r>
          </a:p>
        </p:txBody>
      </p:sp>
      <p:sp>
        <p:nvSpPr>
          <p:cNvPr id="9" name="Built in text">
            <a:extLst>
              <a:ext uri="{FF2B5EF4-FFF2-40B4-BE49-F238E27FC236}">
                <a16:creationId xmlns:a16="http://schemas.microsoft.com/office/drawing/2014/main" id="{B8A6578F-B54E-F96A-F51F-E19D84EBBB79}"/>
              </a:ext>
            </a:extLst>
          </p:cNvPr>
          <p:cNvSpPr txBox="1"/>
          <p:nvPr/>
        </p:nvSpPr>
        <p:spPr>
          <a:xfrm>
            <a:off x="3200400" y="5520162"/>
            <a:ext cx="11887200" cy="842538"/>
          </a:xfrm>
          <a:prstGeom prst="rect">
            <a:avLst/>
          </a:prstGeom>
        </p:spPr>
        <p:txBody>
          <a:bodyPr lIns="0" tIns="0" rIns="0" bIns="0" rtlCol="0" anchor="t">
            <a:spAutoFit/>
          </a:bodyPr>
          <a:lstStyle/>
          <a:p>
            <a:pPr marL="1079501" lvl="1" indent="-539750" algn="just">
              <a:lnSpc>
                <a:spcPts val="7000"/>
              </a:lnSpc>
              <a:buFont typeface="Arial"/>
              <a:buChar char="•"/>
            </a:pPr>
            <a:r>
              <a:rPr lang="en-US" sz="4400" dirty="0">
                <a:solidFill>
                  <a:srgbClr val="DFE3E9"/>
                </a:solidFill>
                <a:latin typeface="Nunito Sans"/>
              </a:rPr>
              <a:t>Use built-in definitions or create your own!</a:t>
            </a:r>
          </a:p>
        </p:txBody>
      </p:sp>
      <p:pic>
        <p:nvPicPr>
          <p:cNvPr id="10" name="Picture 9" descr="A red white and blue logo&#10;&#10;Description automatically generated">
            <a:extLst>
              <a:ext uri="{FF2B5EF4-FFF2-40B4-BE49-F238E27FC236}">
                <a16:creationId xmlns:a16="http://schemas.microsoft.com/office/drawing/2014/main" id="{7B6369AF-E915-C9F4-12E4-AAA5E3046F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8581" y="6919118"/>
            <a:ext cx="365761" cy="365761"/>
          </a:xfrm>
          <a:prstGeom prst="rect">
            <a:avLst/>
          </a:prstGeom>
        </p:spPr>
      </p:pic>
      <p:pic>
        <p:nvPicPr>
          <p:cNvPr id="16" name="Picture 15">
            <a:extLst>
              <a:ext uri="{FF2B5EF4-FFF2-40B4-BE49-F238E27FC236}">
                <a16:creationId xmlns:a16="http://schemas.microsoft.com/office/drawing/2014/main" id="{9101AD1A-C200-2A93-4CA9-4058377787B2}"/>
              </a:ext>
            </a:extLst>
          </p:cNvPr>
          <p:cNvPicPr>
            <a:picLocks noChangeAspect="1"/>
          </p:cNvPicPr>
          <p:nvPr/>
        </p:nvPicPr>
        <p:blipFill>
          <a:blip r:embed="rId5"/>
          <a:stretch>
            <a:fillRect/>
          </a:stretch>
        </p:blipFill>
        <p:spPr>
          <a:xfrm>
            <a:off x="100584" y="6142796"/>
            <a:ext cx="8129016" cy="4144204"/>
          </a:xfrm>
          <a:prstGeom prst="rect">
            <a:avLst/>
          </a:prstGeom>
        </p:spPr>
      </p:pic>
    </p:spTree>
    <p:extLst>
      <p:ext uri="{BB962C8B-B14F-4D97-AF65-F5344CB8AC3E}">
        <p14:creationId xmlns:p14="http://schemas.microsoft.com/office/powerpoint/2010/main" val="231389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6" presetClass="path" presetSubtype="0" accel="50000" decel="50000" fill="hold" grpId="0" nodeType="withEffect">
                                  <p:stCondLst>
                                    <p:cond delay="0"/>
                                  </p:stCondLst>
                                  <p:childTnLst>
                                    <p:animMotion origin="layout" path="M -0.27083 0.38226 L 0 -3.45679E-6 " pathEditMode="relative" rAng="0" ptsTypes="AA">
                                      <p:cBhvr>
                                        <p:cTn id="11" dur="500" fill="hold"/>
                                        <p:tgtEl>
                                          <p:spTgt spid="3"/>
                                        </p:tgtEl>
                                        <p:attrNameLst>
                                          <p:attrName>ppt_x</p:attrName>
                                          <p:attrName>ppt_y</p:attrName>
                                        </p:attrNameLst>
                                      </p:cBhvr>
                                      <p:rCtr x="13542" y="-19120"/>
                                    </p:animMotion>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1"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6" presetClass="path" presetSubtype="0" accel="50000" decel="50000" fill="hold" grpId="0" nodeType="withEffect">
                                  <p:stCondLst>
                                    <p:cond delay="0"/>
                                  </p:stCondLst>
                                  <p:childTnLst>
                                    <p:animMotion origin="layout" path="M -0.275 0.29306 L 0 -9.87654E-7 " pathEditMode="relative" rAng="0" ptsTypes="AA">
                                      <p:cBhvr>
                                        <p:cTn id="20" dur="500" fill="hold"/>
                                        <p:tgtEl>
                                          <p:spTgt spid="4"/>
                                        </p:tgtEl>
                                        <p:attrNameLst>
                                          <p:attrName>ppt_x</p:attrName>
                                          <p:attrName>ppt_y</p:attrName>
                                        </p:attrNameLst>
                                      </p:cBhvr>
                                      <p:rCtr x="13750" y="-14660"/>
                                    </p:animMotion>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1"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42" presetClass="path" presetSubtype="0" accel="50000" decel="50000" fill="hold" grpId="0" nodeType="withEffect">
                                  <p:stCondLst>
                                    <p:cond delay="0"/>
                                  </p:stCondLst>
                                  <p:childTnLst>
                                    <p:animMotion origin="layout" path="M -0.27083 0.19985 L 0 -8.64198E-7 " pathEditMode="relative" rAng="0" ptsTypes="AA">
                                      <p:cBhvr>
                                        <p:cTn id="29" dur="500" fill="hold"/>
                                        <p:tgtEl>
                                          <p:spTgt spid="5"/>
                                        </p:tgtEl>
                                        <p:attrNameLst>
                                          <p:attrName>ppt_x</p:attrName>
                                          <p:attrName>ppt_y</p:attrName>
                                        </p:attrNameLst>
                                      </p:cBhvr>
                                      <p:rCtr x="13542" y="-10000"/>
                                    </p:animMotion>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1"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par>
                                <p:cTn id="37" presetID="56" presetClass="path" presetSubtype="0" accel="50000" decel="50000" fill="hold" grpId="0" nodeType="withEffect">
                                  <p:stCondLst>
                                    <p:cond delay="0"/>
                                  </p:stCondLst>
                                  <p:childTnLst>
                                    <p:animMotion origin="layout" path="M 0 8.64198E-7 L -0.27083 0.10741 " pathEditMode="relative" rAng="0" ptsTypes="AA">
                                      <p:cBhvr>
                                        <p:cTn id="38" dur="500" spd="-100000" fill="hold"/>
                                        <p:tgtEl>
                                          <p:spTgt spid="9"/>
                                        </p:tgtEl>
                                        <p:attrNameLst>
                                          <p:attrName>ppt_x</p:attrName>
                                          <p:attrName>ppt_y</p:attrName>
                                        </p:attrNameLst>
                                      </p:cBhvr>
                                      <p:rCtr x="-13542" y="54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9" grpId="0"/>
      <p:bldP spid="9"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5" name="icon"/>
          <p:cNvSpPr/>
          <p:nvPr/>
        </p:nvSpPr>
        <p:spPr>
          <a:xfrm>
            <a:off x="187036" y="8935814"/>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pic>
        <p:nvPicPr>
          <p:cNvPr id="6" name="Picture 5">
            <a:extLst>
              <a:ext uri="{FF2B5EF4-FFF2-40B4-BE49-F238E27FC236}">
                <a16:creationId xmlns:a16="http://schemas.microsoft.com/office/drawing/2014/main" id="{6BF1C267-E33C-560A-AAFA-778A88FF67F0}"/>
              </a:ext>
            </a:extLst>
          </p:cNvPr>
          <p:cNvPicPr>
            <a:picLocks noChangeAspect="1"/>
          </p:cNvPicPr>
          <p:nvPr/>
        </p:nvPicPr>
        <p:blipFill rotWithShape="1">
          <a:blip r:embed="rId4"/>
          <a:srcRect r="25988" b="7151"/>
          <a:stretch/>
        </p:blipFill>
        <p:spPr>
          <a:xfrm>
            <a:off x="8254993" y="800100"/>
            <a:ext cx="9935289" cy="9388867"/>
          </a:xfrm>
          <a:prstGeom prst="rect">
            <a:avLst/>
          </a:prstGeom>
          <a:ln>
            <a:noFill/>
          </a:ln>
          <a:effectLst/>
        </p:spPr>
      </p:pic>
      <p:sp>
        <p:nvSpPr>
          <p:cNvPr id="11" name="TextBox 10">
            <a:extLst>
              <a:ext uri="{FF2B5EF4-FFF2-40B4-BE49-F238E27FC236}">
                <a16:creationId xmlns:a16="http://schemas.microsoft.com/office/drawing/2014/main" id="{8B705709-3B8D-F3A9-B605-4CA5343202EC}"/>
              </a:ext>
            </a:extLst>
          </p:cNvPr>
          <p:cNvSpPr txBox="1"/>
          <p:nvPr/>
        </p:nvSpPr>
        <p:spPr>
          <a:xfrm>
            <a:off x="241094" y="2354428"/>
            <a:ext cx="7916181" cy="1569660"/>
          </a:xfrm>
          <a:prstGeom prst="rect">
            <a:avLst/>
          </a:prstGeom>
          <a:noFill/>
        </p:spPr>
        <p:txBody>
          <a:bodyPr wrap="square">
            <a:spAutoFit/>
          </a:bodyPr>
          <a:lstStyle/>
          <a:p>
            <a:r>
              <a:rPr lang="en-US" sz="3200" dirty="0">
                <a:solidFill>
                  <a:schemeClr val="bg1"/>
                </a:solidFill>
                <a:latin typeface="Nunito Sans" pitchFamily="2" charset="0"/>
              </a:rPr>
              <a:t>Add that column to your SQL query definition, ending the column name with a question mark</a:t>
            </a:r>
          </a:p>
        </p:txBody>
      </p:sp>
      <p:pic>
        <p:nvPicPr>
          <p:cNvPr id="3" name="Picture 2">
            <a:extLst>
              <a:ext uri="{FF2B5EF4-FFF2-40B4-BE49-F238E27FC236}">
                <a16:creationId xmlns:a16="http://schemas.microsoft.com/office/drawing/2014/main" id="{57568A24-E1B4-5086-AFB5-DBE7D682F97C}"/>
              </a:ext>
            </a:extLst>
          </p:cNvPr>
          <p:cNvPicPr>
            <a:picLocks noChangeAspect="1"/>
          </p:cNvPicPr>
          <p:nvPr/>
        </p:nvPicPr>
        <p:blipFill rotWithShape="1">
          <a:blip r:embed="rId5"/>
          <a:srcRect r="20425" b="13312"/>
          <a:stretch/>
        </p:blipFill>
        <p:spPr>
          <a:xfrm>
            <a:off x="609600" y="4229685"/>
            <a:ext cx="7137935" cy="3439150"/>
          </a:xfrm>
          <a:prstGeom prst="rect">
            <a:avLst/>
          </a:prstGeom>
          <a:ln>
            <a:noFill/>
          </a:ln>
          <a:effectLst>
            <a:outerShdw blurRad="292100" dist="139700" dir="2700000" algn="tl" rotWithShape="0">
              <a:srgbClr val="333333">
                <a:alpha val="65000"/>
              </a:srgbClr>
            </a:outerShdw>
          </a:effectLst>
        </p:spPr>
      </p:pic>
      <p:pic>
        <p:nvPicPr>
          <p:cNvPr id="20" name="query sq zoom">
            <a:extLst>
              <a:ext uri="{FF2B5EF4-FFF2-40B4-BE49-F238E27FC236}">
                <a16:creationId xmlns:a16="http://schemas.microsoft.com/office/drawing/2014/main" id="{97225819-0EFF-C266-95AD-6A8BCECC81FF}"/>
              </a:ext>
            </a:extLst>
          </p:cNvPr>
          <p:cNvPicPr>
            <a:picLocks noChangeAspect="1"/>
          </p:cNvPicPr>
          <p:nvPr/>
        </p:nvPicPr>
        <p:blipFill rotWithShape="1">
          <a:blip r:embed="rId4"/>
          <a:srcRect l="35573" t="27505" r="47682" b="69519"/>
          <a:stretch/>
        </p:blipFill>
        <p:spPr>
          <a:xfrm>
            <a:off x="13030198" y="3581400"/>
            <a:ext cx="2926080" cy="391799"/>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93345EA0-C7E8-27E0-720D-186A607E3D46}"/>
              </a:ext>
            </a:extLst>
          </p:cNvPr>
          <p:cNvPicPr>
            <a:picLocks noChangeAspect="1"/>
          </p:cNvPicPr>
          <p:nvPr/>
        </p:nvPicPr>
        <p:blipFill rotWithShape="1">
          <a:blip r:embed="rId6"/>
          <a:srcRect l="-1" r="-974" b="18051"/>
          <a:stretch/>
        </p:blipFill>
        <p:spPr>
          <a:xfrm>
            <a:off x="8254992" y="800101"/>
            <a:ext cx="10130726" cy="9486900"/>
          </a:xfrm>
          <a:prstGeom prst="rect">
            <a:avLst/>
          </a:prstGeom>
        </p:spPr>
      </p:pic>
      <p:cxnSp>
        <p:nvCxnSpPr>
          <p:cNvPr id="29" name="Straight Arrow Connector 28">
            <a:extLst>
              <a:ext uri="{FF2B5EF4-FFF2-40B4-BE49-F238E27FC236}">
                <a16:creationId xmlns:a16="http://schemas.microsoft.com/office/drawing/2014/main" id="{8B167CAD-B190-DEF7-DA91-DFE773F7DD43}"/>
              </a:ext>
            </a:extLst>
          </p:cNvPr>
          <p:cNvCxnSpPr>
            <a:cxnSpLocks/>
          </p:cNvCxnSpPr>
          <p:nvPr/>
        </p:nvCxnSpPr>
        <p:spPr>
          <a:xfrm flipH="1">
            <a:off x="2923309" y="1939636"/>
            <a:ext cx="12594070" cy="4918364"/>
          </a:xfrm>
          <a:prstGeom prst="straightConnector1">
            <a:avLst/>
          </a:prstGeom>
          <a:ln w="38100">
            <a:solidFill>
              <a:srgbClr val="4361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721E85A-3E8E-ACD9-9BFA-08762484EBF1}"/>
              </a:ext>
            </a:extLst>
          </p:cNvPr>
          <p:cNvSpPr/>
          <p:nvPr/>
        </p:nvSpPr>
        <p:spPr>
          <a:xfrm>
            <a:off x="15517379" y="1575954"/>
            <a:ext cx="720147" cy="363682"/>
          </a:xfrm>
          <a:prstGeom prst="rect">
            <a:avLst/>
          </a:prstGeom>
          <a:noFill/>
          <a:ln w="38100">
            <a:solidFill>
              <a:srgbClr val="4361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ads.sq zoom">
            <a:extLst>
              <a:ext uri="{FF2B5EF4-FFF2-40B4-BE49-F238E27FC236}">
                <a16:creationId xmlns:a16="http://schemas.microsoft.com/office/drawing/2014/main" id="{BB84E805-B573-6FB9-E020-BE76D25AB432}"/>
              </a:ext>
            </a:extLst>
          </p:cNvPr>
          <p:cNvPicPr>
            <a:picLocks noChangeAspect="1"/>
          </p:cNvPicPr>
          <p:nvPr/>
        </p:nvPicPr>
        <p:blipFill rotWithShape="1">
          <a:blip r:embed="rId5"/>
          <a:srcRect l="6796" t="57607" r="72816" b="27638"/>
          <a:stretch/>
        </p:blipFill>
        <p:spPr>
          <a:xfrm>
            <a:off x="1219201" y="6515100"/>
            <a:ext cx="1828800" cy="585355"/>
          </a:xfrm>
          <a:prstGeom prst="rect">
            <a:avLst/>
          </a:prstGeom>
          <a:ln>
            <a:noFill/>
          </a:ln>
          <a:effectLst>
            <a:outerShdw blurRad="292100" dist="139700" dir="2700000" algn="tl" rotWithShape="0">
              <a:srgbClr val="333333">
                <a:alpha val="65000"/>
              </a:srgbClr>
            </a:outerShdw>
          </a:effectLst>
        </p:spPr>
      </p:pic>
      <p:sp>
        <p:nvSpPr>
          <p:cNvPr id="31" name="Title">
            <a:extLst>
              <a:ext uri="{FF2B5EF4-FFF2-40B4-BE49-F238E27FC236}">
                <a16:creationId xmlns:a16="http://schemas.microsoft.com/office/drawing/2014/main" id="{1BC15BAE-9959-D506-7553-500FB984C67F}"/>
              </a:ext>
            </a:extLst>
          </p:cNvPr>
          <p:cNvSpPr txBox="1"/>
          <p:nvPr/>
        </p:nvSpPr>
        <p:spPr>
          <a:xfrm>
            <a:off x="925158" y="434920"/>
            <a:ext cx="6404675" cy="1488869"/>
          </a:xfrm>
          <a:prstGeom prst="rect">
            <a:avLst/>
          </a:prstGeom>
        </p:spPr>
        <p:txBody>
          <a:bodyPr wrap="square" lIns="0" tIns="0" rIns="0" bIns="0" rtlCol="0" anchor="t">
            <a:spAutoFit/>
          </a:bodyPr>
          <a:lstStyle/>
          <a:p>
            <a:pPr>
              <a:lnSpc>
                <a:spcPts val="12599"/>
              </a:lnSpc>
            </a:pPr>
            <a:r>
              <a:rPr lang="en-US" sz="7200" dirty="0">
                <a:solidFill>
                  <a:srgbClr val="FFFFFF"/>
                </a:solidFill>
                <a:latin typeface="Aeries Sans Ultra-Bold"/>
              </a:rPr>
              <a:t>Deep Linking</a:t>
            </a:r>
          </a:p>
        </p:txBody>
      </p:sp>
    </p:spTree>
    <p:extLst>
      <p:ext uri="{BB962C8B-B14F-4D97-AF65-F5344CB8AC3E}">
        <p14:creationId xmlns:p14="http://schemas.microsoft.com/office/powerpoint/2010/main" val="3091464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37BE6-BEFC-4690-9CD5-AD2E7037BA75}"/>
            </a:ext>
          </a:extLst>
        </p:cNvPr>
        <p:cNvGrpSpPr/>
        <p:nvPr/>
      </p:nvGrpSpPr>
      <p:grpSpPr>
        <a:xfrm>
          <a:off x="0" y="0"/>
          <a:ext cx="0" cy="0"/>
          <a:chOff x="0" y="0"/>
          <a:chExt cx="0" cy="0"/>
        </a:xfrm>
      </p:grpSpPr>
      <p:sp>
        <p:nvSpPr>
          <p:cNvPr id="2" name="Background">
            <a:extLst>
              <a:ext uri="{FF2B5EF4-FFF2-40B4-BE49-F238E27FC236}">
                <a16:creationId xmlns:a16="http://schemas.microsoft.com/office/drawing/2014/main" id="{B199FB53-C84F-ECD1-D8F1-C7EF6805688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4" name="Title">
            <a:extLst>
              <a:ext uri="{FF2B5EF4-FFF2-40B4-BE49-F238E27FC236}">
                <a16:creationId xmlns:a16="http://schemas.microsoft.com/office/drawing/2014/main" id="{BAD7921C-2C03-B29E-2D60-15D467F109A0}"/>
              </a:ext>
            </a:extLst>
          </p:cNvPr>
          <p:cNvSpPr txBox="1"/>
          <p:nvPr/>
        </p:nvSpPr>
        <p:spPr>
          <a:xfrm>
            <a:off x="925158" y="434920"/>
            <a:ext cx="6404675" cy="1488869"/>
          </a:xfrm>
          <a:prstGeom prst="rect">
            <a:avLst/>
          </a:prstGeom>
        </p:spPr>
        <p:txBody>
          <a:bodyPr wrap="square" lIns="0" tIns="0" rIns="0" bIns="0" rtlCol="0" anchor="t">
            <a:spAutoFit/>
          </a:bodyPr>
          <a:lstStyle/>
          <a:p>
            <a:pPr>
              <a:lnSpc>
                <a:spcPts val="12599"/>
              </a:lnSpc>
            </a:pPr>
            <a:r>
              <a:rPr lang="en-US" sz="7200" dirty="0">
                <a:solidFill>
                  <a:srgbClr val="FFFFFF"/>
                </a:solidFill>
                <a:latin typeface="Aeries Sans Ultra-Bold"/>
              </a:rPr>
              <a:t>Deep Linking</a:t>
            </a:r>
          </a:p>
        </p:txBody>
      </p:sp>
      <p:sp>
        <p:nvSpPr>
          <p:cNvPr id="5" name="icon">
            <a:extLst>
              <a:ext uri="{FF2B5EF4-FFF2-40B4-BE49-F238E27FC236}">
                <a16:creationId xmlns:a16="http://schemas.microsoft.com/office/drawing/2014/main" id="{4EBE649E-86D3-6AE2-1D29-C4AF53D14AB1}"/>
              </a:ext>
            </a:extLst>
          </p:cNvPr>
          <p:cNvSpPr/>
          <p:nvPr/>
        </p:nvSpPr>
        <p:spPr>
          <a:xfrm>
            <a:off x="187036" y="8935814"/>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pic>
        <p:nvPicPr>
          <p:cNvPr id="6" name="Picture 5">
            <a:extLst>
              <a:ext uri="{FF2B5EF4-FFF2-40B4-BE49-F238E27FC236}">
                <a16:creationId xmlns:a16="http://schemas.microsoft.com/office/drawing/2014/main" id="{70B179EC-C29A-1A33-0D70-1C9FC0151B06}"/>
              </a:ext>
            </a:extLst>
          </p:cNvPr>
          <p:cNvPicPr>
            <a:picLocks noChangeAspect="1"/>
          </p:cNvPicPr>
          <p:nvPr/>
        </p:nvPicPr>
        <p:blipFill rotWithShape="1">
          <a:blip r:embed="rId4"/>
          <a:srcRect r="25988" b="7151"/>
          <a:stretch/>
        </p:blipFill>
        <p:spPr>
          <a:xfrm>
            <a:off x="8254993" y="800100"/>
            <a:ext cx="9935289" cy="9388867"/>
          </a:xfrm>
          <a:prstGeom prst="rect">
            <a:avLst/>
          </a:prstGeom>
          <a:ln>
            <a:noFill/>
          </a:ln>
          <a:effectLst/>
        </p:spPr>
      </p:pic>
      <p:pic>
        <p:nvPicPr>
          <p:cNvPr id="20" name="query sq zoom">
            <a:extLst>
              <a:ext uri="{FF2B5EF4-FFF2-40B4-BE49-F238E27FC236}">
                <a16:creationId xmlns:a16="http://schemas.microsoft.com/office/drawing/2014/main" id="{FC4C5286-19D1-32F5-A93D-79C7D58AAA0A}"/>
              </a:ext>
            </a:extLst>
          </p:cNvPr>
          <p:cNvPicPr>
            <a:picLocks noChangeAspect="1"/>
          </p:cNvPicPr>
          <p:nvPr/>
        </p:nvPicPr>
        <p:blipFill rotWithShape="1">
          <a:blip r:embed="rId4"/>
          <a:srcRect l="35573" t="27505" r="47682" b="69519"/>
          <a:stretch/>
        </p:blipFill>
        <p:spPr>
          <a:xfrm>
            <a:off x="13030198" y="3581400"/>
            <a:ext cx="2926080" cy="391799"/>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01D1DFEB-DAC5-324D-77CD-AB1D2BFC3C8D}"/>
              </a:ext>
            </a:extLst>
          </p:cNvPr>
          <p:cNvPicPr>
            <a:picLocks noChangeAspect="1"/>
          </p:cNvPicPr>
          <p:nvPr/>
        </p:nvPicPr>
        <p:blipFill rotWithShape="1">
          <a:blip r:embed="rId5"/>
          <a:srcRect l="-1" r="-974" b="18051"/>
          <a:stretch/>
        </p:blipFill>
        <p:spPr>
          <a:xfrm>
            <a:off x="8254992" y="800101"/>
            <a:ext cx="10130726" cy="9486900"/>
          </a:xfrm>
          <a:prstGeom prst="rect">
            <a:avLst/>
          </a:prstGeom>
        </p:spPr>
      </p:pic>
      <p:pic>
        <p:nvPicPr>
          <p:cNvPr id="30" name="Picture 29">
            <a:extLst>
              <a:ext uri="{FF2B5EF4-FFF2-40B4-BE49-F238E27FC236}">
                <a16:creationId xmlns:a16="http://schemas.microsoft.com/office/drawing/2014/main" id="{78F89F63-32E4-F76D-6904-B0D9A7695CD9}"/>
              </a:ext>
            </a:extLst>
          </p:cNvPr>
          <p:cNvPicPr>
            <a:picLocks noChangeAspect="1"/>
          </p:cNvPicPr>
          <p:nvPr/>
        </p:nvPicPr>
        <p:blipFill rotWithShape="1">
          <a:blip r:embed="rId6"/>
          <a:srcRect r="20425" b="13312"/>
          <a:stretch/>
        </p:blipFill>
        <p:spPr>
          <a:xfrm>
            <a:off x="609600" y="4229685"/>
            <a:ext cx="7137935" cy="3439150"/>
          </a:xfrm>
          <a:prstGeom prst="rect">
            <a:avLst/>
          </a:prstGeom>
          <a:ln>
            <a:noFill/>
          </a:ln>
          <a:effectLst>
            <a:outerShdw blurRad="292100" dist="139700" dir="2700000" algn="tl" rotWithShape="0">
              <a:srgbClr val="333333">
                <a:alpha val="65000"/>
              </a:srgbClr>
            </a:outerShdw>
          </a:effectLst>
        </p:spPr>
      </p:pic>
      <p:sp>
        <p:nvSpPr>
          <p:cNvPr id="37" name="Rectangle 36">
            <a:extLst>
              <a:ext uri="{FF2B5EF4-FFF2-40B4-BE49-F238E27FC236}">
                <a16:creationId xmlns:a16="http://schemas.microsoft.com/office/drawing/2014/main" id="{2F5A8DFB-B5A1-DB14-5F9C-E6DA415D76FB}"/>
              </a:ext>
            </a:extLst>
          </p:cNvPr>
          <p:cNvSpPr/>
          <p:nvPr/>
        </p:nvSpPr>
        <p:spPr>
          <a:xfrm>
            <a:off x="1342860" y="7067550"/>
            <a:ext cx="6277140" cy="543638"/>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FA80E48C-1D1E-E2C8-5B3B-7788C3428ED5}"/>
              </a:ext>
            </a:extLst>
          </p:cNvPr>
          <p:cNvPicPr>
            <a:picLocks noChangeAspect="1"/>
          </p:cNvPicPr>
          <p:nvPr/>
        </p:nvPicPr>
        <p:blipFill rotWithShape="1">
          <a:blip r:embed="rId6"/>
          <a:srcRect l="6689" t="73934" r="20425" b="15983"/>
          <a:stretch/>
        </p:blipFill>
        <p:spPr>
          <a:xfrm>
            <a:off x="1209675" y="6667500"/>
            <a:ext cx="6537860" cy="400050"/>
          </a:xfrm>
          <a:prstGeom prst="rect">
            <a:avLst/>
          </a:prstGeom>
          <a:ln>
            <a:noFill/>
          </a:ln>
          <a:effectLst/>
        </p:spPr>
      </p:pic>
      <p:pic>
        <p:nvPicPr>
          <p:cNvPr id="24" name="Picture 23">
            <a:extLst>
              <a:ext uri="{FF2B5EF4-FFF2-40B4-BE49-F238E27FC236}">
                <a16:creationId xmlns:a16="http://schemas.microsoft.com/office/drawing/2014/main" id="{1A05F112-0228-74F4-7E84-4B9A6FF40D3E}"/>
              </a:ext>
            </a:extLst>
          </p:cNvPr>
          <p:cNvPicPr>
            <a:picLocks noChangeAspect="1"/>
          </p:cNvPicPr>
          <p:nvPr/>
        </p:nvPicPr>
        <p:blipFill>
          <a:blip r:embed="rId7"/>
          <a:stretch>
            <a:fillRect/>
          </a:stretch>
        </p:blipFill>
        <p:spPr>
          <a:xfrm>
            <a:off x="5535634" y="2156328"/>
            <a:ext cx="9780564" cy="7988386"/>
          </a:xfrm>
          <a:prstGeom prst="rect">
            <a:avLst/>
          </a:prstGeom>
          <a:ln>
            <a:noFill/>
          </a:ln>
          <a:effectLst>
            <a:outerShdw blurRad="292100" dist="139700" dir="2700000" algn="tl" rotWithShape="0">
              <a:srgbClr val="333333">
                <a:alpha val="65000"/>
              </a:srgbClr>
            </a:outerShdw>
          </a:effectLst>
        </p:spPr>
      </p:pic>
      <p:sp>
        <p:nvSpPr>
          <p:cNvPr id="33" name="TextBox 32">
            <a:extLst>
              <a:ext uri="{FF2B5EF4-FFF2-40B4-BE49-F238E27FC236}">
                <a16:creationId xmlns:a16="http://schemas.microsoft.com/office/drawing/2014/main" id="{0CB3CAA1-4930-DAA0-0D9D-BC2E55E57837}"/>
              </a:ext>
            </a:extLst>
          </p:cNvPr>
          <p:cNvSpPr txBox="1"/>
          <p:nvPr/>
        </p:nvSpPr>
        <p:spPr>
          <a:xfrm>
            <a:off x="1404388" y="7852359"/>
            <a:ext cx="3930065" cy="2062103"/>
          </a:xfrm>
          <a:prstGeom prst="rect">
            <a:avLst/>
          </a:prstGeom>
          <a:noFill/>
        </p:spPr>
        <p:txBody>
          <a:bodyPr wrap="square">
            <a:spAutoFit/>
          </a:bodyPr>
          <a:lstStyle/>
          <a:p>
            <a:pPr algn="r"/>
            <a:r>
              <a:rPr lang="en-US" sz="3200" dirty="0">
                <a:solidFill>
                  <a:schemeClr val="bg1"/>
                </a:solidFill>
                <a:latin typeface="Nunito Sans" pitchFamily="2" charset="0"/>
              </a:rPr>
              <a:t>The staff member will have to select the record to correct. </a:t>
            </a:r>
          </a:p>
        </p:txBody>
      </p:sp>
      <p:sp>
        <p:nvSpPr>
          <p:cNvPr id="38" name="Rectangle 37">
            <a:extLst>
              <a:ext uri="{FF2B5EF4-FFF2-40B4-BE49-F238E27FC236}">
                <a16:creationId xmlns:a16="http://schemas.microsoft.com/office/drawing/2014/main" id="{C6BD010B-F966-0B74-68FB-79E6F8F1AF05}"/>
              </a:ext>
            </a:extLst>
          </p:cNvPr>
          <p:cNvSpPr/>
          <p:nvPr/>
        </p:nvSpPr>
        <p:spPr>
          <a:xfrm>
            <a:off x="9967392" y="2705100"/>
            <a:ext cx="3062805" cy="391799"/>
          </a:xfrm>
          <a:prstGeom prst="rect">
            <a:avLst/>
          </a:prstGeom>
          <a:noFill/>
          <a:ln>
            <a:solidFill>
              <a:srgbClr val="4361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2D3D949-F1F4-5755-3314-3D23D81AE6DE}"/>
              </a:ext>
            </a:extLst>
          </p:cNvPr>
          <p:cNvSpPr txBox="1"/>
          <p:nvPr/>
        </p:nvSpPr>
        <p:spPr>
          <a:xfrm>
            <a:off x="609599" y="3513543"/>
            <a:ext cx="4926035" cy="584775"/>
          </a:xfrm>
          <a:prstGeom prst="rect">
            <a:avLst/>
          </a:prstGeom>
          <a:noFill/>
        </p:spPr>
        <p:txBody>
          <a:bodyPr wrap="square">
            <a:spAutoFit/>
          </a:bodyPr>
          <a:lstStyle/>
          <a:p>
            <a:pPr algn="r"/>
            <a:r>
              <a:rPr lang="en-US" sz="3200" b="1" i="1" dirty="0">
                <a:solidFill>
                  <a:schemeClr val="bg1"/>
                </a:solidFill>
                <a:latin typeface="Nunito Sans" pitchFamily="2" charset="0"/>
              </a:rPr>
              <a:t>Without</a:t>
            </a:r>
            <a:r>
              <a:rPr lang="en-US" sz="3200" dirty="0">
                <a:solidFill>
                  <a:schemeClr val="bg1"/>
                </a:solidFill>
                <a:latin typeface="Nunito Sans" pitchFamily="2" charset="0"/>
              </a:rPr>
              <a:t> Deep Linking</a:t>
            </a:r>
          </a:p>
        </p:txBody>
      </p:sp>
    </p:spTree>
    <p:extLst>
      <p:ext uri="{BB962C8B-B14F-4D97-AF65-F5344CB8AC3E}">
        <p14:creationId xmlns:p14="http://schemas.microsoft.com/office/powerpoint/2010/main" val="24125287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4" name="Title"/>
          <p:cNvSpPr txBox="1"/>
          <p:nvPr/>
        </p:nvSpPr>
        <p:spPr>
          <a:xfrm>
            <a:off x="925158" y="434920"/>
            <a:ext cx="6404675" cy="1488869"/>
          </a:xfrm>
          <a:prstGeom prst="rect">
            <a:avLst/>
          </a:prstGeom>
        </p:spPr>
        <p:txBody>
          <a:bodyPr wrap="square" lIns="0" tIns="0" rIns="0" bIns="0" rtlCol="0" anchor="t">
            <a:spAutoFit/>
          </a:bodyPr>
          <a:lstStyle/>
          <a:p>
            <a:pPr>
              <a:lnSpc>
                <a:spcPts val="12599"/>
              </a:lnSpc>
            </a:pPr>
            <a:r>
              <a:rPr lang="en-US" sz="7200" dirty="0">
                <a:solidFill>
                  <a:srgbClr val="FFFFFF"/>
                </a:solidFill>
                <a:latin typeface="Aeries Sans Ultra-Bold"/>
              </a:rPr>
              <a:t>Deep Linking</a:t>
            </a:r>
          </a:p>
        </p:txBody>
      </p:sp>
      <p:sp>
        <p:nvSpPr>
          <p:cNvPr id="5" name="icon"/>
          <p:cNvSpPr/>
          <p:nvPr/>
        </p:nvSpPr>
        <p:spPr>
          <a:xfrm>
            <a:off x="187036" y="8935814"/>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pic>
        <p:nvPicPr>
          <p:cNvPr id="6" name="Picture 5">
            <a:extLst>
              <a:ext uri="{FF2B5EF4-FFF2-40B4-BE49-F238E27FC236}">
                <a16:creationId xmlns:a16="http://schemas.microsoft.com/office/drawing/2014/main" id="{6BF1C267-E33C-560A-AAFA-778A88FF67F0}"/>
              </a:ext>
            </a:extLst>
          </p:cNvPr>
          <p:cNvPicPr>
            <a:picLocks noChangeAspect="1"/>
          </p:cNvPicPr>
          <p:nvPr/>
        </p:nvPicPr>
        <p:blipFill rotWithShape="1">
          <a:blip r:embed="rId4"/>
          <a:srcRect r="25988" b="7151"/>
          <a:stretch/>
        </p:blipFill>
        <p:spPr>
          <a:xfrm>
            <a:off x="8254993" y="800100"/>
            <a:ext cx="9935289" cy="9388867"/>
          </a:xfrm>
          <a:prstGeom prst="rect">
            <a:avLst/>
          </a:prstGeom>
          <a:ln>
            <a:noFill/>
          </a:ln>
          <a:effectLst/>
        </p:spPr>
      </p:pic>
      <p:pic>
        <p:nvPicPr>
          <p:cNvPr id="20" name="query sq zoom">
            <a:extLst>
              <a:ext uri="{FF2B5EF4-FFF2-40B4-BE49-F238E27FC236}">
                <a16:creationId xmlns:a16="http://schemas.microsoft.com/office/drawing/2014/main" id="{97225819-0EFF-C266-95AD-6A8BCECC81FF}"/>
              </a:ext>
            </a:extLst>
          </p:cNvPr>
          <p:cNvPicPr>
            <a:picLocks noChangeAspect="1"/>
          </p:cNvPicPr>
          <p:nvPr/>
        </p:nvPicPr>
        <p:blipFill rotWithShape="1">
          <a:blip r:embed="rId4"/>
          <a:srcRect l="35573" t="27505" r="47682" b="69519"/>
          <a:stretch/>
        </p:blipFill>
        <p:spPr>
          <a:xfrm>
            <a:off x="13030198" y="3581400"/>
            <a:ext cx="2926080" cy="391799"/>
          </a:xfrm>
          <a:prstGeom prst="rect">
            <a:avLst/>
          </a:prstGeom>
          <a:ln>
            <a:noFill/>
          </a:ln>
          <a:effectLst>
            <a:outerShdw blurRad="292100" dist="139700" dir="2700000" algn="tl" rotWithShape="0">
              <a:srgbClr val="333333">
                <a:alpha val="65000"/>
              </a:srgbClr>
            </a:outerShdw>
          </a:effectLst>
        </p:spPr>
      </p:pic>
      <p:pic>
        <p:nvPicPr>
          <p:cNvPr id="30" name="Picture 29">
            <a:extLst>
              <a:ext uri="{FF2B5EF4-FFF2-40B4-BE49-F238E27FC236}">
                <a16:creationId xmlns:a16="http://schemas.microsoft.com/office/drawing/2014/main" id="{03E1CDDE-DF5F-985A-F71B-A7BDF542C4D6}"/>
              </a:ext>
            </a:extLst>
          </p:cNvPr>
          <p:cNvPicPr>
            <a:picLocks noChangeAspect="1"/>
          </p:cNvPicPr>
          <p:nvPr/>
        </p:nvPicPr>
        <p:blipFill rotWithShape="1">
          <a:blip r:embed="rId5"/>
          <a:srcRect r="20425" b="13312"/>
          <a:stretch/>
        </p:blipFill>
        <p:spPr>
          <a:xfrm>
            <a:off x="609600" y="4229685"/>
            <a:ext cx="7137935" cy="3439150"/>
          </a:xfrm>
          <a:prstGeom prst="rect">
            <a:avLst/>
          </a:prstGeom>
          <a:ln>
            <a:noFill/>
          </a:ln>
          <a:effectLst>
            <a:outerShdw blurRad="292100" dist="139700" dir="2700000" algn="tl" rotWithShape="0">
              <a:srgbClr val="333333">
                <a:alpha val="65000"/>
              </a:srgbClr>
            </a:outerShdw>
          </a:effectLst>
        </p:spPr>
      </p:pic>
      <p:sp>
        <p:nvSpPr>
          <p:cNvPr id="37" name="Rectangle 36">
            <a:extLst>
              <a:ext uri="{FF2B5EF4-FFF2-40B4-BE49-F238E27FC236}">
                <a16:creationId xmlns:a16="http://schemas.microsoft.com/office/drawing/2014/main" id="{09AE92C0-933F-C967-3DF2-110D49D1AA16}"/>
              </a:ext>
            </a:extLst>
          </p:cNvPr>
          <p:cNvSpPr/>
          <p:nvPr/>
        </p:nvSpPr>
        <p:spPr>
          <a:xfrm>
            <a:off x="1342860" y="7067550"/>
            <a:ext cx="6277140" cy="543638"/>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A4FDF5C3-8212-A235-161C-FCA7FF83A782}"/>
              </a:ext>
            </a:extLst>
          </p:cNvPr>
          <p:cNvPicPr>
            <a:picLocks noChangeAspect="1"/>
          </p:cNvPicPr>
          <p:nvPr/>
        </p:nvPicPr>
        <p:blipFill rotWithShape="1">
          <a:blip r:embed="rId5"/>
          <a:srcRect l="6689" t="73934" r="20425" b="15983"/>
          <a:stretch/>
        </p:blipFill>
        <p:spPr>
          <a:xfrm>
            <a:off x="1209675" y="6667500"/>
            <a:ext cx="6537860" cy="400050"/>
          </a:xfrm>
          <a:prstGeom prst="rect">
            <a:avLst/>
          </a:prstGeom>
          <a:ln>
            <a:noFill/>
          </a:ln>
          <a:effectLst/>
        </p:spPr>
      </p:pic>
      <p:pic>
        <p:nvPicPr>
          <p:cNvPr id="3" name="Picture 2">
            <a:extLst>
              <a:ext uri="{FF2B5EF4-FFF2-40B4-BE49-F238E27FC236}">
                <a16:creationId xmlns:a16="http://schemas.microsoft.com/office/drawing/2014/main" id="{A4293445-5F60-467C-59FE-7B443418DEB7}"/>
              </a:ext>
            </a:extLst>
          </p:cNvPr>
          <p:cNvPicPr>
            <a:picLocks noChangeAspect="1"/>
          </p:cNvPicPr>
          <p:nvPr/>
        </p:nvPicPr>
        <p:blipFill rotWithShape="1">
          <a:blip r:embed="rId5"/>
          <a:srcRect r="20425" b="13312"/>
          <a:stretch/>
        </p:blipFill>
        <p:spPr>
          <a:xfrm>
            <a:off x="609600" y="4229685"/>
            <a:ext cx="7137935" cy="3439150"/>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2C9E708F-17A6-1B79-D4A8-8E2FB0A82C69}"/>
              </a:ext>
            </a:extLst>
          </p:cNvPr>
          <p:cNvPicPr>
            <a:picLocks noChangeAspect="1"/>
          </p:cNvPicPr>
          <p:nvPr/>
        </p:nvPicPr>
        <p:blipFill>
          <a:blip r:embed="rId6"/>
          <a:stretch>
            <a:fillRect/>
          </a:stretch>
        </p:blipFill>
        <p:spPr>
          <a:xfrm>
            <a:off x="5535634" y="2156328"/>
            <a:ext cx="9780564" cy="7988386"/>
          </a:xfrm>
          <a:prstGeom prst="rect">
            <a:avLst/>
          </a:prstGeom>
          <a:ln>
            <a:noFill/>
          </a:ln>
          <a:effectLst>
            <a:outerShdw blurRad="292100" dist="139700" dir="2700000" algn="tl" rotWithShape="0">
              <a:srgbClr val="333333">
                <a:alpha val="65000"/>
              </a:srgbClr>
            </a:outerShdw>
          </a:effectLst>
        </p:spPr>
      </p:pic>
      <p:sp>
        <p:nvSpPr>
          <p:cNvPr id="32" name="TextBox 31">
            <a:extLst>
              <a:ext uri="{FF2B5EF4-FFF2-40B4-BE49-F238E27FC236}">
                <a16:creationId xmlns:a16="http://schemas.microsoft.com/office/drawing/2014/main" id="{07BFDB49-CAFE-B1DE-96E0-CFBAFC9F93FA}"/>
              </a:ext>
            </a:extLst>
          </p:cNvPr>
          <p:cNvSpPr txBox="1"/>
          <p:nvPr/>
        </p:nvSpPr>
        <p:spPr>
          <a:xfrm>
            <a:off x="1315151" y="3513543"/>
            <a:ext cx="4220483" cy="584775"/>
          </a:xfrm>
          <a:prstGeom prst="rect">
            <a:avLst/>
          </a:prstGeom>
          <a:noFill/>
        </p:spPr>
        <p:txBody>
          <a:bodyPr wrap="square">
            <a:spAutoFit/>
          </a:bodyPr>
          <a:lstStyle/>
          <a:p>
            <a:pPr algn="r"/>
            <a:r>
              <a:rPr lang="en-US" sz="3200" b="1" i="1" dirty="0">
                <a:solidFill>
                  <a:schemeClr val="bg1"/>
                </a:solidFill>
                <a:latin typeface="Nunito Sans" pitchFamily="2" charset="0"/>
              </a:rPr>
              <a:t>With</a:t>
            </a:r>
            <a:r>
              <a:rPr lang="en-US" sz="3200" dirty="0">
                <a:solidFill>
                  <a:schemeClr val="bg1"/>
                </a:solidFill>
                <a:latin typeface="Nunito Sans" pitchFamily="2" charset="0"/>
              </a:rPr>
              <a:t> Deep Linking</a:t>
            </a:r>
          </a:p>
        </p:txBody>
      </p:sp>
      <p:sp>
        <p:nvSpPr>
          <p:cNvPr id="33" name="TextBox 32">
            <a:extLst>
              <a:ext uri="{FF2B5EF4-FFF2-40B4-BE49-F238E27FC236}">
                <a16:creationId xmlns:a16="http://schemas.microsoft.com/office/drawing/2014/main" id="{995C6265-1EE1-502B-5355-01E2FD9AB00C}"/>
              </a:ext>
            </a:extLst>
          </p:cNvPr>
          <p:cNvSpPr txBox="1"/>
          <p:nvPr/>
        </p:nvSpPr>
        <p:spPr>
          <a:xfrm>
            <a:off x="1404388" y="7852359"/>
            <a:ext cx="3930065" cy="2062103"/>
          </a:xfrm>
          <a:prstGeom prst="rect">
            <a:avLst/>
          </a:prstGeom>
          <a:noFill/>
        </p:spPr>
        <p:txBody>
          <a:bodyPr wrap="square">
            <a:spAutoFit/>
          </a:bodyPr>
          <a:lstStyle/>
          <a:p>
            <a:pPr algn="r"/>
            <a:r>
              <a:rPr lang="en-US" sz="3200" dirty="0">
                <a:solidFill>
                  <a:schemeClr val="bg1"/>
                </a:solidFill>
                <a:latin typeface="Nunito Sans" pitchFamily="2" charset="0"/>
              </a:rPr>
              <a:t>The record needing correction is automatically selected</a:t>
            </a:r>
          </a:p>
        </p:txBody>
      </p:sp>
      <p:pic>
        <p:nvPicPr>
          <p:cNvPr id="27" name="Picture 26">
            <a:extLst>
              <a:ext uri="{FF2B5EF4-FFF2-40B4-BE49-F238E27FC236}">
                <a16:creationId xmlns:a16="http://schemas.microsoft.com/office/drawing/2014/main" id="{93345EA0-C7E8-27E0-720D-186A607E3D46}"/>
              </a:ext>
            </a:extLst>
          </p:cNvPr>
          <p:cNvPicPr>
            <a:picLocks noChangeAspect="1"/>
          </p:cNvPicPr>
          <p:nvPr/>
        </p:nvPicPr>
        <p:blipFill rotWithShape="1">
          <a:blip r:embed="rId7"/>
          <a:srcRect l="-1" r="-974" b="18051"/>
          <a:stretch/>
        </p:blipFill>
        <p:spPr>
          <a:xfrm>
            <a:off x="8254992" y="800101"/>
            <a:ext cx="10130726" cy="9486900"/>
          </a:xfrm>
          <a:prstGeom prst="rect">
            <a:avLst/>
          </a:prstGeom>
        </p:spPr>
      </p:pic>
      <p:sp>
        <p:nvSpPr>
          <p:cNvPr id="38" name="Rectangle 37">
            <a:extLst>
              <a:ext uri="{FF2B5EF4-FFF2-40B4-BE49-F238E27FC236}">
                <a16:creationId xmlns:a16="http://schemas.microsoft.com/office/drawing/2014/main" id="{D2004D02-D847-FEAD-8EA2-BCBBC05D2942}"/>
              </a:ext>
            </a:extLst>
          </p:cNvPr>
          <p:cNvSpPr/>
          <p:nvPr/>
        </p:nvSpPr>
        <p:spPr>
          <a:xfrm>
            <a:off x="13182600" y="1608803"/>
            <a:ext cx="3062805" cy="391799"/>
          </a:xfrm>
          <a:prstGeom prst="rect">
            <a:avLst/>
          </a:prstGeom>
          <a:noFill/>
          <a:ln>
            <a:solidFill>
              <a:srgbClr val="4361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5245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5" name="icon"/>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12" name="Title">
            <a:extLst>
              <a:ext uri="{FF2B5EF4-FFF2-40B4-BE49-F238E27FC236}">
                <a16:creationId xmlns:a16="http://schemas.microsoft.com/office/drawing/2014/main" id="{8315DBBE-2EA0-0F19-D698-1676E6E0C136}"/>
              </a:ext>
            </a:extLst>
          </p:cNvPr>
          <p:cNvSpPr txBox="1"/>
          <p:nvPr/>
        </p:nvSpPr>
        <p:spPr>
          <a:xfrm>
            <a:off x="925158" y="876300"/>
            <a:ext cx="11114442" cy="1107996"/>
          </a:xfrm>
          <a:prstGeom prst="rect">
            <a:avLst/>
          </a:prstGeom>
        </p:spPr>
        <p:txBody>
          <a:bodyPr wrap="square" lIns="0" tIns="0" rIns="0" bIns="0" rtlCol="0" anchor="t">
            <a:spAutoFit/>
          </a:bodyPr>
          <a:lstStyle/>
          <a:p>
            <a:r>
              <a:rPr lang="en-US" sz="7200" dirty="0">
                <a:solidFill>
                  <a:srgbClr val="FFFFFF"/>
                </a:solidFill>
                <a:latin typeface="Aeries Sans Ultra-Bold"/>
              </a:rPr>
              <a:t>Combine Similar Errors</a:t>
            </a:r>
          </a:p>
        </p:txBody>
      </p:sp>
      <p:pic>
        <p:nvPicPr>
          <p:cNvPr id="27" name="Denied">
            <a:extLst>
              <a:ext uri="{FF2B5EF4-FFF2-40B4-BE49-F238E27FC236}">
                <a16:creationId xmlns:a16="http://schemas.microsoft.com/office/drawing/2014/main" id="{378FAB74-F686-59B7-B599-434DA7CDFDBE}"/>
              </a:ext>
            </a:extLst>
          </p:cNvPr>
          <p:cNvPicPr>
            <a:picLocks noChangeAspect="1"/>
          </p:cNvPicPr>
          <p:nvPr/>
        </p:nvPicPr>
        <p:blipFill rotWithShape="1">
          <a:blip r:embed="rId4"/>
          <a:srcRect b="45892"/>
          <a:stretch/>
        </p:blipFill>
        <p:spPr>
          <a:xfrm>
            <a:off x="169834" y="3611166"/>
            <a:ext cx="15051879" cy="3482362"/>
          </a:xfrm>
          <a:prstGeom prst="rect">
            <a:avLst/>
          </a:prstGeom>
        </p:spPr>
      </p:pic>
      <p:pic>
        <p:nvPicPr>
          <p:cNvPr id="30" name="Revoked">
            <a:extLst>
              <a:ext uri="{FF2B5EF4-FFF2-40B4-BE49-F238E27FC236}">
                <a16:creationId xmlns:a16="http://schemas.microsoft.com/office/drawing/2014/main" id="{ACADE989-8366-32B3-5F59-6C91B7D99F91}"/>
              </a:ext>
            </a:extLst>
          </p:cNvPr>
          <p:cNvPicPr>
            <a:picLocks noChangeAspect="1"/>
          </p:cNvPicPr>
          <p:nvPr/>
        </p:nvPicPr>
        <p:blipFill rotWithShape="1">
          <a:blip r:embed="rId4"/>
          <a:srcRect b="34052"/>
          <a:stretch/>
        </p:blipFill>
        <p:spPr>
          <a:xfrm>
            <a:off x="169834" y="3611166"/>
            <a:ext cx="15051879" cy="4244362"/>
          </a:xfrm>
          <a:prstGeom prst="rect">
            <a:avLst/>
          </a:prstGeom>
        </p:spPr>
      </p:pic>
      <p:pic>
        <p:nvPicPr>
          <p:cNvPr id="31" name="No transfer">
            <a:extLst>
              <a:ext uri="{FF2B5EF4-FFF2-40B4-BE49-F238E27FC236}">
                <a16:creationId xmlns:a16="http://schemas.microsoft.com/office/drawing/2014/main" id="{74AC4001-E448-DE54-9A5F-7642B7BE6371}"/>
              </a:ext>
            </a:extLst>
          </p:cNvPr>
          <p:cNvPicPr>
            <a:picLocks noChangeAspect="1"/>
          </p:cNvPicPr>
          <p:nvPr/>
        </p:nvPicPr>
        <p:blipFill rotWithShape="1">
          <a:blip r:embed="rId4"/>
          <a:srcRect b="22050"/>
          <a:stretch/>
        </p:blipFill>
        <p:spPr>
          <a:xfrm>
            <a:off x="169834" y="3614629"/>
            <a:ext cx="15051879" cy="5016753"/>
          </a:xfrm>
          <a:prstGeom prst="rect">
            <a:avLst/>
          </a:prstGeom>
        </p:spPr>
      </p:pic>
      <p:pic>
        <p:nvPicPr>
          <p:cNvPr id="14" name="All pic">
            <a:extLst>
              <a:ext uri="{FF2B5EF4-FFF2-40B4-BE49-F238E27FC236}">
                <a16:creationId xmlns:a16="http://schemas.microsoft.com/office/drawing/2014/main" id="{99AE3AE9-3574-B9C9-CF41-A0397538EAC0}"/>
              </a:ext>
            </a:extLst>
          </p:cNvPr>
          <p:cNvPicPr>
            <a:picLocks noChangeAspect="1"/>
          </p:cNvPicPr>
          <p:nvPr/>
        </p:nvPicPr>
        <p:blipFill>
          <a:blip r:embed="rId4"/>
          <a:stretch>
            <a:fillRect/>
          </a:stretch>
        </p:blipFill>
        <p:spPr>
          <a:xfrm>
            <a:off x="169834" y="3611165"/>
            <a:ext cx="15051879" cy="6435885"/>
          </a:xfrm>
          <a:prstGeom prst="rect">
            <a:avLst/>
          </a:prstGeom>
        </p:spPr>
      </p:pic>
      <p:pic>
        <p:nvPicPr>
          <p:cNvPr id="4" name="sql">
            <a:extLst>
              <a:ext uri="{FF2B5EF4-FFF2-40B4-BE49-F238E27FC236}">
                <a16:creationId xmlns:a16="http://schemas.microsoft.com/office/drawing/2014/main" id="{3D565825-1303-D629-729D-4BB322708E72}"/>
              </a:ext>
            </a:extLst>
          </p:cNvPr>
          <p:cNvPicPr>
            <a:picLocks noChangeAspect="1"/>
          </p:cNvPicPr>
          <p:nvPr/>
        </p:nvPicPr>
        <p:blipFill rotWithShape="1">
          <a:blip r:embed="rId5"/>
          <a:srcRect t="43315"/>
          <a:stretch/>
        </p:blipFill>
        <p:spPr>
          <a:xfrm>
            <a:off x="6017867" y="2073425"/>
            <a:ext cx="11785747" cy="4213075"/>
          </a:xfrm>
          <a:prstGeom prst="rect">
            <a:avLst/>
          </a:prstGeom>
          <a:ln>
            <a:noFill/>
          </a:ln>
          <a:effectLst>
            <a:outerShdw blurRad="292100" dist="139700" dir="2700000" algn="tl" rotWithShape="0">
              <a:srgbClr val="333333">
                <a:alpha val="65000"/>
              </a:srgbClr>
            </a:outerShdw>
          </a:effectLst>
        </p:spPr>
      </p:pic>
      <p:sp>
        <p:nvSpPr>
          <p:cNvPr id="9" name="text">
            <a:extLst>
              <a:ext uri="{FF2B5EF4-FFF2-40B4-BE49-F238E27FC236}">
                <a16:creationId xmlns:a16="http://schemas.microsoft.com/office/drawing/2014/main" id="{2EAE8EDE-8177-3F3E-619F-3779928CEEA3}"/>
              </a:ext>
            </a:extLst>
          </p:cNvPr>
          <p:cNvSpPr/>
          <p:nvPr/>
        </p:nvSpPr>
        <p:spPr>
          <a:xfrm>
            <a:off x="10472185" y="6675835"/>
            <a:ext cx="5274298" cy="2415209"/>
          </a:xfrm>
          <a:prstGeom prst="rect">
            <a:avLst/>
          </a:prstGeom>
          <a:solidFill>
            <a:srgbClr val="4361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eries Sans" pitchFamily="50" charset="0"/>
              </a:rPr>
              <a:t>Use a CASE statement or a UNION to </a:t>
            </a:r>
            <a:r>
              <a:rPr lang="en-US" sz="2800" b="1" dirty="0">
                <a:latin typeface="Aeries Sans" pitchFamily="50" charset="0"/>
              </a:rPr>
              <a:t>combine similar errors</a:t>
            </a:r>
            <a:r>
              <a:rPr lang="en-US" sz="2800" dirty="0">
                <a:latin typeface="Aeries Sans" pitchFamily="50" charset="0"/>
              </a:rPr>
              <a:t> into one definition. List the specific error in the </a:t>
            </a:r>
            <a:r>
              <a:rPr lang="en-US" sz="2800" b="1" dirty="0">
                <a:latin typeface="Aeries Sans" pitchFamily="50" charset="0"/>
              </a:rPr>
              <a:t>Description</a:t>
            </a:r>
            <a:r>
              <a:rPr lang="en-US" sz="2800" dirty="0">
                <a:latin typeface="Aeries Sans" pitchFamily="50" charset="0"/>
              </a:rPr>
              <a:t> field.</a:t>
            </a:r>
          </a:p>
        </p:txBody>
      </p:sp>
      <p:pic>
        <p:nvPicPr>
          <p:cNvPr id="10" name="case zoom">
            <a:extLst>
              <a:ext uri="{FF2B5EF4-FFF2-40B4-BE49-F238E27FC236}">
                <a16:creationId xmlns:a16="http://schemas.microsoft.com/office/drawing/2014/main" id="{BE44F2BC-EEAA-392D-3C9B-BB8D99B12452}"/>
              </a:ext>
            </a:extLst>
          </p:cNvPr>
          <p:cNvPicPr>
            <a:picLocks noChangeAspect="1"/>
          </p:cNvPicPr>
          <p:nvPr/>
        </p:nvPicPr>
        <p:blipFill rotWithShape="1">
          <a:blip r:embed="rId5"/>
          <a:srcRect l="7335" t="62143" r="4185" b="21890"/>
          <a:stretch/>
        </p:blipFill>
        <p:spPr>
          <a:xfrm>
            <a:off x="6882319" y="3472775"/>
            <a:ext cx="10428051" cy="1186782"/>
          </a:xfrm>
          <a:prstGeom prst="rect">
            <a:avLst/>
          </a:prstGeom>
          <a:ln>
            <a:noFill/>
          </a:ln>
          <a:effectLst>
            <a:outerShdw blurRad="292100" dist="139700" dir="2700000" algn="tl" rotWithShape="0">
              <a:srgbClr val="333333">
                <a:alpha val="65000"/>
              </a:srgbClr>
            </a:outerShdw>
          </a:effectLst>
        </p:spPr>
      </p:pic>
      <p:sp>
        <p:nvSpPr>
          <p:cNvPr id="11" name="green">
            <a:extLst>
              <a:ext uri="{FF2B5EF4-FFF2-40B4-BE49-F238E27FC236}">
                <a16:creationId xmlns:a16="http://schemas.microsoft.com/office/drawing/2014/main" id="{83FAA7A1-6570-5359-3B63-26216B81F251}"/>
              </a:ext>
            </a:extLst>
          </p:cNvPr>
          <p:cNvSpPr/>
          <p:nvPr/>
        </p:nvSpPr>
        <p:spPr>
          <a:xfrm>
            <a:off x="7239000" y="3810000"/>
            <a:ext cx="9601200" cy="161925"/>
          </a:xfrm>
          <a:prstGeom prst="rect">
            <a:avLst/>
          </a:prstGeom>
          <a:solidFill>
            <a:srgbClr val="92D05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blue">
            <a:extLst>
              <a:ext uri="{FF2B5EF4-FFF2-40B4-BE49-F238E27FC236}">
                <a16:creationId xmlns:a16="http://schemas.microsoft.com/office/drawing/2014/main" id="{D97C14F8-77FE-E1B1-F285-F3AE3D1E3FD4}"/>
              </a:ext>
            </a:extLst>
          </p:cNvPr>
          <p:cNvSpPr/>
          <p:nvPr/>
        </p:nvSpPr>
        <p:spPr>
          <a:xfrm>
            <a:off x="7239000" y="3979652"/>
            <a:ext cx="9692640" cy="161925"/>
          </a:xfrm>
          <a:prstGeom prst="rect">
            <a:avLst/>
          </a:prstGeom>
          <a:solidFill>
            <a:schemeClr val="accent5">
              <a:lumMod val="60000"/>
              <a:lumOff val="4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urple">
            <a:extLst>
              <a:ext uri="{FF2B5EF4-FFF2-40B4-BE49-F238E27FC236}">
                <a16:creationId xmlns:a16="http://schemas.microsoft.com/office/drawing/2014/main" id="{D1DDF22D-A4DF-7027-DF38-0A8AD263F3E2}"/>
              </a:ext>
            </a:extLst>
          </p:cNvPr>
          <p:cNvSpPr/>
          <p:nvPr/>
        </p:nvSpPr>
        <p:spPr>
          <a:xfrm>
            <a:off x="7239000" y="4149304"/>
            <a:ext cx="9875520" cy="161925"/>
          </a:xfrm>
          <a:prstGeom prst="rect">
            <a:avLst/>
          </a:prstGeom>
          <a:solidFill>
            <a:srgbClr val="7030A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ottom red">
            <a:extLst>
              <a:ext uri="{FF2B5EF4-FFF2-40B4-BE49-F238E27FC236}">
                <a16:creationId xmlns:a16="http://schemas.microsoft.com/office/drawing/2014/main" id="{9CAF9886-C996-1F17-23BC-A95D922DED59}"/>
              </a:ext>
            </a:extLst>
          </p:cNvPr>
          <p:cNvSpPr/>
          <p:nvPr/>
        </p:nvSpPr>
        <p:spPr>
          <a:xfrm>
            <a:off x="7239000" y="4318955"/>
            <a:ext cx="10058400" cy="161925"/>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d">
            <a:extLst>
              <a:ext uri="{FF2B5EF4-FFF2-40B4-BE49-F238E27FC236}">
                <a16:creationId xmlns:a16="http://schemas.microsoft.com/office/drawing/2014/main" id="{1E85D006-CFCE-6A7A-1146-B1ECF845CD3F}"/>
              </a:ext>
            </a:extLst>
          </p:cNvPr>
          <p:cNvSpPr/>
          <p:nvPr/>
        </p:nvSpPr>
        <p:spPr>
          <a:xfrm>
            <a:off x="7239000" y="3639050"/>
            <a:ext cx="5943600" cy="161925"/>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Withdrawn Box">
            <a:extLst>
              <a:ext uri="{FF2B5EF4-FFF2-40B4-BE49-F238E27FC236}">
                <a16:creationId xmlns:a16="http://schemas.microsoft.com/office/drawing/2014/main" id="{90B9197F-75CD-B3D6-DEC0-1C8741DFBF6A}"/>
              </a:ext>
            </a:extLst>
          </p:cNvPr>
          <p:cNvSpPr/>
          <p:nvPr/>
        </p:nvSpPr>
        <p:spPr>
          <a:xfrm>
            <a:off x="8707937" y="8898386"/>
            <a:ext cx="1034547" cy="274320"/>
          </a:xfrm>
          <a:prstGeom prst="rect">
            <a:avLst/>
          </a:prstGeom>
          <a:solidFill>
            <a:srgbClr val="7030A0">
              <a:alpha val="20000"/>
            </a:srgbClr>
          </a:solidFill>
          <a:ln>
            <a:solidFill>
              <a:srgbClr val="7030A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No transfer box">
            <a:extLst>
              <a:ext uri="{FF2B5EF4-FFF2-40B4-BE49-F238E27FC236}">
                <a16:creationId xmlns:a16="http://schemas.microsoft.com/office/drawing/2014/main" id="{9BE802FF-0F05-788B-7A25-397ECB25ACEC}"/>
              </a:ext>
            </a:extLst>
          </p:cNvPr>
          <p:cNvSpPr/>
          <p:nvPr/>
        </p:nvSpPr>
        <p:spPr>
          <a:xfrm>
            <a:off x="4984852" y="8106001"/>
            <a:ext cx="1676400" cy="274113"/>
          </a:xfrm>
          <a:prstGeom prst="rect">
            <a:avLst/>
          </a:prstGeom>
          <a:solidFill>
            <a:srgbClr val="FF0000">
              <a:alpha val="20000"/>
            </a:srgbClr>
          </a:solidFill>
          <a:ln>
            <a:solidFill>
              <a:srgbClr val="FF000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enied box">
            <a:extLst>
              <a:ext uri="{FF2B5EF4-FFF2-40B4-BE49-F238E27FC236}">
                <a16:creationId xmlns:a16="http://schemas.microsoft.com/office/drawing/2014/main" id="{7CCABEEC-2A0E-82D2-04C7-37F6521BBB71}"/>
              </a:ext>
            </a:extLst>
          </p:cNvPr>
          <p:cNvSpPr/>
          <p:nvPr/>
        </p:nvSpPr>
        <p:spPr>
          <a:xfrm>
            <a:off x="8707937" y="6530556"/>
            <a:ext cx="686542" cy="274320"/>
          </a:xfrm>
          <a:prstGeom prst="rect">
            <a:avLst/>
          </a:prstGeom>
          <a:solidFill>
            <a:srgbClr val="92D050">
              <a:alpha val="20000"/>
            </a:srgbClr>
          </a:solidFill>
          <a:ln>
            <a:solidFill>
              <a:srgbClr val="92D05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voked box">
            <a:extLst>
              <a:ext uri="{FF2B5EF4-FFF2-40B4-BE49-F238E27FC236}">
                <a16:creationId xmlns:a16="http://schemas.microsoft.com/office/drawing/2014/main" id="{1F46E33E-CC83-88D1-3CBC-B4553911308E}"/>
              </a:ext>
            </a:extLst>
          </p:cNvPr>
          <p:cNvSpPr/>
          <p:nvPr/>
        </p:nvSpPr>
        <p:spPr>
          <a:xfrm>
            <a:off x="8680777" y="7325762"/>
            <a:ext cx="838942" cy="274320"/>
          </a:xfrm>
          <a:prstGeom prst="rect">
            <a:avLst/>
          </a:prstGeom>
          <a:solidFill>
            <a:schemeClr val="accent5">
              <a:lumMod val="60000"/>
              <a:lumOff val="40000"/>
              <a:alpha val="20000"/>
            </a:schemeClr>
          </a:solidFill>
          <a:ln>
            <a:solidFill>
              <a:schemeClr val="accent5">
                <a:lumMod val="60000"/>
                <a:lumOff val="4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758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anim calcmode="lin" valueType="num">
                                      <p:cBhvr>
                                        <p:cTn id="8" dur="250" fill="hold"/>
                                        <p:tgtEl>
                                          <p:spTgt spid="9"/>
                                        </p:tgtEl>
                                        <p:attrNameLst>
                                          <p:attrName>ppt_x</p:attrName>
                                        </p:attrNameLst>
                                      </p:cBhvr>
                                      <p:tavLst>
                                        <p:tav tm="0">
                                          <p:val>
                                            <p:strVal val="#ppt_x"/>
                                          </p:val>
                                        </p:tav>
                                        <p:tav tm="100000">
                                          <p:val>
                                            <p:strVal val="#ppt_x"/>
                                          </p:val>
                                        </p:tav>
                                      </p:tavLst>
                                    </p:anim>
                                    <p:anim calcmode="lin" valueType="num">
                                      <p:cBhvr>
                                        <p:cTn id="9" dur="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42"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250"/>
                                        <p:tgtEl>
                                          <p:spTgt spid="24"/>
                                        </p:tgtEl>
                                      </p:cBhvr>
                                    </p:animEffect>
                                    <p:anim calcmode="lin" valueType="num">
                                      <p:cBhvr>
                                        <p:cTn id="19" dur="250" fill="hold"/>
                                        <p:tgtEl>
                                          <p:spTgt spid="24"/>
                                        </p:tgtEl>
                                        <p:attrNameLst>
                                          <p:attrName>ppt_x</p:attrName>
                                        </p:attrNameLst>
                                      </p:cBhvr>
                                      <p:tavLst>
                                        <p:tav tm="0">
                                          <p:val>
                                            <p:strVal val="#ppt_x"/>
                                          </p:val>
                                        </p:tav>
                                        <p:tav tm="100000">
                                          <p:val>
                                            <p:strVal val="#ppt_x"/>
                                          </p:val>
                                        </p:tav>
                                      </p:tavLst>
                                    </p:anim>
                                    <p:anim calcmode="lin" valueType="num">
                                      <p:cBhvr>
                                        <p:cTn id="20"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42"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250"/>
                                        <p:tgtEl>
                                          <p:spTgt spid="23"/>
                                        </p:tgtEl>
                                      </p:cBhvr>
                                    </p:animEffect>
                                    <p:anim calcmode="lin" valueType="num">
                                      <p:cBhvr>
                                        <p:cTn id="30" dur="250" fill="hold"/>
                                        <p:tgtEl>
                                          <p:spTgt spid="23"/>
                                        </p:tgtEl>
                                        <p:attrNameLst>
                                          <p:attrName>ppt_x</p:attrName>
                                        </p:attrNameLst>
                                      </p:cBhvr>
                                      <p:tavLst>
                                        <p:tav tm="0">
                                          <p:val>
                                            <p:strVal val="#ppt_x"/>
                                          </p:val>
                                        </p:tav>
                                        <p:tav tm="100000">
                                          <p:val>
                                            <p:strVal val="#ppt_x"/>
                                          </p:val>
                                        </p:tav>
                                      </p:tavLst>
                                    </p:anim>
                                    <p:anim calcmode="lin" valueType="num">
                                      <p:cBhvr>
                                        <p:cTn id="31" dur="25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par>
                                <p:cTn id="36" presetID="42"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250"/>
                                        <p:tgtEl>
                                          <p:spTgt spid="19"/>
                                        </p:tgtEl>
                                      </p:cBhvr>
                                    </p:animEffect>
                                    <p:anim calcmode="lin" valueType="num">
                                      <p:cBhvr>
                                        <p:cTn id="39" dur="250" fill="hold"/>
                                        <p:tgtEl>
                                          <p:spTgt spid="19"/>
                                        </p:tgtEl>
                                        <p:attrNameLst>
                                          <p:attrName>ppt_x</p:attrName>
                                        </p:attrNameLst>
                                      </p:cBhvr>
                                      <p:tavLst>
                                        <p:tav tm="0">
                                          <p:val>
                                            <p:strVal val="#ppt_x"/>
                                          </p:val>
                                        </p:tav>
                                        <p:tav tm="100000">
                                          <p:val>
                                            <p:strVal val="#ppt_x"/>
                                          </p:val>
                                        </p:tav>
                                      </p:tavLst>
                                    </p:anim>
                                    <p:anim calcmode="lin" valueType="num">
                                      <p:cBhvr>
                                        <p:cTn id="40" dur="250" fill="hold"/>
                                        <p:tgtEl>
                                          <p:spTgt spid="19"/>
                                        </p:tgtEl>
                                        <p:attrNameLst>
                                          <p:attrName>ppt_y</p:attrName>
                                        </p:attrNameLst>
                                      </p:cBhvr>
                                      <p:tavLst>
                                        <p:tav tm="0">
                                          <p:val>
                                            <p:strVal val="#ppt_y+.1"/>
                                          </p:val>
                                        </p:tav>
                                        <p:tav tm="100000">
                                          <p:val>
                                            <p:strVal val="#ppt_y"/>
                                          </p:val>
                                        </p:tav>
                                      </p:tavLst>
                                    </p:anim>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42"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250"/>
                                        <p:tgtEl>
                                          <p:spTgt spid="21"/>
                                        </p:tgtEl>
                                      </p:cBhvr>
                                    </p:animEffect>
                                    <p:anim calcmode="lin" valueType="num">
                                      <p:cBhvr>
                                        <p:cTn id="46" dur="250" fill="hold"/>
                                        <p:tgtEl>
                                          <p:spTgt spid="21"/>
                                        </p:tgtEl>
                                        <p:attrNameLst>
                                          <p:attrName>ppt_x</p:attrName>
                                        </p:attrNameLst>
                                      </p:cBhvr>
                                      <p:tavLst>
                                        <p:tav tm="0">
                                          <p:val>
                                            <p:strVal val="#ppt_x"/>
                                          </p:val>
                                        </p:tav>
                                        <p:tav tm="100000">
                                          <p:val>
                                            <p:strVal val="#ppt_x"/>
                                          </p:val>
                                        </p:tav>
                                      </p:tavLst>
                                    </p:anim>
                                    <p:anim calcmode="lin" valueType="num">
                                      <p:cBhvr>
                                        <p:cTn id="47" dur="25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par>
                                <p:cTn id="54" presetID="42"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250"/>
                                        <p:tgtEl>
                                          <p:spTgt spid="22"/>
                                        </p:tgtEl>
                                      </p:cBhvr>
                                    </p:animEffect>
                                    <p:anim calcmode="lin" valueType="num">
                                      <p:cBhvr>
                                        <p:cTn id="57" dur="250" fill="hold"/>
                                        <p:tgtEl>
                                          <p:spTgt spid="22"/>
                                        </p:tgtEl>
                                        <p:attrNameLst>
                                          <p:attrName>ppt_x</p:attrName>
                                        </p:attrNameLst>
                                      </p:cBhvr>
                                      <p:tavLst>
                                        <p:tav tm="0">
                                          <p:val>
                                            <p:strVal val="#ppt_x"/>
                                          </p:val>
                                        </p:tav>
                                        <p:tav tm="100000">
                                          <p:val>
                                            <p:strVal val="#ppt_x"/>
                                          </p:val>
                                        </p:tav>
                                      </p:tavLst>
                                    </p:anim>
                                    <p:anim calcmode="lin" valueType="num">
                                      <p:cBhvr>
                                        <p:cTn id="58" dur="25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5" grpId="0" animBg="1"/>
      <p:bldP spid="18" grpId="0" animBg="1"/>
      <p:bldP spid="19" grpId="0" animBg="1"/>
      <p:bldP spid="20" grpId="0" animBg="1"/>
      <p:bldP spid="22" grpId="0" animBg="1"/>
      <p:bldP spid="21" grpId="0" animBg="1"/>
      <p:bldP spid="24" grpId="0" animBg="1"/>
      <p:bldP spid="2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5" name="icon"/>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7" name="TextBox 6">
            <a:extLst>
              <a:ext uri="{FF2B5EF4-FFF2-40B4-BE49-F238E27FC236}">
                <a16:creationId xmlns:a16="http://schemas.microsoft.com/office/drawing/2014/main" id="{94301AF3-BC20-CE5C-93AE-30ED00738EEB}"/>
              </a:ext>
            </a:extLst>
          </p:cNvPr>
          <p:cNvSpPr txBox="1"/>
          <p:nvPr/>
        </p:nvSpPr>
        <p:spPr>
          <a:xfrm>
            <a:off x="904376" y="3423505"/>
            <a:ext cx="5405334" cy="1569660"/>
          </a:xfrm>
          <a:prstGeom prst="rect">
            <a:avLst/>
          </a:prstGeom>
          <a:noFill/>
        </p:spPr>
        <p:txBody>
          <a:bodyPr wrap="square">
            <a:spAutoFit/>
          </a:bodyPr>
          <a:lstStyle/>
          <a:p>
            <a:r>
              <a:rPr lang="en-US" sz="3200" dirty="0">
                <a:solidFill>
                  <a:schemeClr val="bg1"/>
                </a:solidFill>
                <a:latin typeface="Nunito Sans" pitchFamily="2" charset="0"/>
              </a:rPr>
              <a:t>Data Validation Definitions can be created using custom tables and views</a:t>
            </a:r>
          </a:p>
        </p:txBody>
      </p:sp>
      <p:pic>
        <p:nvPicPr>
          <p:cNvPr id="8" name="Picture 7">
            <a:extLst>
              <a:ext uri="{FF2B5EF4-FFF2-40B4-BE49-F238E27FC236}">
                <a16:creationId xmlns:a16="http://schemas.microsoft.com/office/drawing/2014/main" id="{7826ED55-1CDA-C41F-EEA5-193F1840EA9C}"/>
              </a:ext>
            </a:extLst>
          </p:cNvPr>
          <p:cNvPicPr>
            <a:picLocks noChangeAspect="1"/>
          </p:cNvPicPr>
          <p:nvPr/>
        </p:nvPicPr>
        <p:blipFill rotWithShape="1">
          <a:blip r:embed="rId4"/>
          <a:srcRect l="246" r="17220"/>
          <a:stretch/>
        </p:blipFill>
        <p:spPr>
          <a:xfrm>
            <a:off x="7361928" y="569374"/>
            <a:ext cx="10706674" cy="6515100"/>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E05873E5-A731-C51B-1B24-A07CD1C9B071}"/>
              </a:ext>
            </a:extLst>
          </p:cNvPr>
          <p:cNvPicPr>
            <a:picLocks noChangeAspect="1"/>
          </p:cNvPicPr>
          <p:nvPr/>
        </p:nvPicPr>
        <p:blipFill>
          <a:blip r:embed="rId5"/>
          <a:stretch>
            <a:fillRect/>
          </a:stretch>
        </p:blipFill>
        <p:spPr>
          <a:xfrm>
            <a:off x="457199" y="5324380"/>
            <a:ext cx="16015175" cy="4305901"/>
          </a:xfrm>
          <a:prstGeom prst="rect">
            <a:avLst/>
          </a:prstGeom>
          <a:ln>
            <a:noFill/>
          </a:ln>
          <a:effectLst>
            <a:outerShdw blurRad="190500" algn="tl" rotWithShape="0">
              <a:srgbClr val="000000">
                <a:alpha val="70000"/>
              </a:srgbClr>
            </a:outerShdw>
          </a:effectLst>
        </p:spPr>
      </p:pic>
      <p:sp>
        <p:nvSpPr>
          <p:cNvPr id="12" name="Title">
            <a:extLst>
              <a:ext uri="{FF2B5EF4-FFF2-40B4-BE49-F238E27FC236}">
                <a16:creationId xmlns:a16="http://schemas.microsoft.com/office/drawing/2014/main" id="{8315DBBE-2EA0-0F19-D698-1676E6E0C136}"/>
              </a:ext>
            </a:extLst>
          </p:cNvPr>
          <p:cNvSpPr txBox="1"/>
          <p:nvPr/>
        </p:nvSpPr>
        <p:spPr>
          <a:xfrm>
            <a:off x="925158" y="876300"/>
            <a:ext cx="6404675" cy="2215991"/>
          </a:xfrm>
          <a:prstGeom prst="rect">
            <a:avLst/>
          </a:prstGeom>
        </p:spPr>
        <p:txBody>
          <a:bodyPr wrap="square" lIns="0" tIns="0" rIns="0" bIns="0" rtlCol="0" anchor="t">
            <a:spAutoFit/>
          </a:bodyPr>
          <a:lstStyle/>
          <a:p>
            <a:r>
              <a:rPr lang="en-US" sz="7200" dirty="0">
                <a:solidFill>
                  <a:srgbClr val="FFFFFF"/>
                </a:solidFill>
                <a:latin typeface="Aeries Sans Ultra-Bold"/>
              </a:rPr>
              <a:t>Use Custom Tables</a:t>
            </a:r>
          </a:p>
        </p:txBody>
      </p:sp>
    </p:spTree>
    <p:extLst>
      <p:ext uri="{BB962C8B-B14F-4D97-AF65-F5344CB8AC3E}">
        <p14:creationId xmlns:p14="http://schemas.microsoft.com/office/powerpoint/2010/main" val="14575133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5" name="icon"/>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7" name="TextBox 6">
            <a:extLst>
              <a:ext uri="{FF2B5EF4-FFF2-40B4-BE49-F238E27FC236}">
                <a16:creationId xmlns:a16="http://schemas.microsoft.com/office/drawing/2014/main" id="{94301AF3-BC20-CE5C-93AE-30ED00738EEB}"/>
              </a:ext>
            </a:extLst>
          </p:cNvPr>
          <p:cNvSpPr txBox="1"/>
          <p:nvPr/>
        </p:nvSpPr>
        <p:spPr>
          <a:xfrm>
            <a:off x="762000" y="2075766"/>
            <a:ext cx="14478000" cy="1077218"/>
          </a:xfrm>
          <a:prstGeom prst="rect">
            <a:avLst/>
          </a:prstGeom>
          <a:noFill/>
        </p:spPr>
        <p:txBody>
          <a:bodyPr wrap="square">
            <a:spAutoFit/>
          </a:bodyPr>
          <a:lstStyle/>
          <a:p>
            <a:r>
              <a:rPr lang="en-US" sz="3200" dirty="0">
                <a:solidFill>
                  <a:schemeClr val="bg1"/>
                </a:solidFill>
                <a:latin typeface="Nunito Sans" pitchFamily="2" charset="0"/>
              </a:rPr>
              <a:t>Any table in the database can be used in your definition – even if that table is not defined in Aeries</a:t>
            </a:r>
          </a:p>
        </p:txBody>
      </p:sp>
      <p:sp>
        <p:nvSpPr>
          <p:cNvPr id="12" name="Title">
            <a:extLst>
              <a:ext uri="{FF2B5EF4-FFF2-40B4-BE49-F238E27FC236}">
                <a16:creationId xmlns:a16="http://schemas.microsoft.com/office/drawing/2014/main" id="{8315DBBE-2EA0-0F19-D698-1676E6E0C136}"/>
              </a:ext>
            </a:extLst>
          </p:cNvPr>
          <p:cNvSpPr txBox="1"/>
          <p:nvPr/>
        </p:nvSpPr>
        <p:spPr>
          <a:xfrm>
            <a:off x="925158" y="876300"/>
            <a:ext cx="9666642" cy="1107996"/>
          </a:xfrm>
          <a:prstGeom prst="rect">
            <a:avLst/>
          </a:prstGeom>
        </p:spPr>
        <p:txBody>
          <a:bodyPr wrap="square" lIns="0" tIns="0" rIns="0" bIns="0" rtlCol="0" anchor="t">
            <a:spAutoFit/>
          </a:bodyPr>
          <a:lstStyle/>
          <a:p>
            <a:r>
              <a:rPr lang="en-US" sz="7200" dirty="0">
                <a:solidFill>
                  <a:srgbClr val="FFFFFF"/>
                </a:solidFill>
                <a:latin typeface="Aeries Sans Ultra-Bold"/>
              </a:rPr>
              <a:t>Use Custom Tables</a:t>
            </a:r>
          </a:p>
        </p:txBody>
      </p:sp>
      <p:pic>
        <p:nvPicPr>
          <p:cNvPr id="16" name="Picture 15">
            <a:extLst>
              <a:ext uri="{FF2B5EF4-FFF2-40B4-BE49-F238E27FC236}">
                <a16:creationId xmlns:a16="http://schemas.microsoft.com/office/drawing/2014/main" id="{FB126B9A-4E13-2B00-F945-1A302E0A540D}"/>
              </a:ext>
            </a:extLst>
          </p:cNvPr>
          <p:cNvPicPr>
            <a:picLocks noChangeAspect="1"/>
          </p:cNvPicPr>
          <p:nvPr/>
        </p:nvPicPr>
        <p:blipFill>
          <a:blip r:embed="rId4"/>
          <a:stretch>
            <a:fillRect/>
          </a:stretch>
        </p:blipFill>
        <p:spPr>
          <a:xfrm>
            <a:off x="1371600" y="3468172"/>
            <a:ext cx="15453360" cy="5756375"/>
          </a:xfrm>
          <a:prstGeom prst="rect">
            <a:avLst/>
          </a:prstGeom>
        </p:spPr>
      </p:pic>
      <p:sp>
        <p:nvSpPr>
          <p:cNvPr id="17" name="Rectangle 16">
            <a:extLst>
              <a:ext uri="{FF2B5EF4-FFF2-40B4-BE49-F238E27FC236}">
                <a16:creationId xmlns:a16="http://schemas.microsoft.com/office/drawing/2014/main" id="{13DA41D0-29DE-0D16-4F29-328D0347F7DB}"/>
              </a:ext>
            </a:extLst>
          </p:cNvPr>
          <p:cNvSpPr/>
          <p:nvPr/>
        </p:nvSpPr>
        <p:spPr>
          <a:xfrm>
            <a:off x="2209800" y="8059358"/>
            <a:ext cx="1808018" cy="281078"/>
          </a:xfrm>
          <a:prstGeom prst="rect">
            <a:avLst/>
          </a:prstGeom>
          <a:noFill/>
          <a:ln>
            <a:solidFill>
              <a:srgbClr val="4361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2016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5" name="icon"/>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7" name="TextBox 6">
            <a:extLst>
              <a:ext uri="{FF2B5EF4-FFF2-40B4-BE49-F238E27FC236}">
                <a16:creationId xmlns:a16="http://schemas.microsoft.com/office/drawing/2014/main" id="{94301AF3-BC20-CE5C-93AE-30ED00738EEB}"/>
              </a:ext>
            </a:extLst>
          </p:cNvPr>
          <p:cNvSpPr txBox="1"/>
          <p:nvPr/>
        </p:nvSpPr>
        <p:spPr>
          <a:xfrm>
            <a:off x="762000" y="2075766"/>
            <a:ext cx="14478000" cy="1077218"/>
          </a:xfrm>
          <a:prstGeom prst="rect">
            <a:avLst/>
          </a:prstGeom>
          <a:noFill/>
        </p:spPr>
        <p:txBody>
          <a:bodyPr wrap="square">
            <a:spAutoFit/>
          </a:bodyPr>
          <a:lstStyle/>
          <a:p>
            <a:r>
              <a:rPr lang="en-US" sz="3200" dirty="0">
                <a:solidFill>
                  <a:schemeClr val="bg1"/>
                </a:solidFill>
                <a:latin typeface="Nunito Sans" pitchFamily="2" charset="0"/>
              </a:rPr>
              <a:t>Any table in the database can be used in your definition – even if that table is not defined in Aeries</a:t>
            </a:r>
          </a:p>
        </p:txBody>
      </p:sp>
      <p:sp>
        <p:nvSpPr>
          <p:cNvPr id="12" name="Title">
            <a:extLst>
              <a:ext uri="{FF2B5EF4-FFF2-40B4-BE49-F238E27FC236}">
                <a16:creationId xmlns:a16="http://schemas.microsoft.com/office/drawing/2014/main" id="{8315DBBE-2EA0-0F19-D698-1676E6E0C136}"/>
              </a:ext>
            </a:extLst>
          </p:cNvPr>
          <p:cNvSpPr txBox="1"/>
          <p:nvPr/>
        </p:nvSpPr>
        <p:spPr>
          <a:xfrm>
            <a:off x="925158" y="876300"/>
            <a:ext cx="9666642" cy="1107996"/>
          </a:xfrm>
          <a:prstGeom prst="rect">
            <a:avLst/>
          </a:prstGeom>
        </p:spPr>
        <p:txBody>
          <a:bodyPr wrap="square" lIns="0" tIns="0" rIns="0" bIns="0" rtlCol="0" anchor="t">
            <a:spAutoFit/>
          </a:bodyPr>
          <a:lstStyle/>
          <a:p>
            <a:r>
              <a:rPr lang="en-US" sz="7200" dirty="0">
                <a:solidFill>
                  <a:srgbClr val="FFFFFF"/>
                </a:solidFill>
                <a:latin typeface="Aeries Sans Ultra-Bold"/>
              </a:rPr>
              <a:t>Use Custom Tables</a:t>
            </a:r>
          </a:p>
        </p:txBody>
      </p:sp>
      <p:pic>
        <p:nvPicPr>
          <p:cNvPr id="8" name="Picture 7">
            <a:extLst>
              <a:ext uri="{FF2B5EF4-FFF2-40B4-BE49-F238E27FC236}">
                <a16:creationId xmlns:a16="http://schemas.microsoft.com/office/drawing/2014/main" id="{290FACC7-2F93-AD9F-44D4-9E03C55BE4CE}"/>
              </a:ext>
            </a:extLst>
          </p:cNvPr>
          <p:cNvPicPr>
            <a:picLocks noChangeAspect="1"/>
          </p:cNvPicPr>
          <p:nvPr/>
        </p:nvPicPr>
        <p:blipFill>
          <a:blip r:embed="rId4"/>
          <a:stretch>
            <a:fillRect/>
          </a:stretch>
        </p:blipFill>
        <p:spPr>
          <a:xfrm>
            <a:off x="1417320" y="3463574"/>
            <a:ext cx="15453360" cy="4851792"/>
          </a:xfrm>
          <a:prstGeom prst="rect">
            <a:avLst/>
          </a:prstGeom>
        </p:spPr>
      </p:pic>
      <p:sp>
        <p:nvSpPr>
          <p:cNvPr id="16" name="TextBox 15">
            <a:extLst>
              <a:ext uri="{FF2B5EF4-FFF2-40B4-BE49-F238E27FC236}">
                <a16:creationId xmlns:a16="http://schemas.microsoft.com/office/drawing/2014/main" id="{DB20E976-F9DC-CDFB-D7E0-4C745A316647}"/>
              </a:ext>
            </a:extLst>
          </p:cNvPr>
          <p:cNvSpPr txBox="1"/>
          <p:nvPr/>
        </p:nvSpPr>
        <p:spPr>
          <a:xfrm>
            <a:off x="1504569" y="8839518"/>
            <a:ext cx="15278863" cy="954107"/>
          </a:xfrm>
          <a:prstGeom prst="rect">
            <a:avLst/>
          </a:prstGeom>
          <a:noFill/>
        </p:spPr>
        <p:txBody>
          <a:bodyPr wrap="square" rtlCol="0">
            <a:spAutoFit/>
          </a:bodyPr>
          <a:lstStyle/>
          <a:p>
            <a:pPr algn="ctr"/>
            <a:r>
              <a:rPr lang="en-US" sz="2800" i="1" dirty="0">
                <a:solidFill>
                  <a:schemeClr val="bg1"/>
                </a:solidFill>
                <a:latin typeface="Nunito Sans" pitchFamily="2" charset="0"/>
              </a:rPr>
              <a:t>The key fields in this example are not linked to a student record as this custom table contains errors for unmatched students from a 3</a:t>
            </a:r>
            <a:r>
              <a:rPr lang="en-US" sz="2800" i="1" baseline="30000" dirty="0">
                <a:solidFill>
                  <a:schemeClr val="bg1"/>
                </a:solidFill>
                <a:latin typeface="Nunito Sans" pitchFamily="2" charset="0"/>
              </a:rPr>
              <a:t>rd</a:t>
            </a:r>
            <a:r>
              <a:rPr lang="en-US" sz="2800" i="1" dirty="0">
                <a:solidFill>
                  <a:schemeClr val="bg1"/>
                </a:solidFill>
                <a:latin typeface="Nunito Sans" pitchFamily="2" charset="0"/>
              </a:rPr>
              <a:t> party program</a:t>
            </a:r>
          </a:p>
        </p:txBody>
      </p:sp>
      <p:sp>
        <p:nvSpPr>
          <p:cNvPr id="17" name="Rectangle 16">
            <a:extLst>
              <a:ext uri="{FF2B5EF4-FFF2-40B4-BE49-F238E27FC236}">
                <a16:creationId xmlns:a16="http://schemas.microsoft.com/office/drawing/2014/main" id="{33F15709-D22D-5616-CF85-360350C850A9}"/>
              </a:ext>
            </a:extLst>
          </p:cNvPr>
          <p:cNvSpPr/>
          <p:nvPr/>
        </p:nvSpPr>
        <p:spPr>
          <a:xfrm>
            <a:off x="1582880" y="6203757"/>
            <a:ext cx="3820393" cy="1402388"/>
          </a:xfrm>
          <a:prstGeom prst="rect">
            <a:avLst/>
          </a:prstGeom>
          <a:noFill/>
          <a:ln w="38100">
            <a:solidFill>
              <a:srgbClr val="6F7C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0AE6D7BA-F276-DB6D-54EC-DF4C00C74983}"/>
              </a:ext>
            </a:extLst>
          </p:cNvPr>
          <p:cNvCxnSpPr/>
          <p:nvPr/>
        </p:nvCxnSpPr>
        <p:spPr>
          <a:xfrm>
            <a:off x="762000" y="9105900"/>
            <a:ext cx="1005840" cy="0"/>
          </a:xfrm>
          <a:prstGeom prst="straightConnector1">
            <a:avLst/>
          </a:prstGeom>
          <a:ln w="38100">
            <a:solidFill>
              <a:srgbClr val="6F7CCB"/>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D47E7C-68FA-4BFC-673F-9E26B68F5A5C}"/>
              </a:ext>
            </a:extLst>
          </p:cNvPr>
          <p:cNvCxnSpPr/>
          <p:nvPr/>
        </p:nvCxnSpPr>
        <p:spPr>
          <a:xfrm flipV="1">
            <a:off x="783125" y="6886845"/>
            <a:ext cx="0" cy="2200949"/>
          </a:xfrm>
          <a:prstGeom prst="line">
            <a:avLst/>
          </a:prstGeom>
          <a:ln w="38100">
            <a:solidFill>
              <a:srgbClr val="6F7CCB"/>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06A522A-907B-4C89-2F54-73BBE199F038}"/>
              </a:ext>
            </a:extLst>
          </p:cNvPr>
          <p:cNvCxnSpPr>
            <a:endCxn id="17" idx="1"/>
          </p:cNvCxnSpPr>
          <p:nvPr/>
        </p:nvCxnSpPr>
        <p:spPr>
          <a:xfrm>
            <a:off x="762000" y="6904951"/>
            <a:ext cx="820880" cy="0"/>
          </a:xfrm>
          <a:prstGeom prst="line">
            <a:avLst/>
          </a:prstGeom>
          <a:ln w="38100">
            <a:solidFill>
              <a:srgbClr val="6F7C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7141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4" name="Title"/>
          <p:cNvSpPr txBox="1"/>
          <p:nvPr/>
        </p:nvSpPr>
        <p:spPr>
          <a:xfrm>
            <a:off x="152400" y="701183"/>
            <a:ext cx="17944337" cy="1488869"/>
          </a:xfrm>
          <a:prstGeom prst="rect">
            <a:avLst/>
          </a:prstGeom>
        </p:spPr>
        <p:txBody>
          <a:bodyPr wrap="square" lIns="0" tIns="0" rIns="0" bIns="0" rtlCol="0" anchor="t">
            <a:spAutoFit/>
          </a:bodyPr>
          <a:lstStyle/>
          <a:p>
            <a:pPr algn="ctr">
              <a:lnSpc>
                <a:spcPts val="12599"/>
              </a:lnSpc>
            </a:pPr>
            <a:r>
              <a:rPr lang="en-US" sz="7200" dirty="0">
                <a:solidFill>
                  <a:srgbClr val="FFFFFF"/>
                </a:solidFill>
                <a:latin typeface="Aeries Sans Ultra-Bold"/>
              </a:rPr>
              <a:t>Make them Dynamic</a:t>
            </a:r>
          </a:p>
        </p:txBody>
      </p:sp>
      <p:sp>
        <p:nvSpPr>
          <p:cNvPr id="5" name="icon"/>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3" name="Subtitle">
            <a:extLst>
              <a:ext uri="{FF2B5EF4-FFF2-40B4-BE49-F238E27FC236}">
                <a16:creationId xmlns:a16="http://schemas.microsoft.com/office/drawing/2014/main" id="{54430076-7903-7464-2E6D-D173DC83218A}"/>
              </a:ext>
            </a:extLst>
          </p:cNvPr>
          <p:cNvSpPr txBox="1"/>
          <p:nvPr/>
        </p:nvSpPr>
        <p:spPr>
          <a:xfrm>
            <a:off x="1280047" y="2247900"/>
            <a:ext cx="15727906" cy="519373"/>
          </a:xfrm>
          <a:prstGeom prst="rect">
            <a:avLst/>
          </a:prstGeom>
        </p:spPr>
        <p:txBody>
          <a:bodyPr wrap="square" lIns="0" tIns="0" rIns="0" bIns="0" rtlCol="0" anchor="t">
            <a:spAutoFit/>
          </a:bodyPr>
          <a:lstStyle/>
          <a:p>
            <a:pPr marL="323850" lvl="1" algn="ctr">
              <a:lnSpc>
                <a:spcPts val="4200"/>
              </a:lnSpc>
            </a:pPr>
            <a:r>
              <a:rPr lang="en-US" sz="3000" dirty="0">
                <a:solidFill>
                  <a:srgbClr val="FFFFFF"/>
                </a:solidFill>
                <a:latin typeface="Nunito Sans"/>
              </a:rPr>
              <a:t>Try to create Data Validation Definitions that do not require updating. </a:t>
            </a:r>
          </a:p>
        </p:txBody>
      </p:sp>
      <p:pic>
        <p:nvPicPr>
          <p:cNvPr id="6" name="Picture 5">
            <a:extLst>
              <a:ext uri="{FF2B5EF4-FFF2-40B4-BE49-F238E27FC236}">
                <a16:creationId xmlns:a16="http://schemas.microsoft.com/office/drawing/2014/main" id="{3A7E8ECB-E29B-8B36-9ADA-462DF1BE1594}"/>
              </a:ext>
            </a:extLst>
          </p:cNvPr>
          <p:cNvPicPr>
            <a:picLocks noChangeAspect="1"/>
          </p:cNvPicPr>
          <p:nvPr/>
        </p:nvPicPr>
        <p:blipFill>
          <a:blip r:embed="rId4"/>
          <a:stretch>
            <a:fillRect/>
          </a:stretch>
        </p:blipFill>
        <p:spPr>
          <a:xfrm>
            <a:off x="9507723" y="3695700"/>
            <a:ext cx="8229600" cy="5061060"/>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C8DA8172-C24E-1AE0-0B7D-E819AC6A1EE8}"/>
              </a:ext>
            </a:extLst>
          </p:cNvPr>
          <p:cNvPicPr>
            <a:picLocks noChangeAspect="1"/>
          </p:cNvPicPr>
          <p:nvPr/>
        </p:nvPicPr>
        <p:blipFill>
          <a:blip r:embed="rId5"/>
          <a:stretch>
            <a:fillRect/>
          </a:stretch>
        </p:blipFill>
        <p:spPr>
          <a:xfrm>
            <a:off x="550677" y="3695700"/>
            <a:ext cx="8229600" cy="5057777"/>
          </a:xfrm>
          <a:prstGeom prst="rect">
            <a:avLst/>
          </a:prstGeom>
          <a:ln>
            <a:noFill/>
          </a:ln>
          <a:effectLst>
            <a:outerShdw blurRad="190500" algn="tl" rotWithShape="0">
              <a:srgbClr val="000000">
                <a:alpha val="70000"/>
              </a:srgbClr>
            </a:outerShdw>
          </a:effectLst>
        </p:spPr>
      </p:pic>
      <p:pic>
        <p:nvPicPr>
          <p:cNvPr id="8" name="Picture 2">
            <a:extLst>
              <a:ext uri="{FF2B5EF4-FFF2-40B4-BE49-F238E27FC236}">
                <a16:creationId xmlns:a16="http://schemas.microsoft.com/office/drawing/2014/main" id="{C6CD5C91-7BF0-5403-5DE6-66FF9D06927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4345" y="6355154"/>
            <a:ext cx="1694955" cy="17742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Red X PNG Transparent Background, Free Download #35395 - FreeIconsPNG">
            <a:extLst>
              <a:ext uri="{FF2B5EF4-FFF2-40B4-BE49-F238E27FC236}">
                <a16:creationId xmlns:a16="http://schemas.microsoft.com/office/drawing/2014/main" id="{02674435-B7BB-9444-66D2-66BC3E5767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39750" y="6414480"/>
            <a:ext cx="1292200" cy="1661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4D406D7-52AA-D7D5-39DE-8B10C87FA44C}"/>
              </a:ext>
            </a:extLst>
          </p:cNvPr>
          <p:cNvPicPr>
            <a:picLocks noChangeAspect="1"/>
          </p:cNvPicPr>
          <p:nvPr/>
        </p:nvPicPr>
        <p:blipFill>
          <a:blip r:embed="rId8">
            <a:alphaModFix/>
          </a:blip>
          <a:stretch>
            <a:fillRect/>
          </a:stretch>
        </p:blipFill>
        <p:spPr>
          <a:xfrm>
            <a:off x="1163782" y="6373682"/>
            <a:ext cx="2810125" cy="227079"/>
          </a:xfrm>
          <a:prstGeom prst="rect">
            <a:avLst/>
          </a:prstGeom>
          <a:ln>
            <a:noFill/>
          </a:ln>
          <a:effectLst>
            <a:outerShdw blurRad="292100" dist="139700" dir="2700000" algn="tl" rotWithShape="0">
              <a:srgbClr val="333333">
                <a:alpha val="75000"/>
              </a:srgbClr>
            </a:outerShdw>
          </a:effectLst>
        </p:spPr>
      </p:pic>
      <p:pic>
        <p:nvPicPr>
          <p:cNvPr id="14" name="Picture 13">
            <a:extLst>
              <a:ext uri="{FF2B5EF4-FFF2-40B4-BE49-F238E27FC236}">
                <a16:creationId xmlns:a16="http://schemas.microsoft.com/office/drawing/2014/main" id="{0FEDB68D-B5AE-9A22-969A-6F89D9F66571}"/>
              </a:ext>
            </a:extLst>
          </p:cNvPr>
          <p:cNvPicPr>
            <a:picLocks noChangeAspect="1"/>
          </p:cNvPicPr>
          <p:nvPr/>
        </p:nvPicPr>
        <p:blipFill rotWithShape="1">
          <a:blip r:embed="rId4"/>
          <a:srcRect l="6692" t="13553" r="14836" b="70582"/>
          <a:stretch/>
        </p:blipFill>
        <p:spPr>
          <a:xfrm>
            <a:off x="10058400" y="4381654"/>
            <a:ext cx="6457950" cy="802915"/>
          </a:xfrm>
          <a:prstGeom prst="rect">
            <a:avLst/>
          </a:prstGeom>
          <a:ln>
            <a:noFill/>
          </a:ln>
          <a:effectLst>
            <a:outerShdw blurRad="292100" dist="139700" dir="2700000" algn="tl" rotWithShape="0">
              <a:srgbClr val="333333">
                <a:alpha val="75000"/>
              </a:srgbClr>
            </a:outerShdw>
          </a:effectLst>
        </p:spPr>
      </p:pic>
      <p:pic>
        <p:nvPicPr>
          <p:cNvPr id="15" name="Picture 14">
            <a:extLst>
              <a:ext uri="{FF2B5EF4-FFF2-40B4-BE49-F238E27FC236}">
                <a16:creationId xmlns:a16="http://schemas.microsoft.com/office/drawing/2014/main" id="{D9D4DFBA-1C64-148E-6619-8E5E4289B9A5}"/>
              </a:ext>
            </a:extLst>
          </p:cNvPr>
          <p:cNvPicPr>
            <a:picLocks noChangeAspect="1"/>
          </p:cNvPicPr>
          <p:nvPr/>
        </p:nvPicPr>
        <p:blipFill rotWithShape="1">
          <a:blip r:embed="rId4"/>
          <a:srcRect l="6994" t="70096" r="63074" b="25233"/>
          <a:stretch/>
        </p:blipFill>
        <p:spPr>
          <a:xfrm>
            <a:off x="10083281" y="7242264"/>
            <a:ext cx="2463281" cy="236376"/>
          </a:xfrm>
          <a:prstGeom prst="rect">
            <a:avLst/>
          </a:prstGeom>
          <a:ln>
            <a:noFill/>
          </a:ln>
          <a:effectLst>
            <a:outerShdw blurRad="292100" dist="139700" dir="2700000" algn="tl" rotWithShape="0">
              <a:srgbClr val="333333">
                <a:alpha val="75000"/>
              </a:srgbClr>
            </a:outerShdw>
          </a:effectLst>
        </p:spPr>
      </p:pic>
      <p:sp>
        <p:nvSpPr>
          <p:cNvPr id="11" name="TextBox 10">
            <a:extLst>
              <a:ext uri="{FF2B5EF4-FFF2-40B4-BE49-F238E27FC236}">
                <a16:creationId xmlns:a16="http://schemas.microsoft.com/office/drawing/2014/main" id="{890177D8-AFA1-35A0-0073-2FEE47C7975C}"/>
              </a:ext>
            </a:extLst>
          </p:cNvPr>
          <p:cNvSpPr txBox="1"/>
          <p:nvPr/>
        </p:nvSpPr>
        <p:spPr>
          <a:xfrm>
            <a:off x="5974098" y="3272355"/>
            <a:ext cx="3081517" cy="1200329"/>
          </a:xfrm>
          <a:prstGeom prst="rect">
            <a:avLst/>
          </a:prstGeom>
          <a:solidFill>
            <a:srgbClr val="4361A0"/>
          </a:solidFill>
        </p:spPr>
        <p:txBody>
          <a:bodyPr wrap="square" rtlCol="0">
            <a:spAutoFit/>
          </a:bodyPr>
          <a:lstStyle/>
          <a:p>
            <a:pPr algn="ctr"/>
            <a:r>
              <a:rPr lang="en-US" sz="2400" dirty="0">
                <a:solidFill>
                  <a:srgbClr val="FFFFFF"/>
                </a:solidFill>
                <a:latin typeface="Nunito Sans" panose="00000500000000000000" pitchFamily="2" charset="0"/>
              </a:rPr>
              <a:t>Use variables instead of static dates if possible</a:t>
            </a:r>
            <a:endParaRPr lang="en-US" sz="2400" dirty="0">
              <a:latin typeface="Nunito Sans" panose="00000500000000000000" pitchFamily="2" charset="0"/>
            </a:endParaRPr>
          </a:p>
        </p:txBody>
      </p:sp>
    </p:spTree>
    <p:extLst>
      <p:ext uri="{BB962C8B-B14F-4D97-AF65-F5344CB8AC3E}">
        <p14:creationId xmlns:p14="http://schemas.microsoft.com/office/powerpoint/2010/main" val="5560386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557BF-D57A-5D73-02B6-9A0E94592256}"/>
            </a:ext>
          </a:extLst>
        </p:cNvPr>
        <p:cNvGrpSpPr/>
        <p:nvPr/>
      </p:nvGrpSpPr>
      <p:grpSpPr>
        <a:xfrm>
          <a:off x="0" y="0"/>
          <a:ext cx="0" cy="0"/>
          <a:chOff x="0" y="0"/>
          <a:chExt cx="0" cy="0"/>
        </a:xfrm>
      </p:grpSpPr>
      <p:sp>
        <p:nvSpPr>
          <p:cNvPr id="2" name="Background">
            <a:extLst>
              <a:ext uri="{FF2B5EF4-FFF2-40B4-BE49-F238E27FC236}">
                <a16:creationId xmlns:a16="http://schemas.microsoft.com/office/drawing/2014/main" id="{8275FD2D-64E2-B555-5F51-CEF33CE9A81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4" name="Title">
            <a:extLst>
              <a:ext uri="{FF2B5EF4-FFF2-40B4-BE49-F238E27FC236}">
                <a16:creationId xmlns:a16="http://schemas.microsoft.com/office/drawing/2014/main" id="{22D413A8-9868-1928-79D8-3074EB5BD45C}"/>
              </a:ext>
            </a:extLst>
          </p:cNvPr>
          <p:cNvSpPr txBox="1"/>
          <p:nvPr/>
        </p:nvSpPr>
        <p:spPr>
          <a:xfrm>
            <a:off x="152400" y="701183"/>
            <a:ext cx="17944337" cy="1488869"/>
          </a:xfrm>
          <a:prstGeom prst="rect">
            <a:avLst/>
          </a:prstGeom>
        </p:spPr>
        <p:txBody>
          <a:bodyPr wrap="square" lIns="0" tIns="0" rIns="0" bIns="0" rtlCol="0" anchor="t">
            <a:spAutoFit/>
          </a:bodyPr>
          <a:lstStyle/>
          <a:p>
            <a:pPr algn="ctr">
              <a:lnSpc>
                <a:spcPts val="12599"/>
              </a:lnSpc>
            </a:pPr>
            <a:r>
              <a:rPr lang="en-US" sz="7200" dirty="0">
                <a:solidFill>
                  <a:srgbClr val="FFFFFF"/>
                </a:solidFill>
                <a:latin typeface="Aeries Sans Ultra-Bold"/>
              </a:rPr>
              <a:t>Make them Dynamic</a:t>
            </a:r>
          </a:p>
        </p:txBody>
      </p:sp>
      <p:sp>
        <p:nvSpPr>
          <p:cNvPr id="5" name="icon">
            <a:extLst>
              <a:ext uri="{FF2B5EF4-FFF2-40B4-BE49-F238E27FC236}">
                <a16:creationId xmlns:a16="http://schemas.microsoft.com/office/drawing/2014/main" id="{D8C66D61-2116-587E-19E0-79A5D88B4C5F}"/>
              </a:ext>
            </a:extLst>
          </p:cNvPr>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3" name="Subtitle">
            <a:extLst>
              <a:ext uri="{FF2B5EF4-FFF2-40B4-BE49-F238E27FC236}">
                <a16:creationId xmlns:a16="http://schemas.microsoft.com/office/drawing/2014/main" id="{F3235316-F420-FF7F-CC4B-EC0AD957D0BB}"/>
              </a:ext>
            </a:extLst>
          </p:cNvPr>
          <p:cNvSpPr txBox="1"/>
          <p:nvPr/>
        </p:nvSpPr>
        <p:spPr>
          <a:xfrm>
            <a:off x="1280047" y="2247900"/>
            <a:ext cx="15727906" cy="519373"/>
          </a:xfrm>
          <a:prstGeom prst="rect">
            <a:avLst/>
          </a:prstGeom>
        </p:spPr>
        <p:txBody>
          <a:bodyPr wrap="square" lIns="0" tIns="0" rIns="0" bIns="0" rtlCol="0" anchor="t">
            <a:spAutoFit/>
          </a:bodyPr>
          <a:lstStyle/>
          <a:p>
            <a:pPr marL="323850" lvl="1" algn="ctr">
              <a:lnSpc>
                <a:spcPts val="4200"/>
              </a:lnSpc>
            </a:pPr>
            <a:r>
              <a:rPr lang="en-US" sz="3000" dirty="0">
                <a:solidFill>
                  <a:srgbClr val="FFFFFF"/>
                </a:solidFill>
                <a:latin typeface="Nunito Sans"/>
              </a:rPr>
              <a:t>Try to create Data Validation Definitions that do not require updating. </a:t>
            </a:r>
          </a:p>
        </p:txBody>
      </p:sp>
      <p:pic>
        <p:nvPicPr>
          <p:cNvPr id="13" name="Dynamic">
            <a:extLst>
              <a:ext uri="{FF2B5EF4-FFF2-40B4-BE49-F238E27FC236}">
                <a16:creationId xmlns:a16="http://schemas.microsoft.com/office/drawing/2014/main" id="{33603AFC-F3A6-98D7-1703-4786AC906296}"/>
              </a:ext>
            </a:extLst>
          </p:cNvPr>
          <p:cNvPicPr>
            <a:picLocks noChangeAspect="1"/>
          </p:cNvPicPr>
          <p:nvPr/>
        </p:nvPicPr>
        <p:blipFill>
          <a:blip r:embed="rId4"/>
          <a:stretch>
            <a:fillRect/>
          </a:stretch>
        </p:blipFill>
        <p:spPr>
          <a:xfrm>
            <a:off x="9507721" y="3762996"/>
            <a:ext cx="8229600" cy="4926467"/>
          </a:xfrm>
          <a:prstGeom prst="rect">
            <a:avLst/>
          </a:prstGeom>
        </p:spPr>
      </p:pic>
      <p:pic>
        <p:nvPicPr>
          <p:cNvPr id="17" name="Static">
            <a:extLst>
              <a:ext uri="{FF2B5EF4-FFF2-40B4-BE49-F238E27FC236}">
                <a16:creationId xmlns:a16="http://schemas.microsoft.com/office/drawing/2014/main" id="{93A15D7B-3CCF-CBFD-A2BE-CA2686170E0F}"/>
              </a:ext>
            </a:extLst>
          </p:cNvPr>
          <p:cNvPicPr>
            <a:picLocks noChangeAspect="1"/>
          </p:cNvPicPr>
          <p:nvPr/>
        </p:nvPicPr>
        <p:blipFill>
          <a:blip r:embed="rId5"/>
          <a:stretch>
            <a:fillRect/>
          </a:stretch>
        </p:blipFill>
        <p:spPr>
          <a:xfrm>
            <a:off x="599248" y="3762996"/>
            <a:ext cx="8229600" cy="4912352"/>
          </a:xfrm>
          <a:prstGeom prst="rect">
            <a:avLst/>
          </a:prstGeom>
        </p:spPr>
      </p:pic>
      <p:sp>
        <p:nvSpPr>
          <p:cNvPr id="11" name="TextBox 10">
            <a:extLst>
              <a:ext uri="{FF2B5EF4-FFF2-40B4-BE49-F238E27FC236}">
                <a16:creationId xmlns:a16="http://schemas.microsoft.com/office/drawing/2014/main" id="{65FE4B66-FDCD-1F59-FB2E-0B0FD63F60BF}"/>
              </a:ext>
            </a:extLst>
          </p:cNvPr>
          <p:cNvSpPr txBox="1"/>
          <p:nvPr/>
        </p:nvSpPr>
        <p:spPr>
          <a:xfrm>
            <a:off x="912157" y="7518694"/>
            <a:ext cx="4117043" cy="1938992"/>
          </a:xfrm>
          <a:prstGeom prst="rect">
            <a:avLst/>
          </a:prstGeom>
          <a:solidFill>
            <a:srgbClr val="4361A0"/>
          </a:solidFill>
        </p:spPr>
        <p:txBody>
          <a:bodyPr wrap="square" rtlCol="0">
            <a:spAutoFit/>
          </a:bodyPr>
          <a:lstStyle/>
          <a:p>
            <a:r>
              <a:rPr lang="en-US" sz="2400" dirty="0">
                <a:solidFill>
                  <a:srgbClr val="FFFFFF"/>
                </a:solidFill>
                <a:latin typeface="Nunito Sans" panose="00000500000000000000" pitchFamily="2" charset="0"/>
              </a:rPr>
              <a:t>If the codes identifying Parent/Guardian in Contacts (CON.CD) change, this definition will need to be updated</a:t>
            </a:r>
            <a:endParaRPr lang="en-US" sz="2400" dirty="0">
              <a:latin typeface="Nunito Sans" panose="00000500000000000000" pitchFamily="2" charset="0"/>
            </a:endParaRPr>
          </a:p>
        </p:txBody>
      </p:sp>
      <p:pic>
        <p:nvPicPr>
          <p:cNvPr id="18" name="Picture 2">
            <a:extLst>
              <a:ext uri="{FF2B5EF4-FFF2-40B4-BE49-F238E27FC236}">
                <a16:creationId xmlns:a16="http://schemas.microsoft.com/office/drawing/2014/main" id="{AE8D7B1F-BC7E-6BD1-9D0B-9688190234A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4345" y="6355154"/>
            <a:ext cx="1694955" cy="17742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Red X PNG Transparent Background, Free Download #35395 - FreeIconsPNG">
            <a:extLst>
              <a:ext uri="{FF2B5EF4-FFF2-40B4-BE49-F238E27FC236}">
                <a16:creationId xmlns:a16="http://schemas.microsoft.com/office/drawing/2014/main" id="{B66C105C-3780-7BBC-8244-89CD2EDF214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39750" y="6414480"/>
            <a:ext cx="1292200" cy="1661400"/>
          </a:xfrm>
          <a:prstGeom prst="rect">
            <a:avLst/>
          </a:prstGeom>
          <a:noFill/>
          <a:extLst>
            <a:ext uri="{909E8E84-426E-40DD-AFC4-6F175D3DCCD1}">
              <a14:hiddenFill xmlns:a14="http://schemas.microsoft.com/office/drawing/2010/main">
                <a:solidFill>
                  <a:srgbClr val="FFFFFF"/>
                </a:solidFill>
              </a14:hiddenFill>
            </a:ext>
          </a:extLst>
        </p:spPr>
      </p:pic>
      <p:pic>
        <p:nvPicPr>
          <p:cNvPr id="20" name="StaticZoom">
            <a:extLst>
              <a:ext uri="{FF2B5EF4-FFF2-40B4-BE49-F238E27FC236}">
                <a16:creationId xmlns:a16="http://schemas.microsoft.com/office/drawing/2014/main" id="{12694C0A-9607-1A79-381F-238F98DA207C}"/>
              </a:ext>
            </a:extLst>
          </p:cNvPr>
          <p:cNvPicPr>
            <a:picLocks noChangeAspect="1"/>
          </p:cNvPicPr>
          <p:nvPr/>
        </p:nvPicPr>
        <p:blipFill rotWithShape="1">
          <a:blip r:embed="rId5"/>
          <a:srcRect l="6607" t="44341" r="57282" b="50859"/>
          <a:stretch/>
        </p:blipFill>
        <p:spPr>
          <a:xfrm>
            <a:off x="1143000" y="5941219"/>
            <a:ext cx="2971800" cy="235744"/>
          </a:xfrm>
          <a:prstGeom prst="rect">
            <a:avLst/>
          </a:prstGeom>
          <a:ln>
            <a:noFill/>
          </a:ln>
          <a:effectLst>
            <a:outerShdw blurRad="292100" dist="139700" dir="2700000" algn="tl" rotWithShape="0">
              <a:srgbClr val="333333">
                <a:alpha val="75000"/>
              </a:srgbClr>
            </a:outerShdw>
          </a:effectLst>
        </p:spPr>
      </p:pic>
      <p:pic>
        <p:nvPicPr>
          <p:cNvPr id="21" name="Dynamic">
            <a:extLst>
              <a:ext uri="{FF2B5EF4-FFF2-40B4-BE49-F238E27FC236}">
                <a16:creationId xmlns:a16="http://schemas.microsoft.com/office/drawing/2014/main" id="{5AC44DDE-5207-A914-E37C-0B1745B7C356}"/>
              </a:ext>
            </a:extLst>
          </p:cNvPr>
          <p:cNvPicPr>
            <a:picLocks noChangeAspect="1"/>
          </p:cNvPicPr>
          <p:nvPr/>
        </p:nvPicPr>
        <p:blipFill rotWithShape="1">
          <a:blip r:embed="rId4"/>
          <a:srcRect l="5766" t="44215" r="40530" b="33309"/>
          <a:stretch/>
        </p:blipFill>
        <p:spPr>
          <a:xfrm>
            <a:off x="9982200" y="5941219"/>
            <a:ext cx="4419600" cy="1107282"/>
          </a:xfrm>
          <a:prstGeom prst="rect">
            <a:avLst/>
          </a:prstGeom>
          <a:ln>
            <a:noFill/>
          </a:ln>
          <a:effectLst>
            <a:outerShdw blurRad="292100" dist="139700" dir="2700000" algn="tl" rotWithShape="0">
              <a:srgbClr val="333333">
                <a:alpha val="75000"/>
              </a:srgbClr>
            </a:outerShdw>
          </a:effectLst>
        </p:spPr>
      </p:pic>
      <p:sp>
        <p:nvSpPr>
          <p:cNvPr id="22" name="TextBox 21">
            <a:extLst>
              <a:ext uri="{FF2B5EF4-FFF2-40B4-BE49-F238E27FC236}">
                <a16:creationId xmlns:a16="http://schemas.microsoft.com/office/drawing/2014/main" id="{F6DB07D2-5897-D6C0-C139-615C59848C6B}"/>
              </a:ext>
            </a:extLst>
          </p:cNvPr>
          <p:cNvSpPr txBox="1"/>
          <p:nvPr/>
        </p:nvSpPr>
        <p:spPr>
          <a:xfrm>
            <a:off x="11201402" y="7947107"/>
            <a:ext cx="4114800" cy="1569660"/>
          </a:xfrm>
          <a:prstGeom prst="rect">
            <a:avLst/>
          </a:prstGeom>
          <a:solidFill>
            <a:srgbClr val="4361A0"/>
          </a:solidFill>
          <a:effectLst>
            <a:outerShdw blurRad="292100" dist="139700" dir="2700000" algn="tl" rotWithShape="0">
              <a:srgbClr val="333333">
                <a:alpha val="75000"/>
              </a:srgbClr>
            </a:outerShdw>
          </a:effectLst>
        </p:spPr>
        <p:txBody>
          <a:bodyPr wrap="square" rtlCol="0">
            <a:spAutoFit/>
          </a:bodyPr>
          <a:lstStyle/>
          <a:p>
            <a:r>
              <a:rPr lang="en-US" sz="2400" dirty="0">
                <a:solidFill>
                  <a:srgbClr val="FFFFFF"/>
                </a:solidFill>
                <a:latin typeface="Nunito Sans" panose="00000500000000000000" pitchFamily="2" charset="0"/>
              </a:rPr>
              <a:t>This definition grabs the Parent/Guardian code values defined in DPT, so it does not require updating</a:t>
            </a:r>
            <a:endParaRPr lang="en-US" sz="2400" dirty="0">
              <a:latin typeface="Nunito Sans" panose="00000500000000000000" pitchFamily="2" charset="0"/>
            </a:endParaRPr>
          </a:p>
        </p:txBody>
      </p:sp>
    </p:spTree>
    <p:extLst>
      <p:ext uri="{BB962C8B-B14F-4D97-AF65-F5344CB8AC3E}">
        <p14:creationId xmlns:p14="http://schemas.microsoft.com/office/powerpoint/2010/main" val="115772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4" name="Title"/>
          <p:cNvSpPr txBox="1"/>
          <p:nvPr/>
        </p:nvSpPr>
        <p:spPr>
          <a:xfrm>
            <a:off x="152400" y="701183"/>
            <a:ext cx="17944337" cy="1488869"/>
          </a:xfrm>
          <a:prstGeom prst="rect">
            <a:avLst/>
          </a:prstGeom>
        </p:spPr>
        <p:txBody>
          <a:bodyPr wrap="square" lIns="0" tIns="0" rIns="0" bIns="0" rtlCol="0" anchor="t">
            <a:spAutoFit/>
          </a:bodyPr>
          <a:lstStyle/>
          <a:p>
            <a:pPr algn="ctr">
              <a:lnSpc>
                <a:spcPts val="12599"/>
              </a:lnSpc>
            </a:pPr>
            <a:r>
              <a:rPr lang="en-US" sz="7200" dirty="0">
                <a:solidFill>
                  <a:srgbClr val="FFFFFF"/>
                </a:solidFill>
                <a:latin typeface="Aeries Sans Ultra-Bold"/>
              </a:rPr>
              <a:t>Target Specific Staff Members</a:t>
            </a:r>
          </a:p>
        </p:txBody>
      </p:sp>
      <p:sp>
        <p:nvSpPr>
          <p:cNvPr id="5" name="icon"/>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3" name="Subtitle">
            <a:extLst>
              <a:ext uri="{FF2B5EF4-FFF2-40B4-BE49-F238E27FC236}">
                <a16:creationId xmlns:a16="http://schemas.microsoft.com/office/drawing/2014/main" id="{54430076-7903-7464-2E6D-D173DC83218A}"/>
              </a:ext>
            </a:extLst>
          </p:cNvPr>
          <p:cNvSpPr txBox="1"/>
          <p:nvPr/>
        </p:nvSpPr>
        <p:spPr>
          <a:xfrm>
            <a:off x="1280047" y="2247900"/>
            <a:ext cx="15727906" cy="1057982"/>
          </a:xfrm>
          <a:prstGeom prst="rect">
            <a:avLst/>
          </a:prstGeom>
        </p:spPr>
        <p:txBody>
          <a:bodyPr wrap="square" lIns="0" tIns="0" rIns="0" bIns="0" rtlCol="0" anchor="t">
            <a:spAutoFit/>
          </a:bodyPr>
          <a:lstStyle/>
          <a:p>
            <a:pPr marL="323850" lvl="1" algn="ctr">
              <a:lnSpc>
                <a:spcPts val="4200"/>
              </a:lnSpc>
            </a:pPr>
            <a:r>
              <a:rPr lang="en-US" sz="3000" dirty="0">
                <a:solidFill>
                  <a:srgbClr val="FFFFFF"/>
                </a:solidFill>
                <a:latin typeface="Nunito Sans"/>
              </a:rPr>
              <a:t>If a column called “</a:t>
            </a:r>
            <a:r>
              <a:rPr lang="en-US" sz="3000" dirty="0" err="1">
                <a:solidFill>
                  <a:srgbClr val="FFFFFF"/>
                </a:solidFill>
                <a:latin typeface="Nunito Sans"/>
              </a:rPr>
              <a:t>TargetedStaffID</a:t>
            </a:r>
            <a:r>
              <a:rPr lang="en-US" sz="3000" dirty="0">
                <a:solidFill>
                  <a:srgbClr val="FFFFFF"/>
                </a:solidFill>
                <a:latin typeface="Nunito Sans"/>
              </a:rPr>
              <a:t>” is in the SQL output, it will limit "My Results" to an individual, rather than anyone in the Responsible Users/Groups.</a:t>
            </a:r>
          </a:p>
        </p:txBody>
      </p:sp>
      <p:sp>
        <p:nvSpPr>
          <p:cNvPr id="27" name="TextBox 26">
            <a:extLst>
              <a:ext uri="{FF2B5EF4-FFF2-40B4-BE49-F238E27FC236}">
                <a16:creationId xmlns:a16="http://schemas.microsoft.com/office/drawing/2014/main" id="{E1EC3E2F-3FF3-ECEB-C999-2B5CB56A1D80}"/>
              </a:ext>
            </a:extLst>
          </p:cNvPr>
          <p:cNvSpPr txBox="1"/>
          <p:nvPr/>
        </p:nvSpPr>
        <p:spPr>
          <a:xfrm>
            <a:off x="11984043" y="4889227"/>
            <a:ext cx="4937760" cy="3970318"/>
          </a:xfrm>
          <a:prstGeom prst="rect">
            <a:avLst/>
          </a:prstGeom>
          <a:solidFill>
            <a:srgbClr val="4361A0"/>
          </a:solidFill>
          <a:ln>
            <a:noFill/>
          </a:ln>
        </p:spPr>
        <p:txBody>
          <a:bodyPr wrap="square">
            <a:spAutoFit/>
          </a:bodyPr>
          <a:lstStyle/>
          <a:p>
            <a:pPr algn="ctr"/>
            <a:r>
              <a:rPr lang="en-US" sz="3600" dirty="0" err="1">
                <a:solidFill>
                  <a:srgbClr val="CDDCFE"/>
                </a:solidFill>
                <a:latin typeface="Aeries Sans" pitchFamily="50" charset="0"/>
              </a:rPr>
              <a:t>Katherine.Monarch</a:t>
            </a:r>
            <a:r>
              <a:rPr lang="en-US" sz="3600" dirty="0">
                <a:solidFill>
                  <a:srgbClr val="CDDCFE"/>
                </a:solidFill>
                <a:latin typeface="Aeries Sans" pitchFamily="50" charset="0"/>
              </a:rPr>
              <a:t> </a:t>
            </a:r>
            <a:r>
              <a:rPr lang="en-US" sz="3600" dirty="0">
                <a:solidFill>
                  <a:schemeClr val="bg1"/>
                </a:solidFill>
                <a:latin typeface="Aeries Sans" pitchFamily="50" charset="0"/>
              </a:rPr>
              <a:t>and </a:t>
            </a:r>
            <a:r>
              <a:rPr lang="en-US" sz="3600" dirty="0" err="1">
                <a:solidFill>
                  <a:srgbClr val="CDDCFE"/>
                </a:solidFill>
                <a:latin typeface="Aeries Sans" pitchFamily="50" charset="0"/>
              </a:rPr>
              <a:t>Scott.Wilson</a:t>
            </a:r>
            <a:r>
              <a:rPr lang="en-US" sz="3600" dirty="0">
                <a:solidFill>
                  <a:srgbClr val="CDDCFE"/>
                </a:solidFill>
                <a:latin typeface="Aeries Sans" pitchFamily="50" charset="0"/>
              </a:rPr>
              <a:t> </a:t>
            </a:r>
            <a:r>
              <a:rPr lang="en-US" sz="3600" dirty="0">
                <a:solidFill>
                  <a:schemeClr val="bg1"/>
                </a:solidFill>
                <a:latin typeface="Aeries Sans" pitchFamily="50" charset="0"/>
              </a:rPr>
              <a:t>are both listed as responsible users for the </a:t>
            </a:r>
            <a:r>
              <a:rPr lang="en-US" sz="3600" b="1" dirty="0">
                <a:solidFill>
                  <a:schemeClr val="bg1"/>
                </a:solidFill>
                <a:latin typeface="Aeries Sans" pitchFamily="50" charset="0"/>
              </a:rPr>
              <a:t>AERIES_MST – Master Schedule </a:t>
            </a:r>
            <a:r>
              <a:rPr lang="en-US" sz="3600" dirty="0">
                <a:solidFill>
                  <a:schemeClr val="bg1"/>
                </a:solidFill>
                <a:latin typeface="Aeries Sans" pitchFamily="50" charset="0"/>
              </a:rPr>
              <a:t>validation group</a:t>
            </a:r>
          </a:p>
        </p:txBody>
      </p:sp>
      <p:pic>
        <p:nvPicPr>
          <p:cNvPr id="8" name="Picture 7">
            <a:extLst>
              <a:ext uri="{FF2B5EF4-FFF2-40B4-BE49-F238E27FC236}">
                <a16:creationId xmlns:a16="http://schemas.microsoft.com/office/drawing/2014/main" id="{F054B56E-4831-D7A9-4CDE-B3CBA018A238}"/>
              </a:ext>
            </a:extLst>
          </p:cNvPr>
          <p:cNvPicPr>
            <a:picLocks noChangeAspect="1"/>
          </p:cNvPicPr>
          <p:nvPr/>
        </p:nvPicPr>
        <p:blipFill>
          <a:blip r:embed="rId4"/>
          <a:stretch>
            <a:fillRect/>
          </a:stretch>
        </p:blipFill>
        <p:spPr>
          <a:xfrm>
            <a:off x="2225040" y="3363730"/>
            <a:ext cx="9501486" cy="6423342"/>
          </a:xfrm>
          <a:prstGeom prst="rect">
            <a:avLst/>
          </a:prstGeom>
        </p:spPr>
      </p:pic>
      <p:sp>
        <p:nvSpPr>
          <p:cNvPr id="28" name="Rectangle 27">
            <a:extLst>
              <a:ext uri="{FF2B5EF4-FFF2-40B4-BE49-F238E27FC236}">
                <a16:creationId xmlns:a16="http://schemas.microsoft.com/office/drawing/2014/main" id="{89F2E970-A8E4-FBAC-7CE2-A5F748C69EE1}"/>
              </a:ext>
            </a:extLst>
          </p:cNvPr>
          <p:cNvSpPr/>
          <p:nvPr/>
        </p:nvSpPr>
        <p:spPr>
          <a:xfrm>
            <a:off x="3315195" y="8356254"/>
            <a:ext cx="1916149" cy="286448"/>
          </a:xfrm>
          <a:prstGeom prst="rect">
            <a:avLst/>
          </a:prstGeom>
          <a:noFill/>
          <a:ln w="38100">
            <a:solidFill>
              <a:srgbClr val="4285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89F3C35-24BD-E6C7-1E97-B2F770DA7AD6}"/>
              </a:ext>
            </a:extLst>
          </p:cNvPr>
          <p:cNvSpPr/>
          <p:nvPr/>
        </p:nvSpPr>
        <p:spPr>
          <a:xfrm>
            <a:off x="3315672" y="8970477"/>
            <a:ext cx="1915673" cy="286448"/>
          </a:xfrm>
          <a:prstGeom prst="rect">
            <a:avLst/>
          </a:prstGeom>
          <a:noFill/>
          <a:ln w="38100">
            <a:solidFill>
              <a:srgbClr val="4285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6E3D41D9-0AD3-F869-5BC6-C3D2061F855B}"/>
              </a:ext>
            </a:extLst>
          </p:cNvPr>
          <p:cNvCxnSpPr>
            <a:cxnSpLocks/>
          </p:cNvCxnSpPr>
          <p:nvPr/>
        </p:nvCxnSpPr>
        <p:spPr>
          <a:xfrm flipH="1">
            <a:off x="5236772" y="5329750"/>
            <a:ext cx="7336228" cy="3190179"/>
          </a:xfrm>
          <a:prstGeom prst="line">
            <a:avLst/>
          </a:prstGeom>
          <a:ln w="38100">
            <a:solidFill>
              <a:srgbClr val="4285F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7D2EE88-2F0B-60D5-EDA6-75C5F4965203}"/>
              </a:ext>
            </a:extLst>
          </p:cNvPr>
          <p:cNvCxnSpPr>
            <a:cxnSpLocks/>
          </p:cNvCxnSpPr>
          <p:nvPr/>
        </p:nvCxnSpPr>
        <p:spPr>
          <a:xfrm flipH="1">
            <a:off x="5223205" y="5829300"/>
            <a:ext cx="7833452" cy="3301133"/>
          </a:xfrm>
          <a:prstGeom prst="line">
            <a:avLst/>
          </a:prstGeom>
          <a:ln w="38100">
            <a:solidFill>
              <a:srgbClr val="4285F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414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7" name="TextBox 7"/>
          <p:cNvSpPr txBox="1"/>
          <p:nvPr/>
        </p:nvSpPr>
        <p:spPr>
          <a:xfrm>
            <a:off x="3614649" y="3599391"/>
            <a:ext cx="11058702" cy="3088218"/>
          </a:xfrm>
          <a:prstGeom prst="rect">
            <a:avLst/>
          </a:prstGeom>
        </p:spPr>
        <p:txBody>
          <a:bodyPr lIns="0" tIns="0" rIns="0" bIns="0" rtlCol="0" anchor="t">
            <a:spAutoFit/>
          </a:bodyPr>
          <a:lstStyle/>
          <a:p>
            <a:pPr algn="ctr">
              <a:lnSpc>
                <a:spcPts val="11700"/>
              </a:lnSpc>
            </a:pPr>
            <a:r>
              <a:rPr lang="en-US" sz="13800" dirty="0">
                <a:solidFill>
                  <a:srgbClr val="FFFFFF"/>
                </a:solidFill>
                <a:effectLst>
                  <a:outerShdw blurRad="63500" sx="102000" sy="102000" algn="ctr" rotWithShape="0">
                    <a:prstClr val="black">
                      <a:alpha val="40000"/>
                    </a:prstClr>
                  </a:outerShdw>
                </a:effectLst>
                <a:latin typeface="Aeries Sans Ultra-Bold"/>
              </a:rPr>
              <a:t>Add Custom Groups</a:t>
            </a:r>
          </a:p>
        </p:txBody>
      </p:sp>
      <p:sp>
        <p:nvSpPr>
          <p:cNvPr id="8" name="Freeform 8"/>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4776836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4" name="Title"/>
          <p:cNvSpPr txBox="1"/>
          <p:nvPr/>
        </p:nvSpPr>
        <p:spPr>
          <a:xfrm>
            <a:off x="152400" y="701183"/>
            <a:ext cx="17944337" cy="1488869"/>
          </a:xfrm>
          <a:prstGeom prst="rect">
            <a:avLst/>
          </a:prstGeom>
        </p:spPr>
        <p:txBody>
          <a:bodyPr wrap="square" lIns="0" tIns="0" rIns="0" bIns="0" rtlCol="0" anchor="t">
            <a:spAutoFit/>
          </a:bodyPr>
          <a:lstStyle/>
          <a:p>
            <a:pPr algn="ctr">
              <a:lnSpc>
                <a:spcPts val="12599"/>
              </a:lnSpc>
            </a:pPr>
            <a:r>
              <a:rPr lang="en-US" sz="7200" dirty="0">
                <a:solidFill>
                  <a:srgbClr val="FFFFFF"/>
                </a:solidFill>
                <a:latin typeface="Aeries Sans Ultra-Bold"/>
              </a:rPr>
              <a:t>Target Specific Staff Members</a:t>
            </a:r>
          </a:p>
        </p:txBody>
      </p:sp>
      <p:sp>
        <p:nvSpPr>
          <p:cNvPr id="5" name="icon"/>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pic>
        <p:nvPicPr>
          <p:cNvPr id="9" name="Picture 8">
            <a:extLst>
              <a:ext uri="{FF2B5EF4-FFF2-40B4-BE49-F238E27FC236}">
                <a16:creationId xmlns:a16="http://schemas.microsoft.com/office/drawing/2014/main" id="{298A3740-17DF-B179-B723-322133EB473E}"/>
              </a:ext>
            </a:extLst>
          </p:cNvPr>
          <p:cNvPicPr>
            <a:picLocks noChangeAspect="1"/>
          </p:cNvPicPr>
          <p:nvPr/>
        </p:nvPicPr>
        <p:blipFill>
          <a:blip r:embed="rId4"/>
          <a:stretch>
            <a:fillRect/>
          </a:stretch>
        </p:blipFill>
        <p:spPr>
          <a:xfrm>
            <a:off x="609600" y="3463141"/>
            <a:ext cx="15809976" cy="5955091"/>
          </a:xfrm>
          <a:prstGeom prst="rect">
            <a:avLst/>
          </a:prstGeom>
        </p:spPr>
      </p:pic>
      <p:cxnSp>
        <p:nvCxnSpPr>
          <p:cNvPr id="17" name="Straight Connector 16">
            <a:extLst>
              <a:ext uri="{FF2B5EF4-FFF2-40B4-BE49-F238E27FC236}">
                <a16:creationId xmlns:a16="http://schemas.microsoft.com/office/drawing/2014/main" id="{271C6D8F-32D1-64CD-4374-8E083EAE8CAD}"/>
              </a:ext>
            </a:extLst>
          </p:cNvPr>
          <p:cNvCxnSpPr>
            <a:cxnSpLocks/>
            <a:endCxn id="10" idx="3"/>
          </p:cNvCxnSpPr>
          <p:nvPr/>
        </p:nvCxnSpPr>
        <p:spPr>
          <a:xfrm flipH="1">
            <a:off x="3924759" y="7124700"/>
            <a:ext cx="6893354" cy="990600"/>
          </a:xfrm>
          <a:prstGeom prst="line">
            <a:avLst/>
          </a:prstGeom>
          <a:ln w="38100">
            <a:solidFill>
              <a:srgbClr val="4285F4"/>
            </a:solidFill>
            <a:prstDash val="dash"/>
          </a:ln>
        </p:spPr>
        <p:style>
          <a:lnRef idx="1">
            <a:schemeClr val="accent1"/>
          </a:lnRef>
          <a:fillRef idx="0">
            <a:schemeClr val="accent1"/>
          </a:fillRef>
          <a:effectRef idx="0">
            <a:schemeClr val="accent1"/>
          </a:effectRef>
          <a:fontRef idx="minor">
            <a:schemeClr val="tx1"/>
          </a:fontRef>
        </p:style>
      </p:cxnSp>
      <p:sp>
        <p:nvSpPr>
          <p:cNvPr id="3" name="Subtitle">
            <a:extLst>
              <a:ext uri="{FF2B5EF4-FFF2-40B4-BE49-F238E27FC236}">
                <a16:creationId xmlns:a16="http://schemas.microsoft.com/office/drawing/2014/main" id="{54430076-7903-7464-2E6D-D173DC83218A}"/>
              </a:ext>
            </a:extLst>
          </p:cNvPr>
          <p:cNvSpPr txBox="1"/>
          <p:nvPr/>
        </p:nvSpPr>
        <p:spPr>
          <a:xfrm>
            <a:off x="10820400" y="5913573"/>
            <a:ext cx="4712080" cy="1583510"/>
          </a:xfrm>
          <a:prstGeom prst="rect">
            <a:avLst/>
          </a:prstGeom>
          <a:solidFill>
            <a:srgbClr val="4361A0"/>
          </a:solidFill>
          <a:effectLst>
            <a:outerShdw blurRad="50800" dist="38100" dir="2700000" algn="tl" rotWithShape="0">
              <a:prstClr val="black">
                <a:alpha val="40000"/>
              </a:prstClr>
            </a:outerShdw>
          </a:effectLst>
        </p:spPr>
        <p:txBody>
          <a:bodyPr wrap="square" lIns="0" tIns="0" rIns="0" bIns="0" rtlCol="0" anchor="t">
            <a:spAutoFit/>
          </a:bodyPr>
          <a:lstStyle/>
          <a:p>
            <a:pPr marL="323850" lvl="1" algn="ctr">
              <a:lnSpc>
                <a:spcPts val="4200"/>
              </a:lnSpc>
            </a:pPr>
            <a:r>
              <a:rPr lang="en-US" sz="3000" dirty="0">
                <a:solidFill>
                  <a:srgbClr val="FFFFFF"/>
                </a:solidFill>
                <a:latin typeface="Aeries Sans" pitchFamily="50" charset="0"/>
              </a:rPr>
              <a:t>The SQL output has a column called [</a:t>
            </a:r>
            <a:r>
              <a:rPr lang="en-US" sz="3000" dirty="0" err="1">
                <a:solidFill>
                  <a:srgbClr val="FFFFFF"/>
                </a:solidFill>
                <a:latin typeface="Aeries Sans" pitchFamily="50" charset="0"/>
              </a:rPr>
              <a:t>TargetedStaffID</a:t>
            </a:r>
            <a:r>
              <a:rPr lang="en-US" sz="3000" dirty="0">
                <a:solidFill>
                  <a:srgbClr val="FFFFFF"/>
                </a:solidFill>
                <a:latin typeface="Aeries Sans" pitchFamily="50" charset="0"/>
              </a:rPr>
              <a:t>]</a:t>
            </a:r>
          </a:p>
        </p:txBody>
      </p:sp>
      <p:sp>
        <p:nvSpPr>
          <p:cNvPr id="6" name="Subtitle">
            <a:extLst>
              <a:ext uri="{FF2B5EF4-FFF2-40B4-BE49-F238E27FC236}">
                <a16:creationId xmlns:a16="http://schemas.microsoft.com/office/drawing/2014/main" id="{45CEA4D3-1513-73E3-06A2-ECD09E8D399E}"/>
              </a:ext>
            </a:extLst>
          </p:cNvPr>
          <p:cNvSpPr txBox="1"/>
          <p:nvPr/>
        </p:nvSpPr>
        <p:spPr>
          <a:xfrm>
            <a:off x="2945074" y="2247900"/>
            <a:ext cx="12397853" cy="1057982"/>
          </a:xfrm>
          <a:prstGeom prst="rect">
            <a:avLst/>
          </a:prstGeom>
        </p:spPr>
        <p:txBody>
          <a:bodyPr wrap="square" lIns="0" tIns="0" rIns="0" bIns="0" rtlCol="0" anchor="t">
            <a:spAutoFit/>
          </a:bodyPr>
          <a:lstStyle/>
          <a:p>
            <a:pPr marL="323850" lvl="1" algn="ctr">
              <a:lnSpc>
                <a:spcPts val="4200"/>
              </a:lnSpc>
            </a:pPr>
            <a:r>
              <a:rPr lang="en-US" sz="3000" dirty="0">
                <a:solidFill>
                  <a:schemeClr val="bg1"/>
                </a:solidFill>
                <a:latin typeface="Nunito Sans" panose="00000500000000000000" pitchFamily="2" charset="0"/>
              </a:rPr>
              <a:t>AERIES_MST – Master Schedule is the assigned validation group for </a:t>
            </a:r>
            <a:r>
              <a:rPr lang="en-US" sz="3000" dirty="0">
                <a:solidFill>
                  <a:srgbClr val="FFFFFF"/>
                </a:solidFill>
                <a:latin typeface="Nunito Sans" panose="00000500000000000000" pitchFamily="2" charset="0"/>
              </a:rPr>
              <a:t>ACP Pending – Academic Plan Entries Pending Approval</a:t>
            </a:r>
          </a:p>
        </p:txBody>
      </p:sp>
      <p:pic>
        <p:nvPicPr>
          <p:cNvPr id="10" name="Picture 9">
            <a:extLst>
              <a:ext uri="{FF2B5EF4-FFF2-40B4-BE49-F238E27FC236}">
                <a16:creationId xmlns:a16="http://schemas.microsoft.com/office/drawing/2014/main" id="{57B2513D-AAD7-7A81-B75D-4E8889BA053D}"/>
              </a:ext>
            </a:extLst>
          </p:cNvPr>
          <p:cNvPicPr>
            <a:picLocks noChangeAspect="1"/>
          </p:cNvPicPr>
          <p:nvPr/>
        </p:nvPicPr>
        <p:blipFill rotWithShape="1">
          <a:blip r:embed="rId4"/>
          <a:srcRect l="5784" t="75562" r="79031" b="19320"/>
          <a:stretch/>
        </p:blipFill>
        <p:spPr>
          <a:xfrm>
            <a:off x="1524000" y="7962900"/>
            <a:ext cx="2400759" cy="304800"/>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4C52D880-73DD-8C8D-E315-66C8BA955803}"/>
              </a:ext>
            </a:extLst>
          </p:cNvPr>
          <p:cNvPicPr>
            <a:picLocks noChangeAspect="1"/>
          </p:cNvPicPr>
          <p:nvPr/>
        </p:nvPicPr>
        <p:blipFill rotWithShape="1">
          <a:blip r:embed="rId4"/>
          <a:srcRect l="4820" t="17697" r="65298" b="75303"/>
          <a:stretch/>
        </p:blipFill>
        <p:spPr>
          <a:xfrm>
            <a:off x="1371600" y="4517009"/>
            <a:ext cx="4724400" cy="4169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145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4" name="Title"/>
          <p:cNvSpPr txBox="1"/>
          <p:nvPr/>
        </p:nvSpPr>
        <p:spPr>
          <a:xfrm>
            <a:off x="368373" y="702630"/>
            <a:ext cx="5468282" cy="3046988"/>
          </a:xfrm>
          <a:prstGeom prst="rect">
            <a:avLst/>
          </a:prstGeom>
        </p:spPr>
        <p:txBody>
          <a:bodyPr wrap="square" lIns="0" tIns="0" rIns="0" bIns="0" rtlCol="0" anchor="t">
            <a:spAutoFit/>
          </a:bodyPr>
          <a:lstStyle/>
          <a:p>
            <a:pPr algn="ctr"/>
            <a:r>
              <a:rPr lang="en-US" sz="6600" dirty="0">
                <a:solidFill>
                  <a:srgbClr val="FFFFFF"/>
                </a:solidFill>
                <a:latin typeface="Aeries Sans Ultra-Bold"/>
              </a:rPr>
              <a:t>Target Specific Staff Members</a:t>
            </a:r>
          </a:p>
        </p:txBody>
      </p:sp>
      <p:sp>
        <p:nvSpPr>
          <p:cNvPr id="5" name="icon"/>
          <p:cNvSpPr/>
          <p:nvPr/>
        </p:nvSpPr>
        <p:spPr>
          <a:xfrm>
            <a:off x="204710" y="8970328"/>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pic>
        <p:nvPicPr>
          <p:cNvPr id="16" name="Picture 15">
            <a:extLst>
              <a:ext uri="{FF2B5EF4-FFF2-40B4-BE49-F238E27FC236}">
                <a16:creationId xmlns:a16="http://schemas.microsoft.com/office/drawing/2014/main" id="{15FC1844-72B0-7DA9-6B1C-EC196808555C}"/>
              </a:ext>
            </a:extLst>
          </p:cNvPr>
          <p:cNvPicPr>
            <a:picLocks noChangeAspect="1"/>
          </p:cNvPicPr>
          <p:nvPr/>
        </p:nvPicPr>
        <p:blipFill>
          <a:blip r:embed="rId4"/>
          <a:stretch>
            <a:fillRect/>
          </a:stretch>
        </p:blipFill>
        <p:spPr>
          <a:xfrm>
            <a:off x="6260446" y="140782"/>
            <a:ext cx="11887200" cy="5055965"/>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37B0E079-BAA3-D070-C5E9-A92431E14AE4}"/>
              </a:ext>
            </a:extLst>
          </p:cNvPr>
          <p:cNvPicPr>
            <a:picLocks noChangeAspect="1"/>
          </p:cNvPicPr>
          <p:nvPr/>
        </p:nvPicPr>
        <p:blipFill>
          <a:blip r:embed="rId5"/>
          <a:stretch>
            <a:fillRect/>
          </a:stretch>
        </p:blipFill>
        <p:spPr>
          <a:xfrm>
            <a:off x="5715000" y="5094891"/>
            <a:ext cx="11887200" cy="5055965"/>
          </a:xfrm>
          <a:prstGeom prst="rect">
            <a:avLst/>
          </a:prstGeom>
          <a:ln>
            <a:noFill/>
          </a:ln>
          <a:effectLst>
            <a:outerShdw blurRad="292100" dist="139700" dir="2700000" algn="tl" rotWithShape="0">
              <a:srgbClr val="333333">
                <a:alpha val="65000"/>
              </a:srgbClr>
            </a:outerShdw>
          </a:effectLst>
        </p:spPr>
      </p:pic>
      <p:sp>
        <p:nvSpPr>
          <p:cNvPr id="19" name="Rectangle 18">
            <a:extLst>
              <a:ext uri="{FF2B5EF4-FFF2-40B4-BE49-F238E27FC236}">
                <a16:creationId xmlns:a16="http://schemas.microsoft.com/office/drawing/2014/main" id="{0D4457A0-79CD-F158-F4B0-E65E07E24338}"/>
              </a:ext>
            </a:extLst>
          </p:cNvPr>
          <p:cNvSpPr/>
          <p:nvPr/>
        </p:nvSpPr>
        <p:spPr>
          <a:xfrm>
            <a:off x="16450156" y="4404591"/>
            <a:ext cx="775855" cy="678753"/>
          </a:xfrm>
          <a:prstGeom prst="rect">
            <a:avLst/>
          </a:prstGeom>
          <a:noFill/>
          <a:ln w="57150">
            <a:solidFill>
              <a:srgbClr val="4285F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FBA0A5A-4113-E98F-A400-500784456C2C}"/>
              </a:ext>
            </a:extLst>
          </p:cNvPr>
          <p:cNvSpPr/>
          <p:nvPr/>
        </p:nvSpPr>
        <p:spPr>
          <a:xfrm>
            <a:off x="15901554" y="9408969"/>
            <a:ext cx="775855" cy="678753"/>
          </a:xfrm>
          <a:prstGeom prst="rect">
            <a:avLst/>
          </a:prstGeom>
          <a:noFill/>
          <a:ln w="57150">
            <a:solidFill>
              <a:srgbClr val="4285F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7BA14083-4426-3142-0593-5DD9DAFC7FD3}"/>
              </a:ext>
            </a:extLst>
          </p:cNvPr>
          <p:cNvCxnSpPr>
            <a:cxnSpLocks/>
            <a:endCxn id="20" idx="1"/>
          </p:cNvCxnSpPr>
          <p:nvPr/>
        </p:nvCxnSpPr>
        <p:spPr>
          <a:xfrm>
            <a:off x="5029200" y="6134100"/>
            <a:ext cx="10872354" cy="3614246"/>
          </a:xfrm>
          <a:prstGeom prst="straightConnector1">
            <a:avLst/>
          </a:prstGeom>
          <a:ln w="57150">
            <a:solidFill>
              <a:srgbClr val="4285F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BE4E530-BFA0-D77C-4C81-94B9B75C8A7E}"/>
              </a:ext>
            </a:extLst>
          </p:cNvPr>
          <p:cNvCxnSpPr>
            <a:cxnSpLocks/>
          </p:cNvCxnSpPr>
          <p:nvPr/>
        </p:nvCxnSpPr>
        <p:spPr>
          <a:xfrm flipV="1">
            <a:off x="5029200" y="4743967"/>
            <a:ext cx="11420956" cy="704333"/>
          </a:xfrm>
          <a:prstGeom prst="straightConnector1">
            <a:avLst/>
          </a:prstGeom>
          <a:ln w="57150">
            <a:solidFill>
              <a:srgbClr val="4285F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9573867-DE1D-8477-7C42-3949CF26E648}"/>
              </a:ext>
            </a:extLst>
          </p:cNvPr>
          <p:cNvSpPr txBox="1"/>
          <p:nvPr/>
        </p:nvSpPr>
        <p:spPr>
          <a:xfrm>
            <a:off x="444061" y="4743967"/>
            <a:ext cx="4869088" cy="2246769"/>
          </a:xfrm>
          <a:prstGeom prst="rect">
            <a:avLst/>
          </a:prstGeom>
          <a:solidFill>
            <a:srgbClr val="4361A0"/>
          </a:solidFill>
          <a:ln>
            <a:noFill/>
          </a:ln>
          <a:effectLst>
            <a:outerShdw blurRad="50800" dist="38100" dir="2700000" algn="tl" rotWithShape="0">
              <a:prstClr val="black">
                <a:alpha val="40000"/>
              </a:prstClr>
            </a:outerShdw>
          </a:effectLst>
        </p:spPr>
        <p:txBody>
          <a:bodyPr wrap="square">
            <a:spAutoFit/>
          </a:bodyPr>
          <a:lstStyle/>
          <a:p>
            <a:pPr algn="ctr"/>
            <a:r>
              <a:rPr lang="en-US" sz="2800" dirty="0">
                <a:solidFill>
                  <a:schemeClr val="bg1"/>
                </a:solidFill>
                <a:latin typeface="Aeries Sans" pitchFamily="50" charset="0"/>
              </a:rPr>
              <a:t>Both users see results for “ACP Pending” at Screaming Eagle High School, but their totals are different</a:t>
            </a:r>
          </a:p>
        </p:txBody>
      </p:sp>
    </p:spTree>
    <p:extLst>
      <p:ext uri="{BB962C8B-B14F-4D97-AF65-F5344CB8AC3E}">
        <p14:creationId xmlns:p14="http://schemas.microsoft.com/office/powerpoint/2010/main" val="8063958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4" name="Title"/>
          <p:cNvSpPr txBox="1"/>
          <p:nvPr/>
        </p:nvSpPr>
        <p:spPr>
          <a:xfrm>
            <a:off x="152400" y="701183"/>
            <a:ext cx="17944337" cy="1488869"/>
          </a:xfrm>
          <a:prstGeom prst="rect">
            <a:avLst/>
          </a:prstGeom>
        </p:spPr>
        <p:txBody>
          <a:bodyPr wrap="square" lIns="0" tIns="0" rIns="0" bIns="0" rtlCol="0" anchor="t">
            <a:spAutoFit/>
          </a:bodyPr>
          <a:lstStyle/>
          <a:p>
            <a:pPr algn="ctr">
              <a:lnSpc>
                <a:spcPts val="12599"/>
              </a:lnSpc>
            </a:pPr>
            <a:r>
              <a:rPr lang="en-US" sz="7200" dirty="0">
                <a:solidFill>
                  <a:srgbClr val="FFFFFF"/>
                </a:solidFill>
                <a:latin typeface="Aeries Sans Ultra-Bold"/>
              </a:rPr>
              <a:t>Convert Existing Queries/Reports</a:t>
            </a:r>
          </a:p>
        </p:txBody>
      </p:sp>
      <p:sp>
        <p:nvSpPr>
          <p:cNvPr id="5" name="icon"/>
          <p:cNvSpPr/>
          <p:nvPr/>
        </p:nvSpPr>
        <p:spPr>
          <a:xfrm>
            <a:off x="204710" y="8970328"/>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3" name="Object5">
            <a:extLst>
              <a:ext uri="{FF2B5EF4-FFF2-40B4-BE49-F238E27FC236}">
                <a16:creationId xmlns:a16="http://schemas.microsoft.com/office/drawing/2014/main" id="{5CDB45A1-DE9F-DCFC-F312-C5768A5494EE}"/>
              </a:ext>
            </a:extLst>
          </p:cNvPr>
          <p:cNvSpPr/>
          <p:nvPr/>
        </p:nvSpPr>
        <p:spPr>
          <a:xfrm>
            <a:off x="12039600" y="2393672"/>
            <a:ext cx="5257800" cy="4022948"/>
          </a:xfrm>
          <a:prstGeom prst="rect">
            <a:avLst/>
          </a:prstGeom>
          <a:noFill/>
          <a:ln/>
        </p:spPr>
        <p:txBody>
          <a:bodyPr wrap="square" lIns="0" tIns="0" rIns="0" bIns="0" rtlCol="0" anchor="t">
            <a:noAutofit/>
          </a:bodyPr>
          <a:lstStyle/>
          <a:p>
            <a:pPr defTabSz="609630"/>
            <a:r>
              <a:rPr lang="en-US" sz="3200" dirty="0">
                <a:solidFill>
                  <a:schemeClr val="bg1"/>
                </a:solidFill>
                <a:latin typeface="Nunito Sans" panose="00000500000000000000" pitchFamily="2" charset="0"/>
                <a:ea typeface="Nunito Sans SemiBold" pitchFamily="34" charset="-122"/>
                <a:cs typeface="Nunito Sans SemiBold" pitchFamily="34" charset="-120"/>
              </a:rPr>
              <a:t>Converting your reports and queries into data validation definitions saves you from having to repeatedly run the report or query. The appropriate staff member will even be notified when an error occurs</a:t>
            </a:r>
            <a:endParaRPr lang="en-US" sz="3200" dirty="0">
              <a:solidFill>
                <a:schemeClr val="bg1"/>
              </a:solidFill>
              <a:latin typeface="Nunito Sans" panose="00000500000000000000" pitchFamily="2" charset="0"/>
            </a:endParaRPr>
          </a:p>
        </p:txBody>
      </p:sp>
      <p:pic>
        <p:nvPicPr>
          <p:cNvPr id="6" name="Picture 5">
            <a:extLst>
              <a:ext uri="{FF2B5EF4-FFF2-40B4-BE49-F238E27FC236}">
                <a16:creationId xmlns:a16="http://schemas.microsoft.com/office/drawing/2014/main" id="{C311D3AF-BB85-3D4B-DD97-7A1B25DEF0B3}"/>
              </a:ext>
            </a:extLst>
          </p:cNvPr>
          <p:cNvPicPr>
            <a:picLocks noChangeAspect="1"/>
          </p:cNvPicPr>
          <p:nvPr/>
        </p:nvPicPr>
        <p:blipFill rotWithShape="1">
          <a:blip r:embed="rId4"/>
          <a:srcRect r="28703" b="5321"/>
          <a:stretch/>
        </p:blipFill>
        <p:spPr>
          <a:xfrm>
            <a:off x="7158654" y="6472154"/>
            <a:ext cx="11129346" cy="3814846"/>
          </a:xfrm>
          <a:prstGeom prst="rect">
            <a:avLst/>
          </a:prstGeom>
        </p:spPr>
      </p:pic>
      <p:pic>
        <p:nvPicPr>
          <p:cNvPr id="11" name="Picture 10">
            <a:extLst>
              <a:ext uri="{FF2B5EF4-FFF2-40B4-BE49-F238E27FC236}">
                <a16:creationId xmlns:a16="http://schemas.microsoft.com/office/drawing/2014/main" id="{B7A2ED16-B392-CD3D-0E82-21F95EBB2ACD}"/>
              </a:ext>
            </a:extLst>
          </p:cNvPr>
          <p:cNvPicPr>
            <a:picLocks noChangeAspect="1"/>
          </p:cNvPicPr>
          <p:nvPr/>
        </p:nvPicPr>
        <p:blipFill>
          <a:blip r:embed="rId5"/>
          <a:stretch>
            <a:fillRect/>
          </a:stretch>
        </p:blipFill>
        <p:spPr>
          <a:xfrm>
            <a:off x="-4482" y="2247900"/>
            <a:ext cx="11834229" cy="5438110"/>
          </a:xfrm>
          <a:prstGeom prst="rect">
            <a:avLst/>
          </a:prstGeom>
          <a:ln>
            <a:noFill/>
          </a:ln>
          <a:effectLst>
            <a:outerShdw blurRad="292100" dist="139700" dir="2700000" algn="tl" rotWithShape="0">
              <a:srgbClr val="333333">
                <a:alpha val="65000"/>
              </a:srgbClr>
            </a:outerShdw>
          </a:effectLst>
        </p:spPr>
      </p:pic>
      <p:sp>
        <p:nvSpPr>
          <p:cNvPr id="12" name="Arrow: Bent 11">
            <a:extLst>
              <a:ext uri="{FF2B5EF4-FFF2-40B4-BE49-F238E27FC236}">
                <a16:creationId xmlns:a16="http://schemas.microsoft.com/office/drawing/2014/main" id="{971C0683-56D5-BC8E-7ABC-FB509657F045}"/>
              </a:ext>
            </a:extLst>
          </p:cNvPr>
          <p:cNvSpPr/>
          <p:nvPr/>
        </p:nvSpPr>
        <p:spPr>
          <a:xfrm rot="16200000">
            <a:off x="4568779" y="7042425"/>
            <a:ext cx="2489202" cy="2674303"/>
          </a:xfrm>
          <a:prstGeom prst="bentArrow">
            <a:avLst>
              <a:gd name="adj1" fmla="val 19950"/>
              <a:gd name="adj2" fmla="val 25000"/>
              <a:gd name="adj3" fmla="val 25000"/>
              <a:gd name="adj4" fmla="val 43750"/>
            </a:avLst>
          </a:prstGeom>
          <a:solidFill>
            <a:srgbClr val="4361A0"/>
          </a:solidFill>
          <a:ln>
            <a:solidFill>
              <a:srgbClr val="4361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18423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7" name="TextBox 7"/>
          <p:cNvSpPr txBox="1"/>
          <p:nvPr/>
        </p:nvSpPr>
        <p:spPr>
          <a:xfrm>
            <a:off x="3614649" y="1906620"/>
            <a:ext cx="11058702" cy="6473760"/>
          </a:xfrm>
          <a:prstGeom prst="rect">
            <a:avLst/>
          </a:prstGeom>
        </p:spPr>
        <p:txBody>
          <a:bodyPr wrap="square" lIns="0" tIns="0" rIns="0" bIns="0" rtlCol="0" anchor="t">
            <a:spAutoFit/>
          </a:bodyPr>
          <a:lstStyle/>
          <a:p>
            <a:pPr algn="ctr">
              <a:lnSpc>
                <a:spcPts val="12500"/>
              </a:lnSpc>
            </a:pPr>
            <a:r>
              <a:rPr lang="en-US" sz="13800" dirty="0">
                <a:solidFill>
                  <a:srgbClr val="FFFFFF"/>
                </a:solidFill>
                <a:effectLst>
                  <a:outerShdw blurRad="63500" sx="102000" sy="102000" algn="ctr" rotWithShape="0">
                    <a:prstClr val="black">
                      <a:alpha val="40000"/>
                    </a:prstClr>
                  </a:outerShdw>
                </a:effectLst>
                <a:latin typeface="Aeries Sans Ultra-Bold"/>
              </a:rPr>
              <a:t>Data Validation Definition Examples</a:t>
            </a:r>
          </a:p>
        </p:txBody>
      </p:sp>
      <p:sp>
        <p:nvSpPr>
          <p:cNvPr id="8" name="Freeform 8"/>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77193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8FAD7D04-0052-B752-D2CE-E73957D7C1E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22" name="icon">
            <a:extLst>
              <a:ext uri="{FF2B5EF4-FFF2-40B4-BE49-F238E27FC236}">
                <a16:creationId xmlns:a16="http://schemas.microsoft.com/office/drawing/2014/main" id="{4402588A-89F4-D62A-6FD7-5898BE9D04FE}"/>
              </a:ext>
            </a:extLst>
          </p:cNvPr>
          <p:cNvSpPr/>
          <p:nvPr/>
        </p:nvSpPr>
        <p:spPr>
          <a:xfrm>
            <a:off x="230126" y="8961852"/>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2" name="Title">
            <a:extLst>
              <a:ext uri="{FF2B5EF4-FFF2-40B4-BE49-F238E27FC236}">
                <a16:creationId xmlns:a16="http://schemas.microsoft.com/office/drawing/2014/main" id="{D04B5666-F71A-BB2A-41E5-CE4E9D79EB18}"/>
              </a:ext>
            </a:extLst>
          </p:cNvPr>
          <p:cNvSpPr txBox="1"/>
          <p:nvPr/>
        </p:nvSpPr>
        <p:spPr>
          <a:xfrm>
            <a:off x="152400" y="701183"/>
            <a:ext cx="17944337" cy="1465786"/>
          </a:xfrm>
          <a:prstGeom prst="rect">
            <a:avLst/>
          </a:prstGeom>
        </p:spPr>
        <p:txBody>
          <a:bodyPr wrap="square" lIns="0" tIns="0" rIns="0" bIns="0" rtlCol="0" anchor="t">
            <a:spAutoFit/>
          </a:bodyPr>
          <a:lstStyle/>
          <a:p>
            <a:pPr algn="ctr">
              <a:lnSpc>
                <a:spcPts val="12599"/>
              </a:lnSpc>
            </a:pPr>
            <a:r>
              <a:rPr lang="en-US" sz="7200" dirty="0">
                <a:solidFill>
                  <a:srgbClr val="FFFFFF"/>
                </a:solidFill>
                <a:latin typeface="Aeries Sans Ultra-Bold"/>
              </a:rPr>
              <a:t>Student-Related, School Scope</a:t>
            </a:r>
          </a:p>
        </p:txBody>
      </p:sp>
      <p:pic>
        <p:nvPicPr>
          <p:cNvPr id="3" name="Picture 2">
            <a:extLst>
              <a:ext uri="{FF2B5EF4-FFF2-40B4-BE49-F238E27FC236}">
                <a16:creationId xmlns:a16="http://schemas.microsoft.com/office/drawing/2014/main" id="{8FDD8B2E-AE9B-81C4-D942-4990B7080684}"/>
              </a:ext>
            </a:extLst>
          </p:cNvPr>
          <p:cNvPicPr>
            <a:picLocks noChangeAspect="1"/>
          </p:cNvPicPr>
          <p:nvPr/>
        </p:nvPicPr>
        <p:blipFill>
          <a:blip r:embed="rId4"/>
          <a:stretch>
            <a:fillRect/>
          </a:stretch>
        </p:blipFill>
        <p:spPr>
          <a:xfrm>
            <a:off x="5181600" y="2658135"/>
            <a:ext cx="12085376" cy="4009365"/>
          </a:xfrm>
          <a:prstGeom prst="rect">
            <a:avLst/>
          </a:prstGeom>
          <a:ln>
            <a:noFill/>
          </a:ln>
          <a:effectLst>
            <a:outerShdw blurRad="190500" algn="tl" rotWithShape="0">
              <a:srgbClr val="000000">
                <a:alpha val="70000"/>
              </a:srgbClr>
            </a:outerShdw>
          </a:effectLst>
        </p:spPr>
      </p:pic>
      <p:grpSp>
        <p:nvGrpSpPr>
          <p:cNvPr id="27" name="Group 26">
            <a:extLst>
              <a:ext uri="{FF2B5EF4-FFF2-40B4-BE49-F238E27FC236}">
                <a16:creationId xmlns:a16="http://schemas.microsoft.com/office/drawing/2014/main" id="{EACB0FE5-6733-3700-24F4-99C0C58E8432}"/>
              </a:ext>
            </a:extLst>
          </p:cNvPr>
          <p:cNvGrpSpPr/>
          <p:nvPr/>
        </p:nvGrpSpPr>
        <p:grpSpPr>
          <a:xfrm>
            <a:off x="762000" y="3059540"/>
            <a:ext cx="4343400" cy="3206554"/>
            <a:chOff x="762000" y="3165076"/>
            <a:chExt cx="4343400" cy="3206554"/>
          </a:xfrm>
        </p:grpSpPr>
        <p:sp>
          <p:nvSpPr>
            <p:cNvPr id="4" name="Subtitle">
              <a:extLst>
                <a:ext uri="{FF2B5EF4-FFF2-40B4-BE49-F238E27FC236}">
                  <a16:creationId xmlns:a16="http://schemas.microsoft.com/office/drawing/2014/main" id="{25E729CB-53DA-28C8-F5C7-D78F2F7A5EA8}"/>
                </a:ext>
              </a:extLst>
            </p:cNvPr>
            <p:cNvSpPr txBox="1"/>
            <p:nvPr/>
          </p:nvSpPr>
          <p:spPr>
            <a:xfrm>
              <a:off x="762000" y="3165076"/>
              <a:ext cx="4343400" cy="923330"/>
            </a:xfrm>
            <a:prstGeom prst="rect">
              <a:avLst/>
            </a:prstGeom>
          </p:spPr>
          <p:txBody>
            <a:bodyPr wrap="square" lIns="0" tIns="0" rIns="0" bIns="0" rtlCol="0" anchor="t">
              <a:spAutoFit/>
            </a:bodyPr>
            <a:lstStyle/>
            <a:p>
              <a:pPr marL="781050" lvl="1" indent="-457200">
                <a:buFont typeface="Arial" panose="020B0604020202020204" pitchFamily="34" charset="0"/>
                <a:buChar char="•"/>
              </a:pPr>
              <a:r>
                <a:rPr lang="en-US" sz="3000" dirty="0">
                  <a:solidFill>
                    <a:srgbClr val="FFFFFF"/>
                  </a:solidFill>
                  <a:latin typeface="Nunito Sans"/>
                </a:rPr>
                <a:t>Validation Group is School-Scoped</a:t>
              </a:r>
            </a:p>
          </p:txBody>
        </p:sp>
        <p:sp>
          <p:nvSpPr>
            <p:cNvPr id="7" name="Subtitle">
              <a:extLst>
                <a:ext uri="{FF2B5EF4-FFF2-40B4-BE49-F238E27FC236}">
                  <a16:creationId xmlns:a16="http://schemas.microsoft.com/office/drawing/2014/main" id="{458D60CA-1AAE-BD6F-344D-417AFC6726EA}"/>
                </a:ext>
              </a:extLst>
            </p:cNvPr>
            <p:cNvSpPr txBox="1"/>
            <p:nvPr/>
          </p:nvSpPr>
          <p:spPr>
            <a:xfrm>
              <a:off x="762000" y="4306688"/>
              <a:ext cx="4343400" cy="923330"/>
            </a:xfrm>
            <a:prstGeom prst="rect">
              <a:avLst/>
            </a:prstGeom>
          </p:spPr>
          <p:txBody>
            <a:bodyPr wrap="square" lIns="0" tIns="0" rIns="0" bIns="0" rtlCol="0" anchor="t">
              <a:spAutoFit/>
            </a:bodyPr>
            <a:lstStyle/>
            <a:p>
              <a:pPr marL="781050" lvl="1" indent="-457200">
                <a:buFont typeface="Arial" panose="020B0604020202020204" pitchFamily="34" charset="0"/>
                <a:buChar char="•"/>
              </a:pPr>
              <a:r>
                <a:rPr lang="en-US" sz="3000" dirty="0">
                  <a:solidFill>
                    <a:srgbClr val="FFFFFF"/>
                  </a:solidFill>
                  <a:latin typeface="Nunito Sans"/>
                </a:rPr>
                <a:t>Student ID is a Key Field</a:t>
              </a:r>
            </a:p>
          </p:txBody>
        </p:sp>
        <p:sp>
          <p:nvSpPr>
            <p:cNvPr id="9" name="Subtitle">
              <a:extLst>
                <a:ext uri="{FF2B5EF4-FFF2-40B4-BE49-F238E27FC236}">
                  <a16:creationId xmlns:a16="http://schemas.microsoft.com/office/drawing/2014/main" id="{9EB0C64B-09D8-EDC3-1C5C-F9FDB1B94FA5}"/>
                </a:ext>
              </a:extLst>
            </p:cNvPr>
            <p:cNvSpPr txBox="1"/>
            <p:nvPr/>
          </p:nvSpPr>
          <p:spPr>
            <a:xfrm>
              <a:off x="762000" y="5448300"/>
              <a:ext cx="4343400" cy="923330"/>
            </a:xfrm>
            <a:prstGeom prst="rect">
              <a:avLst/>
            </a:prstGeom>
          </p:spPr>
          <p:txBody>
            <a:bodyPr wrap="square" lIns="0" tIns="0" rIns="0" bIns="0" rtlCol="0" anchor="t">
              <a:spAutoFit/>
            </a:bodyPr>
            <a:lstStyle/>
            <a:p>
              <a:pPr marL="781050" lvl="1" indent="-457200">
                <a:buFont typeface="Arial" panose="020B0604020202020204" pitchFamily="34" charset="0"/>
                <a:buChar char="•"/>
              </a:pPr>
              <a:r>
                <a:rPr lang="en-US" sz="3000" dirty="0">
                  <a:solidFill>
                    <a:srgbClr val="FFFFFF"/>
                  </a:solidFill>
                  <a:latin typeface="Nunito Sans"/>
                </a:rPr>
                <a:t>“Student Related?” is checked</a:t>
              </a:r>
            </a:p>
          </p:txBody>
        </p:sp>
      </p:grpSp>
      <p:pic>
        <p:nvPicPr>
          <p:cNvPr id="19" name="Picture 18">
            <a:extLst>
              <a:ext uri="{FF2B5EF4-FFF2-40B4-BE49-F238E27FC236}">
                <a16:creationId xmlns:a16="http://schemas.microsoft.com/office/drawing/2014/main" id="{A75EDCE1-3094-3AFA-A779-A90C8A532F9B}"/>
              </a:ext>
            </a:extLst>
          </p:cNvPr>
          <p:cNvPicPr>
            <a:picLocks noChangeAspect="1"/>
          </p:cNvPicPr>
          <p:nvPr/>
        </p:nvPicPr>
        <p:blipFill>
          <a:blip r:embed="rId5"/>
          <a:stretch>
            <a:fillRect/>
          </a:stretch>
        </p:blipFill>
        <p:spPr>
          <a:xfrm>
            <a:off x="3124200" y="6976359"/>
            <a:ext cx="3657600" cy="2453834"/>
          </a:xfrm>
          <a:prstGeom prst="rect">
            <a:avLst/>
          </a:prstGeom>
          <a:ln>
            <a:noFill/>
          </a:ln>
          <a:effectLst>
            <a:outerShdw blurRad="190500" algn="tl" rotWithShape="0">
              <a:srgbClr val="000000">
                <a:alpha val="70000"/>
              </a:srgbClr>
            </a:outerShdw>
          </a:effectLst>
        </p:spPr>
      </p:pic>
      <p:sp>
        <p:nvSpPr>
          <p:cNvPr id="21" name="Subtitle">
            <a:extLst>
              <a:ext uri="{FF2B5EF4-FFF2-40B4-BE49-F238E27FC236}">
                <a16:creationId xmlns:a16="http://schemas.microsoft.com/office/drawing/2014/main" id="{2AA1A83C-F72C-E12D-73A8-152CD778FD6B}"/>
              </a:ext>
            </a:extLst>
          </p:cNvPr>
          <p:cNvSpPr txBox="1"/>
          <p:nvPr/>
        </p:nvSpPr>
        <p:spPr>
          <a:xfrm>
            <a:off x="6695132" y="6949598"/>
            <a:ext cx="7494204" cy="461665"/>
          </a:xfrm>
          <a:prstGeom prst="rect">
            <a:avLst/>
          </a:prstGeom>
        </p:spPr>
        <p:txBody>
          <a:bodyPr wrap="square" lIns="0" tIns="0" rIns="0" bIns="0" rtlCol="0" anchor="t">
            <a:spAutoFit/>
          </a:bodyPr>
          <a:lstStyle/>
          <a:p>
            <a:pPr marL="781050" lvl="1" indent="-457200">
              <a:buFont typeface="Arial" panose="020B0604020202020204" pitchFamily="34" charset="0"/>
              <a:buChar char="•"/>
            </a:pPr>
            <a:r>
              <a:rPr lang="en-US" sz="3000" dirty="0">
                <a:solidFill>
                  <a:srgbClr val="FFFFFF"/>
                </a:solidFill>
                <a:latin typeface="Nunito Sans"/>
              </a:rPr>
              <a:t>Column named “Student ID”</a:t>
            </a:r>
          </a:p>
        </p:txBody>
      </p:sp>
      <p:sp>
        <p:nvSpPr>
          <p:cNvPr id="23" name="Subtitle">
            <a:extLst>
              <a:ext uri="{FF2B5EF4-FFF2-40B4-BE49-F238E27FC236}">
                <a16:creationId xmlns:a16="http://schemas.microsoft.com/office/drawing/2014/main" id="{508B2FF3-53D5-DE77-48F4-F643A5AA18A7}"/>
              </a:ext>
            </a:extLst>
          </p:cNvPr>
          <p:cNvSpPr txBox="1"/>
          <p:nvPr/>
        </p:nvSpPr>
        <p:spPr>
          <a:xfrm>
            <a:off x="6695132" y="7613654"/>
            <a:ext cx="7494204" cy="461665"/>
          </a:xfrm>
          <a:prstGeom prst="rect">
            <a:avLst/>
          </a:prstGeom>
        </p:spPr>
        <p:txBody>
          <a:bodyPr wrap="square" lIns="0" tIns="0" rIns="0" bIns="0" rtlCol="0" anchor="t">
            <a:spAutoFit/>
          </a:bodyPr>
          <a:lstStyle/>
          <a:p>
            <a:pPr marL="781050" lvl="1" indent="-457200">
              <a:buFont typeface="Arial" panose="020B0604020202020204" pitchFamily="34" charset="0"/>
              <a:buChar char="•"/>
            </a:pPr>
            <a:r>
              <a:rPr lang="en-US" sz="3000" dirty="0">
                <a:solidFill>
                  <a:srgbClr val="FFFFFF"/>
                </a:solidFill>
                <a:latin typeface="Nunito Sans"/>
              </a:rPr>
              <a:t>Column named “Description”</a:t>
            </a:r>
          </a:p>
        </p:txBody>
      </p:sp>
      <p:sp>
        <p:nvSpPr>
          <p:cNvPr id="24" name="Subtitle">
            <a:extLst>
              <a:ext uri="{FF2B5EF4-FFF2-40B4-BE49-F238E27FC236}">
                <a16:creationId xmlns:a16="http://schemas.microsoft.com/office/drawing/2014/main" id="{C1AF2FDF-92ED-2E34-4A1B-29A65A847239}"/>
              </a:ext>
            </a:extLst>
          </p:cNvPr>
          <p:cNvSpPr txBox="1"/>
          <p:nvPr/>
        </p:nvSpPr>
        <p:spPr>
          <a:xfrm>
            <a:off x="6717544" y="8277710"/>
            <a:ext cx="9224392" cy="461665"/>
          </a:xfrm>
          <a:prstGeom prst="rect">
            <a:avLst/>
          </a:prstGeom>
        </p:spPr>
        <p:txBody>
          <a:bodyPr wrap="square" lIns="0" tIns="0" rIns="0" bIns="0" rtlCol="0" anchor="t">
            <a:spAutoFit/>
          </a:bodyPr>
          <a:lstStyle/>
          <a:p>
            <a:pPr marL="781050" lvl="1" indent="-457200">
              <a:buFont typeface="Arial" panose="020B0604020202020204" pitchFamily="34" charset="0"/>
              <a:buChar char="•"/>
            </a:pPr>
            <a:r>
              <a:rPr lang="en-US" sz="3000" dirty="0">
                <a:solidFill>
                  <a:srgbClr val="FFFFFF"/>
                </a:solidFill>
                <a:latin typeface="Nunito Sans"/>
              </a:rPr>
              <a:t>Student ID parameter in the WHERE clause</a:t>
            </a:r>
          </a:p>
        </p:txBody>
      </p:sp>
      <p:sp>
        <p:nvSpPr>
          <p:cNvPr id="26" name="Subtitle">
            <a:extLst>
              <a:ext uri="{FF2B5EF4-FFF2-40B4-BE49-F238E27FC236}">
                <a16:creationId xmlns:a16="http://schemas.microsoft.com/office/drawing/2014/main" id="{D06228A5-2A93-5D24-1272-8158D283E2FE}"/>
              </a:ext>
            </a:extLst>
          </p:cNvPr>
          <p:cNvSpPr txBox="1"/>
          <p:nvPr/>
        </p:nvSpPr>
        <p:spPr>
          <a:xfrm>
            <a:off x="6717544" y="8941767"/>
            <a:ext cx="9224392" cy="461665"/>
          </a:xfrm>
          <a:prstGeom prst="rect">
            <a:avLst/>
          </a:prstGeom>
        </p:spPr>
        <p:txBody>
          <a:bodyPr wrap="square" lIns="0" tIns="0" rIns="0" bIns="0" rtlCol="0" anchor="t">
            <a:spAutoFit/>
          </a:bodyPr>
          <a:lstStyle/>
          <a:p>
            <a:pPr marL="781050" lvl="1" indent="-457200">
              <a:buFont typeface="Arial" panose="020B0604020202020204" pitchFamily="34" charset="0"/>
              <a:buChar char="•"/>
            </a:pPr>
            <a:r>
              <a:rPr lang="en-US" sz="3000" dirty="0">
                <a:solidFill>
                  <a:srgbClr val="FFFFFF"/>
                </a:solidFill>
                <a:latin typeface="Nunito Sans"/>
              </a:rPr>
              <a:t>School Code parameter in the WHERE clause</a:t>
            </a:r>
          </a:p>
        </p:txBody>
      </p:sp>
    </p:spTree>
    <p:extLst>
      <p:ext uri="{BB962C8B-B14F-4D97-AF65-F5344CB8AC3E}">
        <p14:creationId xmlns:p14="http://schemas.microsoft.com/office/powerpoint/2010/main" val="11970928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8FAD7D04-0052-B752-D2CE-E73957D7C1E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22" name="icon">
            <a:extLst>
              <a:ext uri="{FF2B5EF4-FFF2-40B4-BE49-F238E27FC236}">
                <a16:creationId xmlns:a16="http://schemas.microsoft.com/office/drawing/2014/main" id="{4402588A-89F4-D62A-6FD7-5898BE9D04FE}"/>
              </a:ext>
            </a:extLst>
          </p:cNvPr>
          <p:cNvSpPr/>
          <p:nvPr/>
        </p:nvSpPr>
        <p:spPr>
          <a:xfrm>
            <a:off x="16304425" y="892907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2" name="Title">
            <a:extLst>
              <a:ext uri="{FF2B5EF4-FFF2-40B4-BE49-F238E27FC236}">
                <a16:creationId xmlns:a16="http://schemas.microsoft.com/office/drawing/2014/main" id="{D04B5666-F71A-BB2A-41E5-CE4E9D79EB18}"/>
              </a:ext>
            </a:extLst>
          </p:cNvPr>
          <p:cNvSpPr txBox="1"/>
          <p:nvPr/>
        </p:nvSpPr>
        <p:spPr>
          <a:xfrm>
            <a:off x="152400" y="701183"/>
            <a:ext cx="17944337" cy="1465786"/>
          </a:xfrm>
          <a:prstGeom prst="rect">
            <a:avLst/>
          </a:prstGeom>
        </p:spPr>
        <p:txBody>
          <a:bodyPr wrap="square" lIns="0" tIns="0" rIns="0" bIns="0" rtlCol="0" anchor="t">
            <a:spAutoFit/>
          </a:bodyPr>
          <a:lstStyle/>
          <a:p>
            <a:pPr algn="ctr">
              <a:lnSpc>
                <a:spcPts val="12599"/>
              </a:lnSpc>
            </a:pPr>
            <a:r>
              <a:rPr lang="en-US" sz="7200" dirty="0">
                <a:solidFill>
                  <a:srgbClr val="FFFFFF"/>
                </a:solidFill>
                <a:latin typeface="Aeries Sans Ultra-Bold"/>
              </a:rPr>
              <a:t>Student-Related, School Scope</a:t>
            </a:r>
          </a:p>
        </p:txBody>
      </p:sp>
      <p:sp>
        <p:nvSpPr>
          <p:cNvPr id="4" name="Subtitle">
            <a:extLst>
              <a:ext uri="{FF2B5EF4-FFF2-40B4-BE49-F238E27FC236}">
                <a16:creationId xmlns:a16="http://schemas.microsoft.com/office/drawing/2014/main" id="{25E729CB-53DA-28C8-F5C7-D78F2F7A5EA8}"/>
              </a:ext>
            </a:extLst>
          </p:cNvPr>
          <p:cNvSpPr txBox="1"/>
          <p:nvPr/>
        </p:nvSpPr>
        <p:spPr>
          <a:xfrm>
            <a:off x="279682" y="2655588"/>
            <a:ext cx="4898926" cy="923330"/>
          </a:xfrm>
          <a:prstGeom prst="rect">
            <a:avLst/>
          </a:prstGeom>
        </p:spPr>
        <p:txBody>
          <a:bodyPr wrap="square" lIns="0" tIns="0" rIns="0" bIns="0" rtlCol="0" anchor="t">
            <a:spAutoFit/>
          </a:bodyPr>
          <a:lstStyle/>
          <a:p>
            <a:pPr marL="781050" lvl="1" indent="-457200">
              <a:buFont typeface="Arial" panose="020B0604020202020204" pitchFamily="34" charset="0"/>
              <a:buChar char="•"/>
            </a:pPr>
            <a:r>
              <a:rPr lang="en-US" sz="3000" dirty="0">
                <a:solidFill>
                  <a:srgbClr val="FFFFFF"/>
                </a:solidFill>
                <a:latin typeface="Nunito Sans"/>
              </a:rPr>
              <a:t>Validation Group is School-Scoped</a:t>
            </a:r>
          </a:p>
        </p:txBody>
      </p:sp>
      <p:sp>
        <p:nvSpPr>
          <p:cNvPr id="7" name="Subtitle">
            <a:extLst>
              <a:ext uri="{FF2B5EF4-FFF2-40B4-BE49-F238E27FC236}">
                <a16:creationId xmlns:a16="http://schemas.microsoft.com/office/drawing/2014/main" id="{458D60CA-1AAE-BD6F-344D-417AFC6726EA}"/>
              </a:ext>
            </a:extLst>
          </p:cNvPr>
          <p:cNvSpPr txBox="1"/>
          <p:nvPr/>
        </p:nvSpPr>
        <p:spPr>
          <a:xfrm>
            <a:off x="279682" y="3560369"/>
            <a:ext cx="4723828" cy="923330"/>
          </a:xfrm>
          <a:prstGeom prst="rect">
            <a:avLst/>
          </a:prstGeom>
        </p:spPr>
        <p:txBody>
          <a:bodyPr wrap="square" lIns="0" tIns="0" rIns="0" bIns="0" rtlCol="0" anchor="t">
            <a:spAutoFit/>
          </a:bodyPr>
          <a:lstStyle/>
          <a:p>
            <a:pPr marL="781050" lvl="1" indent="-457200">
              <a:buFont typeface="Arial" panose="020B0604020202020204" pitchFamily="34" charset="0"/>
              <a:buChar char="•"/>
            </a:pPr>
            <a:r>
              <a:rPr lang="en-US" sz="3000" dirty="0">
                <a:solidFill>
                  <a:srgbClr val="FFFFFF"/>
                </a:solidFill>
                <a:latin typeface="Nunito Sans"/>
              </a:rPr>
              <a:t>Student ID is a Key Field</a:t>
            </a:r>
          </a:p>
        </p:txBody>
      </p:sp>
      <p:sp>
        <p:nvSpPr>
          <p:cNvPr id="9" name="Subtitle">
            <a:extLst>
              <a:ext uri="{FF2B5EF4-FFF2-40B4-BE49-F238E27FC236}">
                <a16:creationId xmlns:a16="http://schemas.microsoft.com/office/drawing/2014/main" id="{9EB0C64B-09D8-EDC3-1C5C-F9FDB1B94FA5}"/>
              </a:ext>
            </a:extLst>
          </p:cNvPr>
          <p:cNvSpPr txBox="1"/>
          <p:nvPr/>
        </p:nvSpPr>
        <p:spPr>
          <a:xfrm>
            <a:off x="279682" y="5369930"/>
            <a:ext cx="4723828" cy="923330"/>
          </a:xfrm>
          <a:prstGeom prst="rect">
            <a:avLst/>
          </a:prstGeom>
        </p:spPr>
        <p:txBody>
          <a:bodyPr wrap="square" lIns="0" tIns="0" rIns="0" bIns="0" rtlCol="0" anchor="t">
            <a:spAutoFit/>
          </a:bodyPr>
          <a:lstStyle/>
          <a:p>
            <a:pPr marL="781050" lvl="1" indent="-457200">
              <a:buFont typeface="Arial" panose="020B0604020202020204" pitchFamily="34" charset="0"/>
              <a:buChar char="•"/>
            </a:pPr>
            <a:r>
              <a:rPr lang="en-US" sz="3000" dirty="0">
                <a:solidFill>
                  <a:srgbClr val="FFFFFF"/>
                </a:solidFill>
                <a:latin typeface="Nunito Sans"/>
              </a:rPr>
              <a:t>“Student Related?” is checked</a:t>
            </a:r>
          </a:p>
        </p:txBody>
      </p:sp>
      <p:sp>
        <p:nvSpPr>
          <p:cNvPr id="21" name="Subtitle">
            <a:extLst>
              <a:ext uri="{FF2B5EF4-FFF2-40B4-BE49-F238E27FC236}">
                <a16:creationId xmlns:a16="http://schemas.microsoft.com/office/drawing/2014/main" id="{2AA1A83C-F72C-E12D-73A8-152CD778FD6B}"/>
              </a:ext>
            </a:extLst>
          </p:cNvPr>
          <p:cNvSpPr txBox="1"/>
          <p:nvPr/>
        </p:nvSpPr>
        <p:spPr>
          <a:xfrm>
            <a:off x="7092573" y="6886735"/>
            <a:ext cx="7494204" cy="461665"/>
          </a:xfrm>
          <a:prstGeom prst="rect">
            <a:avLst/>
          </a:prstGeom>
        </p:spPr>
        <p:txBody>
          <a:bodyPr wrap="square" lIns="0" tIns="0" rIns="0" bIns="0" rtlCol="0" anchor="t">
            <a:spAutoFit/>
          </a:bodyPr>
          <a:lstStyle/>
          <a:p>
            <a:pPr marL="781050" lvl="1" indent="-457200">
              <a:buFont typeface="Arial" panose="020B0604020202020204" pitchFamily="34" charset="0"/>
              <a:buChar char="•"/>
            </a:pPr>
            <a:r>
              <a:rPr lang="en-US" sz="3000" dirty="0">
                <a:solidFill>
                  <a:srgbClr val="FFFFFF"/>
                </a:solidFill>
                <a:latin typeface="Nunito Sans"/>
              </a:rPr>
              <a:t>Column named “Student ID”</a:t>
            </a:r>
          </a:p>
        </p:txBody>
      </p:sp>
      <p:sp>
        <p:nvSpPr>
          <p:cNvPr id="23" name="Subtitle">
            <a:extLst>
              <a:ext uri="{FF2B5EF4-FFF2-40B4-BE49-F238E27FC236}">
                <a16:creationId xmlns:a16="http://schemas.microsoft.com/office/drawing/2014/main" id="{508B2FF3-53D5-DE77-48F4-F643A5AA18A7}"/>
              </a:ext>
            </a:extLst>
          </p:cNvPr>
          <p:cNvSpPr txBox="1"/>
          <p:nvPr/>
        </p:nvSpPr>
        <p:spPr>
          <a:xfrm>
            <a:off x="7092573" y="7439755"/>
            <a:ext cx="7494204" cy="461665"/>
          </a:xfrm>
          <a:prstGeom prst="rect">
            <a:avLst/>
          </a:prstGeom>
        </p:spPr>
        <p:txBody>
          <a:bodyPr wrap="square" lIns="0" tIns="0" rIns="0" bIns="0" rtlCol="0" anchor="t">
            <a:spAutoFit/>
          </a:bodyPr>
          <a:lstStyle/>
          <a:p>
            <a:pPr marL="781050" lvl="1" indent="-457200">
              <a:buFont typeface="Arial" panose="020B0604020202020204" pitchFamily="34" charset="0"/>
              <a:buChar char="•"/>
            </a:pPr>
            <a:r>
              <a:rPr lang="en-US" sz="3000" dirty="0">
                <a:solidFill>
                  <a:srgbClr val="FFFFFF"/>
                </a:solidFill>
                <a:latin typeface="Nunito Sans"/>
              </a:rPr>
              <a:t>Column named “Description”</a:t>
            </a:r>
          </a:p>
        </p:txBody>
      </p:sp>
      <p:sp>
        <p:nvSpPr>
          <p:cNvPr id="24" name="Subtitle">
            <a:extLst>
              <a:ext uri="{FF2B5EF4-FFF2-40B4-BE49-F238E27FC236}">
                <a16:creationId xmlns:a16="http://schemas.microsoft.com/office/drawing/2014/main" id="{C1AF2FDF-92ED-2E34-4A1B-29A65A847239}"/>
              </a:ext>
            </a:extLst>
          </p:cNvPr>
          <p:cNvSpPr txBox="1"/>
          <p:nvPr/>
        </p:nvSpPr>
        <p:spPr>
          <a:xfrm>
            <a:off x="7092573" y="8545795"/>
            <a:ext cx="9224392" cy="461665"/>
          </a:xfrm>
          <a:prstGeom prst="rect">
            <a:avLst/>
          </a:prstGeom>
        </p:spPr>
        <p:txBody>
          <a:bodyPr wrap="square" lIns="0" tIns="0" rIns="0" bIns="0" rtlCol="0" anchor="t">
            <a:spAutoFit/>
          </a:bodyPr>
          <a:lstStyle/>
          <a:p>
            <a:pPr marL="781050" lvl="1" indent="-457200">
              <a:buFont typeface="Arial" panose="020B0604020202020204" pitchFamily="34" charset="0"/>
              <a:buChar char="•"/>
            </a:pPr>
            <a:r>
              <a:rPr lang="en-US" sz="3000" dirty="0">
                <a:solidFill>
                  <a:srgbClr val="FFFFFF"/>
                </a:solidFill>
                <a:latin typeface="Nunito Sans"/>
              </a:rPr>
              <a:t>Student ID parameter in the WHERE clause</a:t>
            </a:r>
          </a:p>
        </p:txBody>
      </p:sp>
      <p:sp>
        <p:nvSpPr>
          <p:cNvPr id="26" name="Subtitle">
            <a:extLst>
              <a:ext uri="{FF2B5EF4-FFF2-40B4-BE49-F238E27FC236}">
                <a16:creationId xmlns:a16="http://schemas.microsoft.com/office/drawing/2014/main" id="{D06228A5-2A93-5D24-1272-8158D283E2FE}"/>
              </a:ext>
            </a:extLst>
          </p:cNvPr>
          <p:cNvSpPr txBox="1"/>
          <p:nvPr/>
        </p:nvSpPr>
        <p:spPr>
          <a:xfrm>
            <a:off x="7092573" y="9098816"/>
            <a:ext cx="9224392" cy="461665"/>
          </a:xfrm>
          <a:prstGeom prst="rect">
            <a:avLst/>
          </a:prstGeom>
        </p:spPr>
        <p:txBody>
          <a:bodyPr wrap="square" lIns="0" tIns="0" rIns="0" bIns="0" rtlCol="0" anchor="t">
            <a:spAutoFit/>
          </a:bodyPr>
          <a:lstStyle/>
          <a:p>
            <a:pPr marL="781050" lvl="1" indent="-457200">
              <a:buFont typeface="Arial" panose="020B0604020202020204" pitchFamily="34" charset="0"/>
              <a:buChar char="•"/>
            </a:pPr>
            <a:r>
              <a:rPr lang="en-US" sz="3000" dirty="0">
                <a:solidFill>
                  <a:srgbClr val="FFFFFF"/>
                </a:solidFill>
                <a:latin typeface="Nunito Sans"/>
              </a:rPr>
              <a:t>School Code parameter in the WHERE clause</a:t>
            </a:r>
          </a:p>
        </p:txBody>
      </p:sp>
      <p:pic>
        <p:nvPicPr>
          <p:cNvPr id="10" name="Picture 9">
            <a:extLst>
              <a:ext uri="{FF2B5EF4-FFF2-40B4-BE49-F238E27FC236}">
                <a16:creationId xmlns:a16="http://schemas.microsoft.com/office/drawing/2014/main" id="{B8837D6C-08BC-6ACC-AF3C-2E12CCCC9239}"/>
              </a:ext>
            </a:extLst>
          </p:cNvPr>
          <p:cNvPicPr>
            <a:picLocks noChangeAspect="1"/>
          </p:cNvPicPr>
          <p:nvPr/>
        </p:nvPicPr>
        <p:blipFill>
          <a:blip r:embed="rId4"/>
          <a:stretch>
            <a:fillRect/>
          </a:stretch>
        </p:blipFill>
        <p:spPr>
          <a:xfrm>
            <a:off x="5178608" y="2658855"/>
            <a:ext cx="12088368" cy="4058134"/>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5E993ED1-51C2-F638-FC72-98A85CB4EFDB}"/>
              </a:ext>
            </a:extLst>
          </p:cNvPr>
          <p:cNvPicPr>
            <a:picLocks noChangeAspect="1"/>
          </p:cNvPicPr>
          <p:nvPr/>
        </p:nvPicPr>
        <p:blipFill>
          <a:blip r:embed="rId5"/>
          <a:stretch>
            <a:fillRect/>
          </a:stretch>
        </p:blipFill>
        <p:spPr>
          <a:xfrm>
            <a:off x="350196" y="6382439"/>
            <a:ext cx="6742377" cy="3403666"/>
          </a:xfrm>
          <a:prstGeom prst="rect">
            <a:avLst/>
          </a:prstGeom>
          <a:ln>
            <a:noFill/>
          </a:ln>
          <a:effectLst>
            <a:outerShdw blurRad="190500" algn="tl" rotWithShape="0">
              <a:srgbClr val="000000">
                <a:alpha val="70000"/>
              </a:srgbClr>
            </a:outerShdw>
          </a:effectLst>
        </p:spPr>
      </p:pic>
      <p:sp>
        <p:nvSpPr>
          <p:cNvPr id="8" name="Subtitle">
            <a:extLst>
              <a:ext uri="{FF2B5EF4-FFF2-40B4-BE49-F238E27FC236}">
                <a16:creationId xmlns:a16="http://schemas.microsoft.com/office/drawing/2014/main" id="{7F7B3827-B05B-8D61-4DB7-4B5B716DC3F8}"/>
              </a:ext>
            </a:extLst>
          </p:cNvPr>
          <p:cNvSpPr txBox="1"/>
          <p:nvPr/>
        </p:nvSpPr>
        <p:spPr>
          <a:xfrm>
            <a:off x="279682" y="4465150"/>
            <a:ext cx="4723828" cy="923330"/>
          </a:xfrm>
          <a:prstGeom prst="rect">
            <a:avLst/>
          </a:prstGeom>
        </p:spPr>
        <p:txBody>
          <a:bodyPr wrap="square" lIns="0" tIns="0" rIns="0" bIns="0" rtlCol="0" anchor="t">
            <a:spAutoFit/>
          </a:bodyPr>
          <a:lstStyle/>
          <a:p>
            <a:pPr marL="781050" lvl="1" indent="-457200">
              <a:buFont typeface="Arial" panose="020B0604020202020204" pitchFamily="34" charset="0"/>
              <a:buChar char="•"/>
            </a:pPr>
            <a:r>
              <a:rPr lang="en-US" sz="3000" dirty="0">
                <a:solidFill>
                  <a:srgbClr val="FFFFFF"/>
                </a:solidFill>
                <a:latin typeface="Nunito Sans"/>
              </a:rPr>
              <a:t>Link to Page 1 Supports Deep Linking</a:t>
            </a:r>
          </a:p>
        </p:txBody>
      </p:sp>
      <p:sp>
        <p:nvSpPr>
          <p:cNvPr id="6" name="Title">
            <a:extLst>
              <a:ext uri="{FF2B5EF4-FFF2-40B4-BE49-F238E27FC236}">
                <a16:creationId xmlns:a16="http://schemas.microsoft.com/office/drawing/2014/main" id="{11AF8B35-AF5F-BF0C-9FF7-86A268BC0FAE}"/>
              </a:ext>
            </a:extLst>
          </p:cNvPr>
          <p:cNvSpPr txBox="1"/>
          <p:nvPr/>
        </p:nvSpPr>
        <p:spPr>
          <a:xfrm>
            <a:off x="9470686" y="1353124"/>
            <a:ext cx="8978679" cy="1392817"/>
          </a:xfrm>
          <a:prstGeom prst="rect">
            <a:avLst/>
          </a:prstGeom>
        </p:spPr>
        <p:txBody>
          <a:bodyPr wrap="square" lIns="0" tIns="0" rIns="0" bIns="0" rtlCol="0" anchor="t">
            <a:spAutoFit/>
          </a:bodyPr>
          <a:lstStyle/>
          <a:p>
            <a:pPr algn="ctr">
              <a:lnSpc>
                <a:spcPts val="12599"/>
              </a:lnSpc>
            </a:pPr>
            <a:r>
              <a:rPr lang="en-US" sz="5400" dirty="0">
                <a:solidFill>
                  <a:srgbClr val="FFFFFF"/>
                </a:solidFill>
                <a:latin typeface="Aeries Sans Ultra-Bold"/>
              </a:rPr>
              <a:t>With deep link</a:t>
            </a:r>
          </a:p>
        </p:txBody>
      </p:sp>
      <p:sp>
        <p:nvSpPr>
          <p:cNvPr id="12" name="Subtitle">
            <a:extLst>
              <a:ext uri="{FF2B5EF4-FFF2-40B4-BE49-F238E27FC236}">
                <a16:creationId xmlns:a16="http://schemas.microsoft.com/office/drawing/2014/main" id="{D8F086C1-98FD-2FE3-F13C-A6E8EFEEC15D}"/>
              </a:ext>
            </a:extLst>
          </p:cNvPr>
          <p:cNvSpPr txBox="1"/>
          <p:nvPr/>
        </p:nvSpPr>
        <p:spPr>
          <a:xfrm>
            <a:off x="7092573" y="7992775"/>
            <a:ext cx="7494204" cy="461665"/>
          </a:xfrm>
          <a:prstGeom prst="rect">
            <a:avLst/>
          </a:prstGeom>
        </p:spPr>
        <p:txBody>
          <a:bodyPr wrap="square" lIns="0" tIns="0" rIns="0" bIns="0" rtlCol="0" anchor="t">
            <a:spAutoFit/>
          </a:bodyPr>
          <a:lstStyle/>
          <a:p>
            <a:pPr marL="781050" lvl="1" indent="-457200">
              <a:buFont typeface="Arial" panose="020B0604020202020204" pitchFamily="34" charset="0"/>
              <a:buChar char="•"/>
            </a:pPr>
            <a:r>
              <a:rPr lang="en-US" sz="3000" dirty="0">
                <a:solidFill>
                  <a:srgbClr val="FFFFFF"/>
                </a:solidFill>
                <a:latin typeface="Nunito Sans"/>
              </a:rPr>
              <a:t>Deep Link used for ADS.SQ</a:t>
            </a:r>
          </a:p>
        </p:txBody>
      </p:sp>
    </p:spTree>
    <p:extLst>
      <p:ext uri="{BB962C8B-B14F-4D97-AF65-F5344CB8AC3E}">
        <p14:creationId xmlns:p14="http://schemas.microsoft.com/office/powerpoint/2010/main" val="7377180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8FAD7D04-0052-B752-D2CE-E73957D7C1E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22" name="icon">
            <a:extLst>
              <a:ext uri="{FF2B5EF4-FFF2-40B4-BE49-F238E27FC236}">
                <a16:creationId xmlns:a16="http://schemas.microsoft.com/office/drawing/2014/main" id="{4402588A-89F4-D62A-6FD7-5898BE9D04FE}"/>
              </a:ext>
            </a:extLst>
          </p:cNvPr>
          <p:cNvSpPr/>
          <p:nvPr/>
        </p:nvSpPr>
        <p:spPr>
          <a:xfrm>
            <a:off x="16304425" y="892907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2" name="Title">
            <a:extLst>
              <a:ext uri="{FF2B5EF4-FFF2-40B4-BE49-F238E27FC236}">
                <a16:creationId xmlns:a16="http://schemas.microsoft.com/office/drawing/2014/main" id="{D04B5666-F71A-BB2A-41E5-CE4E9D79EB18}"/>
              </a:ext>
            </a:extLst>
          </p:cNvPr>
          <p:cNvSpPr txBox="1"/>
          <p:nvPr/>
        </p:nvSpPr>
        <p:spPr>
          <a:xfrm>
            <a:off x="152400" y="701183"/>
            <a:ext cx="17944337" cy="1465786"/>
          </a:xfrm>
          <a:prstGeom prst="rect">
            <a:avLst/>
          </a:prstGeom>
        </p:spPr>
        <p:txBody>
          <a:bodyPr wrap="square" lIns="0" tIns="0" rIns="0" bIns="0" rtlCol="0" anchor="t">
            <a:spAutoFit/>
          </a:bodyPr>
          <a:lstStyle/>
          <a:p>
            <a:pPr algn="ctr">
              <a:lnSpc>
                <a:spcPts val="12599"/>
              </a:lnSpc>
            </a:pPr>
            <a:r>
              <a:rPr lang="en-US" sz="7200" dirty="0">
                <a:solidFill>
                  <a:srgbClr val="FFFFFF"/>
                </a:solidFill>
                <a:latin typeface="Aeries Sans Ultra-Bold"/>
              </a:rPr>
              <a:t>Not Student-Related, School Scope</a:t>
            </a:r>
          </a:p>
        </p:txBody>
      </p:sp>
      <p:pic>
        <p:nvPicPr>
          <p:cNvPr id="3" name="Picture 2">
            <a:extLst>
              <a:ext uri="{FF2B5EF4-FFF2-40B4-BE49-F238E27FC236}">
                <a16:creationId xmlns:a16="http://schemas.microsoft.com/office/drawing/2014/main" id="{8EA4E13A-08AB-CC0B-E4D7-C0FB4C29E538}"/>
              </a:ext>
            </a:extLst>
          </p:cNvPr>
          <p:cNvPicPr>
            <a:picLocks noChangeAspect="1"/>
          </p:cNvPicPr>
          <p:nvPr/>
        </p:nvPicPr>
        <p:blipFill>
          <a:blip r:embed="rId4"/>
          <a:stretch>
            <a:fillRect/>
          </a:stretch>
        </p:blipFill>
        <p:spPr>
          <a:xfrm>
            <a:off x="5178608" y="2651296"/>
            <a:ext cx="12088368" cy="4000778"/>
          </a:xfrm>
          <a:prstGeom prst="rect">
            <a:avLst/>
          </a:prstGeom>
          <a:ln>
            <a:noFill/>
          </a:ln>
          <a:effectLst>
            <a:outerShdw blurRad="190500" algn="tl" rotWithShape="0">
              <a:srgbClr val="000000">
                <a:alpha val="70000"/>
              </a:srgbClr>
            </a:outerShdw>
          </a:effectLst>
        </p:spPr>
      </p:pic>
      <p:sp>
        <p:nvSpPr>
          <p:cNvPr id="4" name="Subtitle">
            <a:extLst>
              <a:ext uri="{FF2B5EF4-FFF2-40B4-BE49-F238E27FC236}">
                <a16:creationId xmlns:a16="http://schemas.microsoft.com/office/drawing/2014/main" id="{25E729CB-53DA-28C8-F5C7-D78F2F7A5EA8}"/>
              </a:ext>
            </a:extLst>
          </p:cNvPr>
          <p:cNvSpPr txBox="1"/>
          <p:nvPr/>
        </p:nvSpPr>
        <p:spPr>
          <a:xfrm>
            <a:off x="174812" y="2651296"/>
            <a:ext cx="4842431" cy="861774"/>
          </a:xfrm>
          <a:prstGeom prst="rect">
            <a:avLst/>
          </a:prstGeom>
        </p:spPr>
        <p:txBody>
          <a:bodyPr wrap="square" lIns="0" tIns="0" rIns="0" bIns="0" rtlCol="0" anchor="t">
            <a:spAutoFit/>
          </a:bodyPr>
          <a:lstStyle/>
          <a:p>
            <a:pPr marL="781050" lvl="1" indent="-457200">
              <a:buFont typeface="Arial" panose="020B0604020202020204" pitchFamily="34" charset="0"/>
              <a:buChar char="•"/>
            </a:pPr>
            <a:r>
              <a:rPr lang="en-US" sz="2800" dirty="0">
                <a:solidFill>
                  <a:srgbClr val="FFFFFF"/>
                </a:solidFill>
                <a:latin typeface="Nunito Sans"/>
              </a:rPr>
              <a:t>Validation Group is School-Scoped</a:t>
            </a:r>
          </a:p>
        </p:txBody>
      </p:sp>
      <p:sp>
        <p:nvSpPr>
          <p:cNvPr id="7" name="Subtitle">
            <a:extLst>
              <a:ext uri="{FF2B5EF4-FFF2-40B4-BE49-F238E27FC236}">
                <a16:creationId xmlns:a16="http://schemas.microsoft.com/office/drawing/2014/main" id="{458D60CA-1AAE-BD6F-344D-417AFC6726EA}"/>
              </a:ext>
            </a:extLst>
          </p:cNvPr>
          <p:cNvSpPr txBox="1"/>
          <p:nvPr/>
        </p:nvSpPr>
        <p:spPr>
          <a:xfrm>
            <a:off x="174812" y="3544770"/>
            <a:ext cx="4723828" cy="430887"/>
          </a:xfrm>
          <a:prstGeom prst="rect">
            <a:avLst/>
          </a:prstGeom>
        </p:spPr>
        <p:txBody>
          <a:bodyPr wrap="square" lIns="0" tIns="0" rIns="0" bIns="0" rtlCol="0" anchor="t">
            <a:spAutoFit/>
          </a:bodyPr>
          <a:lstStyle/>
          <a:p>
            <a:pPr marL="781050" lvl="1" indent="-457200">
              <a:buFont typeface="Arial" panose="020B0604020202020204" pitchFamily="34" charset="0"/>
              <a:buChar char="•"/>
            </a:pPr>
            <a:r>
              <a:rPr lang="en-US" sz="2800" dirty="0">
                <a:solidFill>
                  <a:srgbClr val="FFFFFF"/>
                </a:solidFill>
                <a:latin typeface="Nunito Sans"/>
              </a:rPr>
              <a:t>Key Field 1 Populated</a:t>
            </a:r>
          </a:p>
        </p:txBody>
      </p:sp>
      <p:sp>
        <p:nvSpPr>
          <p:cNvPr id="9" name="Subtitle">
            <a:extLst>
              <a:ext uri="{FF2B5EF4-FFF2-40B4-BE49-F238E27FC236}">
                <a16:creationId xmlns:a16="http://schemas.microsoft.com/office/drawing/2014/main" id="{9EB0C64B-09D8-EDC3-1C5C-F9FDB1B94FA5}"/>
              </a:ext>
            </a:extLst>
          </p:cNvPr>
          <p:cNvSpPr txBox="1"/>
          <p:nvPr/>
        </p:nvSpPr>
        <p:spPr>
          <a:xfrm>
            <a:off x="174812" y="5794305"/>
            <a:ext cx="4723828" cy="861774"/>
          </a:xfrm>
          <a:prstGeom prst="rect">
            <a:avLst/>
          </a:prstGeom>
        </p:spPr>
        <p:txBody>
          <a:bodyPr wrap="square" lIns="0" tIns="0" rIns="0" bIns="0" rtlCol="0" anchor="t">
            <a:spAutoFit/>
          </a:bodyPr>
          <a:lstStyle/>
          <a:p>
            <a:pPr marL="781050" lvl="1" indent="-457200">
              <a:buFont typeface="Arial" panose="020B0604020202020204" pitchFamily="34" charset="0"/>
              <a:buChar char="•"/>
            </a:pPr>
            <a:r>
              <a:rPr lang="en-US" sz="2800" dirty="0">
                <a:solidFill>
                  <a:srgbClr val="FFFFFF"/>
                </a:solidFill>
                <a:latin typeface="Nunito Sans"/>
              </a:rPr>
              <a:t>“Student Related?” is unchecked</a:t>
            </a:r>
          </a:p>
        </p:txBody>
      </p:sp>
      <p:sp>
        <p:nvSpPr>
          <p:cNvPr id="8" name="Subtitle">
            <a:extLst>
              <a:ext uri="{FF2B5EF4-FFF2-40B4-BE49-F238E27FC236}">
                <a16:creationId xmlns:a16="http://schemas.microsoft.com/office/drawing/2014/main" id="{7F7B3827-B05B-8D61-4DB7-4B5B716DC3F8}"/>
              </a:ext>
            </a:extLst>
          </p:cNvPr>
          <p:cNvSpPr txBox="1"/>
          <p:nvPr/>
        </p:nvSpPr>
        <p:spPr>
          <a:xfrm>
            <a:off x="174812" y="4900831"/>
            <a:ext cx="4723828" cy="861774"/>
          </a:xfrm>
          <a:prstGeom prst="rect">
            <a:avLst/>
          </a:prstGeom>
        </p:spPr>
        <p:txBody>
          <a:bodyPr wrap="square" lIns="0" tIns="0" rIns="0" bIns="0" rtlCol="0" anchor="t">
            <a:spAutoFit/>
          </a:bodyPr>
          <a:lstStyle/>
          <a:p>
            <a:pPr marL="781050" lvl="1" indent="-457200">
              <a:buFont typeface="Arial" panose="020B0604020202020204" pitchFamily="34" charset="0"/>
              <a:buChar char="•"/>
            </a:pPr>
            <a:r>
              <a:rPr lang="en-US" sz="2800" dirty="0">
                <a:solidFill>
                  <a:srgbClr val="FFFFFF"/>
                </a:solidFill>
                <a:latin typeface="Nunito Sans"/>
              </a:rPr>
              <a:t>Key Field 2 Populated (Optional)</a:t>
            </a:r>
          </a:p>
        </p:txBody>
      </p:sp>
      <p:grpSp>
        <p:nvGrpSpPr>
          <p:cNvPr id="18" name="Group 17">
            <a:extLst>
              <a:ext uri="{FF2B5EF4-FFF2-40B4-BE49-F238E27FC236}">
                <a16:creationId xmlns:a16="http://schemas.microsoft.com/office/drawing/2014/main" id="{72B797A1-A699-1E86-B425-7EE327AA2783}"/>
              </a:ext>
            </a:extLst>
          </p:cNvPr>
          <p:cNvGrpSpPr/>
          <p:nvPr/>
        </p:nvGrpSpPr>
        <p:grpSpPr>
          <a:xfrm>
            <a:off x="7092572" y="7055763"/>
            <a:ext cx="10509627" cy="2642968"/>
            <a:chOff x="7092572" y="6886735"/>
            <a:chExt cx="10509627" cy="2642968"/>
          </a:xfrm>
        </p:grpSpPr>
        <p:sp>
          <p:nvSpPr>
            <p:cNvPr id="21" name="Subtitle">
              <a:extLst>
                <a:ext uri="{FF2B5EF4-FFF2-40B4-BE49-F238E27FC236}">
                  <a16:creationId xmlns:a16="http://schemas.microsoft.com/office/drawing/2014/main" id="{2AA1A83C-F72C-E12D-73A8-152CD778FD6B}"/>
                </a:ext>
              </a:extLst>
            </p:cNvPr>
            <p:cNvSpPr txBox="1"/>
            <p:nvPr/>
          </p:nvSpPr>
          <p:spPr>
            <a:xfrm>
              <a:off x="7092573" y="6886735"/>
              <a:ext cx="7494204" cy="430887"/>
            </a:xfrm>
            <a:prstGeom prst="rect">
              <a:avLst/>
            </a:prstGeom>
          </p:spPr>
          <p:txBody>
            <a:bodyPr wrap="square" lIns="0" tIns="0" rIns="0" bIns="0" rtlCol="0" anchor="t">
              <a:spAutoFit/>
            </a:bodyPr>
            <a:lstStyle/>
            <a:p>
              <a:pPr marL="781050" lvl="1" indent="-457200">
                <a:buFont typeface="Arial" panose="020B0604020202020204" pitchFamily="34" charset="0"/>
                <a:buChar char="•"/>
              </a:pPr>
              <a:r>
                <a:rPr lang="en-US" sz="2800" dirty="0">
                  <a:solidFill>
                    <a:srgbClr val="FFFFFF"/>
                  </a:solidFill>
                  <a:latin typeface="Nunito Sans"/>
                </a:rPr>
                <a:t>Key Field 1 column</a:t>
              </a:r>
            </a:p>
          </p:txBody>
        </p:sp>
        <p:sp>
          <p:nvSpPr>
            <p:cNvPr id="23" name="Subtitle">
              <a:extLst>
                <a:ext uri="{FF2B5EF4-FFF2-40B4-BE49-F238E27FC236}">
                  <a16:creationId xmlns:a16="http://schemas.microsoft.com/office/drawing/2014/main" id="{508B2FF3-53D5-DE77-48F4-F643A5AA18A7}"/>
                </a:ext>
              </a:extLst>
            </p:cNvPr>
            <p:cNvSpPr txBox="1"/>
            <p:nvPr/>
          </p:nvSpPr>
          <p:spPr>
            <a:xfrm>
              <a:off x="7092572" y="7439755"/>
              <a:ext cx="10509627" cy="430887"/>
            </a:xfrm>
            <a:prstGeom prst="rect">
              <a:avLst/>
            </a:prstGeom>
          </p:spPr>
          <p:txBody>
            <a:bodyPr wrap="square" lIns="0" tIns="0" rIns="0" bIns="0" rtlCol="0" anchor="t">
              <a:spAutoFit/>
            </a:bodyPr>
            <a:lstStyle/>
            <a:p>
              <a:pPr marL="781050" lvl="1" indent="-457200">
                <a:buFont typeface="Arial" panose="020B0604020202020204" pitchFamily="34" charset="0"/>
                <a:buChar char="•"/>
              </a:pPr>
              <a:r>
                <a:rPr lang="en-US" sz="2800" dirty="0">
                  <a:solidFill>
                    <a:srgbClr val="FFFFFF"/>
                  </a:solidFill>
                  <a:latin typeface="Nunito Sans"/>
                </a:rPr>
                <a:t>Key Field 2 column (only required when populated)</a:t>
              </a:r>
            </a:p>
          </p:txBody>
        </p:sp>
        <p:sp>
          <p:nvSpPr>
            <p:cNvPr id="24" name="Subtitle">
              <a:extLst>
                <a:ext uri="{FF2B5EF4-FFF2-40B4-BE49-F238E27FC236}">
                  <a16:creationId xmlns:a16="http://schemas.microsoft.com/office/drawing/2014/main" id="{C1AF2FDF-92ED-2E34-4A1B-29A65A847239}"/>
                </a:ext>
              </a:extLst>
            </p:cNvPr>
            <p:cNvSpPr txBox="1"/>
            <p:nvPr/>
          </p:nvSpPr>
          <p:spPr>
            <a:xfrm>
              <a:off x="7092573" y="8545795"/>
              <a:ext cx="9224392" cy="430887"/>
            </a:xfrm>
            <a:prstGeom prst="rect">
              <a:avLst/>
            </a:prstGeom>
          </p:spPr>
          <p:txBody>
            <a:bodyPr wrap="square" lIns="0" tIns="0" rIns="0" bIns="0" rtlCol="0" anchor="t">
              <a:spAutoFit/>
            </a:bodyPr>
            <a:lstStyle/>
            <a:p>
              <a:pPr marL="781050" lvl="1" indent="-457200">
                <a:buFont typeface="Arial" panose="020B0604020202020204" pitchFamily="34" charset="0"/>
                <a:buChar char="•"/>
              </a:pPr>
              <a:r>
                <a:rPr lang="en-US" sz="2800" dirty="0">
                  <a:solidFill>
                    <a:srgbClr val="FFFFFF"/>
                  </a:solidFill>
                  <a:latin typeface="Nunito Sans"/>
                </a:rPr>
                <a:t>Deep Link used for MST.SE and CRS.CN</a:t>
              </a:r>
            </a:p>
          </p:txBody>
        </p:sp>
        <p:sp>
          <p:nvSpPr>
            <p:cNvPr id="26" name="Subtitle">
              <a:extLst>
                <a:ext uri="{FF2B5EF4-FFF2-40B4-BE49-F238E27FC236}">
                  <a16:creationId xmlns:a16="http://schemas.microsoft.com/office/drawing/2014/main" id="{D06228A5-2A93-5D24-1272-8158D283E2FE}"/>
                </a:ext>
              </a:extLst>
            </p:cNvPr>
            <p:cNvSpPr txBox="1"/>
            <p:nvPr/>
          </p:nvSpPr>
          <p:spPr>
            <a:xfrm>
              <a:off x="7092573" y="9098816"/>
              <a:ext cx="9224392" cy="430887"/>
            </a:xfrm>
            <a:prstGeom prst="rect">
              <a:avLst/>
            </a:prstGeom>
          </p:spPr>
          <p:txBody>
            <a:bodyPr wrap="square" lIns="0" tIns="0" rIns="0" bIns="0" rtlCol="0" anchor="t">
              <a:spAutoFit/>
            </a:bodyPr>
            <a:lstStyle/>
            <a:p>
              <a:pPr marL="781050" lvl="1" indent="-457200">
                <a:buFont typeface="Arial" panose="020B0604020202020204" pitchFamily="34" charset="0"/>
                <a:buChar char="•"/>
              </a:pPr>
              <a:r>
                <a:rPr lang="en-US" sz="2800" dirty="0">
                  <a:solidFill>
                    <a:srgbClr val="FFFFFF"/>
                  </a:solidFill>
                  <a:latin typeface="Nunito Sans"/>
                </a:rPr>
                <a:t>School Code ID parameter in the WHERE clause</a:t>
              </a:r>
            </a:p>
          </p:txBody>
        </p:sp>
        <p:sp>
          <p:nvSpPr>
            <p:cNvPr id="12" name="Subtitle">
              <a:extLst>
                <a:ext uri="{FF2B5EF4-FFF2-40B4-BE49-F238E27FC236}">
                  <a16:creationId xmlns:a16="http://schemas.microsoft.com/office/drawing/2014/main" id="{D8F086C1-98FD-2FE3-F13C-A6E8EFEEC15D}"/>
                </a:ext>
              </a:extLst>
            </p:cNvPr>
            <p:cNvSpPr txBox="1"/>
            <p:nvPr/>
          </p:nvSpPr>
          <p:spPr>
            <a:xfrm>
              <a:off x="7092572" y="7992775"/>
              <a:ext cx="9442827" cy="430887"/>
            </a:xfrm>
            <a:prstGeom prst="rect">
              <a:avLst/>
            </a:prstGeom>
          </p:spPr>
          <p:txBody>
            <a:bodyPr wrap="square" lIns="0" tIns="0" rIns="0" bIns="0" rtlCol="0" anchor="t">
              <a:spAutoFit/>
            </a:bodyPr>
            <a:lstStyle/>
            <a:p>
              <a:pPr marL="781050" lvl="1" indent="-457200">
                <a:buFont typeface="Arial" panose="020B0604020202020204" pitchFamily="34" charset="0"/>
                <a:buChar char="•"/>
              </a:pPr>
              <a:r>
                <a:rPr lang="en-US" sz="2800" dirty="0">
                  <a:solidFill>
                    <a:srgbClr val="FFFFFF"/>
                  </a:solidFill>
                  <a:latin typeface="Nunito Sans"/>
                </a:rPr>
                <a:t>Column named “Description”</a:t>
              </a:r>
            </a:p>
          </p:txBody>
        </p:sp>
      </p:grpSp>
      <p:pic>
        <p:nvPicPr>
          <p:cNvPr id="13" name="Picture 12">
            <a:extLst>
              <a:ext uri="{FF2B5EF4-FFF2-40B4-BE49-F238E27FC236}">
                <a16:creationId xmlns:a16="http://schemas.microsoft.com/office/drawing/2014/main" id="{F961E687-D8E0-3E4D-C53E-F58D139A5022}"/>
              </a:ext>
            </a:extLst>
          </p:cNvPr>
          <p:cNvPicPr>
            <a:picLocks noChangeAspect="1"/>
          </p:cNvPicPr>
          <p:nvPr/>
        </p:nvPicPr>
        <p:blipFill>
          <a:blip r:embed="rId5"/>
          <a:stretch>
            <a:fillRect/>
          </a:stretch>
        </p:blipFill>
        <p:spPr>
          <a:xfrm>
            <a:off x="1971035" y="6738355"/>
            <a:ext cx="5121538" cy="3277785"/>
          </a:xfrm>
          <a:prstGeom prst="rect">
            <a:avLst/>
          </a:prstGeom>
          <a:ln>
            <a:noFill/>
          </a:ln>
          <a:effectLst>
            <a:outerShdw blurRad="190500" algn="tl" rotWithShape="0">
              <a:srgbClr val="000000">
                <a:alpha val="70000"/>
              </a:srgbClr>
            </a:outerShdw>
          </a:effectLst>
        </p:spPr>
      </p:pic>
      <p:sp>
        <p:nvSpPr>
          <p:cNvPr id="14" name="Title">
            <a:extLst>
              <a:ext uri="{FF2B5EF4-FFF2-40B4-BE49-F238E27FC236}">
                <a16:creationId xmlns:a16="http://schemas.microsoft.com/office/drawing/2014/main" id="{580A63E5-AC37-B451-750A-22E24FEC69E5}"/>
              </a:ext>
            </a:extLst>
          </p:cNvPr>
          <p:cNvSpPr txBox="1"/>
          <p:nvPr/>
        </p:nvSpPr>
        <p:spPr>
          <a:xfrm>
            <a:off x="9470686" y="1353124"/>
            <a:ext cx="8978679" cy="1392817"/>
          </a:xfrm>
          <a:prstGeom prst="rect">
            <a:avLst/>
          </a:prstGeom>
        </p:spPr>
        <p:txBody>
          <a:bodyPr wrap="square" lIns="0" tIns="0" rIns="0" bIns="0" rtlCol="0" anchor="t">
            <a:spAutoFit/>
          </a:bodyPr>
          <a:lstStyle/>
          <a:p>
            <a:pPr algn="ctr">
              <a:lnSpc>
                <a:spcPts val="12599"/>
              </a:lnSpc>
            </a:pPr>
            <a:r>
              <a:rPr lang="en-US" sz="5400" dirty="0">
                <a:solidFill>
                  <a:srgbClr val="FFFFFF"/>
                </a:solidFill>
                <a:latin typeface="Aeries Sans Ultra-Bold"/>
              </a:rPr>
              <a:t>With deep link</a:t>
            </a:r>
          </a:p>
        </p:txBody>
      </p:sp>
      <p:sp>
        <p:nvSpPr>
          <p:cNvPr id="15" name="Subtitle">
            <a:extLst>
              <a:ext uri="{FF2B5EF4-FFF2-40B4-BE49-F238E27FC236}">
                <a16:creationId xmlns:a16="http://schemas.microsoft.com/office/drawing/2014/main" id="{92B0DE0E-4E08-F281-4F0D-A90D751D7318}"/>
              </a:ext>
            </a:extLst>
          </p:cNvPr>
          <p:cNvSpPr txBox="1"/>
          <p:nvPr/>
        </p:nvSpPr>
        <p:spPr>
          <a:xfrm>
            <a:off x="174812" y="4007357"/>
            <a:ext cx="4723828" cy="861774"/>
          </a:xfrm>
          <a:prstGeom prst="rect">
            <a:avLst/>
          </a:prstGeom>
        </p:spPr>
        <p:txBody>
          <a:bodyPr wrap="square" lIns="0" tIns="0" rIns="0" bIns="0" rtlCol="0" anchor="t">
            <a:spAutoFit/>
          </a:bodyPr>
          <a:lstStyle/>
          <a:p>
            <a:pPr marL="781050" lvl="1" indent="-457200">
              <a:buFont typeface="Arial" panose="020B0604020202020204" pitchFamily="34" charset="0"/>
              <a:buChar char="•"/>
            </a:pPr>
            <a:r>
              <a:rPr lang="en-US" sz="2800" dirty="0">
                <a:solidFill>
                  <a:srgbClr val="FFFFFF"/>
                </a:solidFill>
                <a:latin typeface="Nunito Sans"/>
              </a:rPr>
              <a:t>Link to Page 1&amp; 2 Supports Deep Linking</a:t>
            </a:r>
          </a:p>
        </p:txBody>
      </p:sp>
    </p:spTree>
    <p:extLst>
      <p:ext uri="{BB962C8B-B14F-4D97-AF65-F5344CB8AC3E}">
        <p14:creationId xmlns:p14="http://schemas.microsoft.com/office/powerpoint/2010/main" val="39128721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8FAD7D04-0052-B752-D2CE-E73957D7C1E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22" name="icon">
            <a:extLst>
              <a:ext uri="{FF2B5EF4-FFF2-40B4-BE49-F238E27FC236}">
                <a16:creationId xmlns:a16="http://schemas.microsoft.com/office/drawing/2014/main" id="{4402588A-89F4-D62A-6FD7-5898BE9D04FE}"/>
              </a:ext>
            </a:extLst>
          </p:cNvPr>
          <p:cNvSpPr/>
          <p:nvPr/>
        </p:nvSpPr>
        <p:spPr>
          <a:xfrm>
            <a:off x="16304425" y="892907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2" name="Title">
            <a:extLst>
              <a:ext uri="{FF2B5EF4-FFF2-40B4-BE49-F238E27FC236}">
                <a16:creationId xmlns:a16="http://schemas.microsoft.com/office/drawing/2014/main" id="{D04B5666-F71A-BB2A-41E5-CE4E9D79EB18}"/>
              </a:ext>
            </a:extLst>
          </p:cNvPr>
          <p:cNvSpPr txBox="1"/>
          <p:nvPr/>
        </p:nvSpPr>
        <p:spPr>
          <a:xfrm>
            <a:off x="152400" y="701183"/>
            <a:ext cx="17944337" cy="1465786"/>
          </a:xfrm>
          <a:prstGeom prst="rect">
            <a:avLst/>
          </a:prstGeom>
        </p:spPr>
        <p:txBody>
          <a:bodyPr wrap="square" lIns="0" tIns="0" rIns="0" bIns="0" rtlCol="0" anchor="t">
            <a:spAutoFit/>
          </a:bodyPr>
          <a:lstStyle/>
          <a:p>
            <a:pPr algn="ctr">
              <a:lnSpc>
                <a:spcPts val="12599"/>
              </a:lnSpc>
            </a:pPr>
            <a:r>
              <a:rPr lang="en-US" sz="7200" dirty="0">
                <a:solidFill>
                  <a:srgbClr val="FFFFFF"/>
                </a:solidFill>
                <a:latin typeface="Aeries Sans Ultra-Bold"/>
              </a:rPr>
              <a:t>Not Student-Related, District Scope</a:t>
            </a:r>
          </a:p>
        </p:txBody>
      </p:sp>
      <p:pic>
        <p:nvPicPr>
          <p:cNvPr id="17" name="Picture 16">
            <a:extLst>
              <a:ext uri="{FF2B5EF4-FFF2-40B4-BE49-F238E27FC236}">
                <a16:creationId xmlns:a16="http://schemas.microsoft.com/office/drawing/2014/main" id="{57DDBE05-6CBA-F303-CA1E-FFC0C508C07C}"/>
              </a:ext>
            </a:extLst>
          </p:cNvPr>
          <p:cNvPicPr>
            <a:picLocks noChangeAspect="1"/>
          </p:cNvPicPr>
          <p:nvPr/>
        </p:nvPicPr>
        <p:blipFill>
          <a:blip r:embed="rId4"/>
          <a:stretch>
            <a:fillRect/>
          </a:stretch>
        </p:blipFill>
        <p:spPr>
          <a:xfrm>
            <a:off x="5178608" y="2654416"/>
            <a:ext cx="12088368" cy="3976815"/>
          </a:xfrm>
          <a:prstGeom prst="rect">
            <a:avLst/>
          </a:prstGeom>
          <a:ln>
            <a:noFill/>
          </a:ln>
          <a:effectLst>
            <a:outerShdw blurRad="190500" algn="tl" rotWithShape="0">
              <a:srgbClr val="000000">
                <a:alpha val="70000"/>
              </a:srgbClr>
            </a:outerShdw>
          </a:effectLst>
        </p:spPr>
      </p:pic>
      <p:grpSp>
        <p:nvGrpSpPr>
          <p:cNvPr id="27" name="Group 26">
            <a:extLst>
              <a:ext uri="{FF2B5EF4-FFF2-40B4-BE49-F238E27FC236}">
                <a16:creationId xmlns:a16="http://schemas.microsoft.com/office/drawing/2014/main" id="{14C4FB42-C502-A8A2-6E22-F16B682A87C3}"/>
              </a:ext>
            </a:extLst>
          </p:cNvPr>
          <p:cNvGrpSpPr/>
          <p:nvPr/>
        </p:nvGrpSpPr>
        <p:grpSpPr>
          <a:xfrm>
            <a:off x="10172405" y="7763873"/>
            <a:ext cx="6675618" cy="1145699"/>
            <a:chOff x="10172405" y="7609979"/>
            <a:chExt cx="6675618" cy="1145699"/>
          </a:xfrm>
        </p:grpSpPr>
        <p:sp>
          <p:nvSpPr>
            <p:cNvPr id="21" name="Subtitle">
              <a:extLst>
                <a:ext uri="{FF2B5EF4-FFF2-40B4-BE49-F238E27FC236}">
                  <a16:creationId xmlns:a16="http://schemas.microsoft.com/office/drawing/2014/main" id="{2AA1A83C-F72C-E12D-73A8-152CD778FD6B}"/>
                </a:ext>
              </a:extLst>
            </p:cNvPr>
            <p:cNvSpPr txBox="1"/>
            <p:nvPr/>
          </p:nvSpPr>
          <p:spPr>
            <a:xfrm>
              <a:off x="10172405" y="7609979"/>
              <a:ext cx="5298037" cy="461665"/>
            </a:xfrm>
            <a:prstGeom prst="rect">
              <a:avLst/>
            </a:prstGeom>
          </p:spPr>
          <p:txBody>
            <a:bodyPr wrap="square" lIns="0" tIns="0" rIns="0" bIns="0" rtlCol="0" anchor="t">
              <a:spAutoFit/>
            </a:bodyPr>
            <a:lstStyle/>
            <a:p>
              <a:pPr marL="781050" lvl="1" indent="-457200">
                <a:buFont typeface="Arial" panose="020B0604020202020204" pitchFamily="34" charset="0"/>
                <a:buChar char="•"/>
              </a:pPr>
              <a:r>
                <a:rPr lang="en-US" sz="3000" dirty="0">
                  <a:solidFill>
                    <a:srgbClr val="FFFFFF"/>
                  </a:solidFill>
                  <a:latin typeface="Nunito Sans"/>
                </a:rPr>
                <a:t>Key Field 1 column</a:t>
              </a:r>
            </a:p>
          </p:txBody>
        </p:sp>
        <p:sp>
          <p:nvSpPr>
            <p:cNvPr id="12" name="Subtitle">
              <a:extLst>
                <a:ext uri="{FF2B5EF4-FFF2-40B4-BE49-F238E27FC236}">
                  <a16:creationId xmlns:a16="http://schemas.microsoft.com/office/drawing/2014/main" id="{D8F086C1-98FD-2FE3-F13C-A6E8EFEEC15D}"/>
                </a:ext>
              </a:extLst>
            </p:cNvPr>
            <p:cNvSpPr txBox="1"/>
            <p:nvPr/>
          </p:nvSpPr>
          <p:spPr>
            <a:xfrm>
              <a:off x="10172405" y="8294013"/>
              <a:ext cx="6675618" cy="461665"/>
            </a:xfrm>
            <a:prstGeom prst="rect">
              <a:avLst/>
            </a:prstGeom>
          </p:spPr>
          <p:txBody>
            <a:bodyPr wrap="square" lIns="0" tIns="0" rIns="0" bIns="0" rtlCol="0" anchor="t">
              <a:spAutoFit/>
            </a:bodyPr>
            <a:lstStyle/>
            <a:p>
              <a:pPr marL="781050" lvl="1" indent="-457200">
                <a:buFont typeface="Arial" panose="020B0604020202020204" pitchFamily="34" charset="0"/>
                <a:buChar char="•"/>
              </a:pPr>
              <a:r>
                <a:rPr lang="en-US" sz="3000" dirty="0">
                  <a:solidFill>
                    <a:srgbClr val="FFFFFF"/>
                  </a:solidFill>
                  <a:latin typeface="Nunito Sans"/>
                </a:rPr>
                <a:t>Column named “Description”</a:t>
              </a:r>
            </a:p>
          </p:txBody>
        </p:sp>
      </p:grpSp>
      <p:grpSp>
        <p:nvGrpSpPr>
          <p:cNvPr id="6" name="Group 5">
            <a:extLst>
              <a:ext uri="{FF2B5EF4-FFF2-40B4-BE49-F238E27FC236}">
                <a16:creationId xmlns:a16="http://schemas.microsoft.com/office/drawing/2014/main" id="{64DB129A-360F-D459-54CB-98F26549B560}"/>
              </a:ext>
            </a:extLst>
          </p:cNvPr>
          <p:cNvGrpSpPr/>
          <p:nvPr/>
        </p:nvGrpSpPr>
        <p:grpSpPr>
          <a:xfrm>
            <a:off x="762000" y="3039546"/>
            <a:ext cx="4343400" cy="3206554"/>
            <a:chOff x="762000" y="3165076"/>
            <a:chExt cx="4343400" cy="3206554"/>
          </a:xfrm>
        </p:grpSpPr>
        <p:sp>
          <p:nvSpPr>
            <p:cNvPr id="10" name="Subtitle">
              <a:extLst>
                <a:ext uri="{FF2B5EF4-FFF2-40B4-BE49-F238E27FC236}">
                  <a16:creationId xmlns:a16="http://schemas.microsoft.com/office/drawing/2014/main" id="{1498FD61-0CFC-4FE4-8B8B-1A025C60FB3F}"/>
                </a:ext>
              </a:extLst>
            </p:cNvPr>
            <p:cNvSpPr txBox="1"/>
            <p:nvPr/>
          </p:nvSpPr>
          <p:spPr>
            <a:xfrm>
              <a:off x="762000" y="3165076"/>
              <a:ext cx="4343400" cy="923330"/>
            </a:xfrm>
            <a:prstGeom prst="rect">
              <a:avLst/>
            </a:prstGeom>
          </p:spPr>
          <p:txBody>
            <a:bodyPr wrap="square" lIns="0" tIns="0" rIns="0" bIns="0" rtlCol="0" anchor="t">
              <a:spAutoFit/>
            </a:bodyPr>
            <a:lstStyle/>
            <a:p>
              <a:pPr marL="781050" lvl="1" indent="-457200">
                <a:buFont typeface="Arial" panose="020B0604020202020204" pitchFamily="34" charset="0"/>
                <a:buChar char="•"/>
              </a:pPr>
              <a:r>
                <a:rPr lang="en-US" sz="3000" dirty="0">
                  <a:solidFill>
                    <a:srgbClr val="FFFFFF"/>
                  </a:solidFill>
                  <a:latin typeface="Nunito Sans"/>
                </a:rPr>
                <a:t>Validation Group is District-Scoped</a:t>
              </a:r>
            </a:p>
          </p:txBody>
        </p:sp>
        <p:sp>
          <p:nvSpPr>
            <p:cNvPr id="11" name="Subtitle">
              <a:extLst>
                <a:ext uri="{FF2B5EF4-FFF2-40B4-BE49-F238E27FC236}">
                  <a16:creationId xmlns:a16="http://schemas.microsoft.com/office/drawing/2014/main" id="{6D8B9FE9-FA74-FCE5-43CC-553CD1FF2318}"/>
                </a:ext>
              </a:extLst>
            </p:cNvPr>
            <p:cNvSpPr txBox="1"/>
            <p:nvPr/>
          </p:nvSpPr>
          <p:spPr>
            <a:xfrm>
              <a:off x="762000" y="4306688"/>
              <a:ext cx="4343400" cy="923330"/>
            </a:xfrm>
            <a:prstGeom prst="rect">
              <a:avLst/>
            </a:prstGeom>
          </p:spPr>
          <p:txBody>
            <a:bodyPr wrap="square" lIns="0" tIns="0" rIns="0" bIns="0" rtlCol="0" anchor="t">
              <a:spAutoFit/>
            </a:bodyPr>
            <a:lstStyle/>
            <a:p>
              <a:pPr marL="781050" lvl="1" indent="-457200">
                <a:buFont typeface="Arial" panose="020B0604020202020204" pitchFamily="34" charset="0"/>
                <a:buChar char="•"/>
              </a:pPr>
              <a:r>
                <a:rPr lang="en-US" sz="3000" dirty="0">
                  <a:solidFill>
                    <a:srgbClr val="FFFFFF"/>
                  </a:solidFill>
                  <a:latin typeface="Nunito Sans"/>
                </a:rPr>
                <a:t>Key Field 1 Populated</a:t>
              </a:r>
            </a:p>
          </p:txBody>
        </p:sp>
        <p:sp>
          <p:nvSpPr>
            <p:cNvPr id="16" name="Subtitle">
              <a:extLst>
                <a:ext uri="{FF2B5EF4-FFF2-40B4-BE49-F238E27FC236}">
                  <a16:creationId xmlns:a16="http://schemas.microsoft.com/office/drawing/2014/main" id="{3D08A39D-9EC2-564F-AB66-1C20F00784DA}"/>
                </a:ext>
              </a:extLst>
            </p:cNvPr>
            <p:cNvSpPr txBox="1"/>
            <p:nvPr/>
          </p:nvSpPr>
          <p:spPr>
            <a:xfrm>
              <a:off x="762000" y="5448300"/>
              <a:ext cx="4343400" cy="923330"/>
            </a:xfrm>
            <a:prstGeom prst="rect">
              <a:avLst/>
            </a:prstGeom>
          </p:spPr>
          <p:txBody>
            <a:bodyPr wrap="square" lIns="0" tIns="0" rIns="0" bIns="0" rtlCol="0" anchor="t">
              <a:spAutoFit/>
            </a:bodyPr>
            <a:lstStyle/>
            <a:p>
              <a:pPr marL="781050" lvl="1" indent="-457200">
                <a:buFont typeface="Arial" panose="020B0604020202020204" pitchFamily="34" charset="0"/>
                <a:buChar char="•"/>
              </a:pPr>
              <a:r>
                <a:rPr lang="en-US" sz="3000" dirty="0">
                  <a:solidFill>
                    <a:srgbClr val="FFFFFF"/>
                  </a:solidFill>
                  <a:latin typeface="Nunito Sans"/>
                </a:rPr>
                <a:t>“Student Related?” is unchecked</a:t>
              </a:r>
            </a:p>
          </p:txBody>
        </p:sp>
      </p:grpSp>
      <p:pic>
        <p:nvPicPr>
          <p:cNvPr id="19" name="Picture 18">
            <a:extLst>
              <a:ext uri="{FF2B5EF4-FFF2-40B4-BE49-F238E27FC236}">
                <a16:creationId xmlns:a16="http://schemas.microsoft.com/office/drawing/2014/main" id="{BB38AC57-108D-465D-047B-458A6C335D14}"/>
              </a:ext>
            </a:extLst>
          </p:cNvPr>
          <p:cNvPicPr>
            <a:picLocks noChangeAspect="1"/>
          </p:cNvPicPr>
          <p:nvPr/>
        </p:nvPicPr>
        <p:blipFill>
          <a:blip r:embed="rId5"/>
          <a:stretch>
            <a:fillRect/>
          </a:stretch>
        </p:blipFill>
        <p:spPr>
          <a:xfrm>
            <a:off x="729577" y="6943936"/>
            <a:ext cx="9442828" cy="275479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794479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6179456" y="6370086"/>
            <a:ext cx="62079" cy="2608211"/>
            <a:chOff x="0" y="0"/>
            <a:chExt cx="12543" cy="526996"/>
          </a:xfrm>
        </p:grpSpPr>
        <p:sp>
          <p:nvSpPr>
            <p:cNvPr id="4" name="Freeform 4"/>
            <p:cNvSpPr/>
            <p:nvPr/>
          </p:nvSpPr>
          <p:spPr>
            <a:xfrm>
              <a:off x="0" y="0"/>
              <a:ext cx="12543" cy="526996"/>
            </a:xfrm>
            <a:custGeom>
              <a:avLst/>
              <a:gdLst/>
              <a:ahLst/>
              <a:cxnLst/>
              <a:rect l="l" t="t" r="r" b="b"/>
              <a:pathLst>
                <a:path w="12543" h="526996">
                  <a:moveTo>
                    <a:pt x="6272" y="0"/>
                  </a:moveTo>
                  <a:lnTo>
                    <a:pt x="6272" y="0"/>
                  </a:lnTo>
                  <a:cubicBezTo>
                    <a:pt x="7935" y="0"/>
                    <a:pt x="9530" y="661"/>
                    <a:pt x="10706" y="1837"/>
                  </a:cubicBezTo>
                  <a:cubicBezTo>
                    <a:pt x="11882" y="3013"/>
                    <a:pt x="12543" y="4608"/>
                    <a:pt x="12543" y="6272"/>
                  </a:cubicBezTo>
                  <a:lnTo>
                    <a:pt x="12543" y="520724"/>
                  </a:lnTo>
                  <a:cubicBezTo>
                    <a:pt x="12543" y="522388"/>
                    <a:pt x="11882" y="523983"/>
                    <a:pt x="10706" y="525159"/>
                  </a:cubicBezTo>
                  <a:cubicBezTo>
                    <a:pt x="9530" y="526335"/>
                    <a:pt x="7935" y="526996"/>
                    <a:pt x="6272" y="526996"/>
                  </a:cubicBezTo>
                  <a:lnTo>
                    <a:pt x="6272" y="526996"/>
                  </a:lnTo>
                  <a:cubicBezTo>
                    <a:pt x="4608" y="526996"/>
                    <a:pt x="3013" y="526335"/>
                    <a:pt x="1837" y="525159"/>
                  </a:cubicBezTo>
                  <a:cubicBezTo>
                    <a:pt x="661" y="523983"/>
                    <a:pt x="0" y="522388"/>
                    <a:pt x="0" y="520724"/>
                  </a:cubicBezTo>
                  <a:lnTo>
                    <a:pt x="0" y="6272"/>
                  </a:lnTo>
                  <a:cubicBezTo>
                    <a:pt x="0" y="4608"/>
                    <a:pt x="661" y="3013"/>
                    <a:pt x="1837" y="1837"/>
                  </a:cubicBezTo>
                  <a:cubicBezTo>
                    <a:pt x="3013" y="661"/>
                    <a:pt x="4608" y="0"/>
                    <a:pt x="6272" y="0"/>
                  </a:cubicBezTo>
                  <a:close/>
                </a:path>
              </a:pathLst>
            </a:custGeom>
            <a:solidFill>
              <a:srgbClr val="DFE3E9"/>
            </a:solidFill>
          </p:spPr>
          <p:txBody>
            <a:bodyPr/>
            <a:lstStyle/>
            <a:p>
              <a:endParaRPr lang="en-US"/>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929699" y="6370086"/>
            <a:ext cx="62079" cy="2608211"/>
            <a:chOff x="0" y="0"/>
            <a:chExt cx="12543" cy="526996"/>
          </a:xfrm>
        </p:grpSpPr>
        <p:sp>
          <p:nvSpPr>
            <p:cNvPr id="7" name="Freeform 7"/>
            <p:cNvSpPr/>
            <p:nvPr/>
          </p:nvSpPr>
          <p:spPr>
            <a:xfrm>
              <a:off x="0" y="0"/>
              <a:ext cx="12543" cy="526996"/>
            </a:xfrm>
            <a:custGeom>
              <a:avLst/>
              <a:gdLst/>
              <a:ahLst/>
              <a:cxnLst/>
              <a:rect l="l" t="t" r="r" b="b"/>
              <a:pathLst>
                <a:path w="12543" h="526996">
                  <a:moveTo>
                    <a:pt x="6272" y="0"/>
                  </a:moveTo>
                  <a:lnTo>
                    <a:pt x="6272" y="0"/>
                  </a:lnTo>
                  <a:cubicBezTo>
                    <a:pt x="7935" y="0"/>
                    <a:pt x="9530" y="661"/>
                    <a:pt x="10706" y="1837"/>
                  </a:cubicBezTo>
                  <a:cubicBezTo>
                    <a:pt x="11882" y="3013"/>
                    <a:pt x="12543" y="4608"/>
                    <a:pt x="12543" y="6272"/>
                  </a:cubicBezTo>
                  <a:lnTo>
                    <a:pt x="12543" y="520724"/>
                  </a:lnTo>
                  <a:cubicBezTo>
                    <a:pt x="12543" y="522388"/>
                    <a:pt x="11882" y="523983"/>
                    <a:pt x="10706" y="525159"/>
                  </a:cubicBezTo>
                  <a:cubicBezTo>
                    <a:pt x="9530" y="526335"/>
                    <a:pt x="7935" y="526996"/>
                    <a:pt x="6272" y="526996"/>
                  </a:cubicBezTo>
                  <a:lnTo>
                    <a:pt x="6272" y="526996"/>
                  </a:lnTo>
                  <a:cubicBezTo>
                    <a:pt x="4608" y="526996"/>
                    <a:pt x="3013" y="526335"/>
                    <a:pt x="1837" y="525159"/>
                  </a:cubicBezTo>
                  <a:cubicBezTo>
                    <a:pt x="661" y="523983"/>
                    <a:pt x="0" y="522388"/>
                    <a:pt x="0" y="520724"/>
                  </a:cubicBezTo>
                  <a:lnTo>
                    <a:pt x="0" y="6272"/>
                  </a:lnTo>
                  <a:cubicBezTo>
                    <a:pt x="0" y="4608"/>
                    <a:pt x="661" y="3013"/>
                    <a:pt x="1837" y="1837"/>
                  </a:cubicBezTo>
                  <a:cubicBezTo>
                    <a:pt x="3013" y="661"/>
                    <a:pt x="4608" y="0"/>
                    <a:pt x="6272" y="0"/>
                  </a:cubicBezTo>
                  <a:close/>
                </a:path>
              </a:pathLst>
            </a:custGeom>
            <a:solidFill>
              <a:srgbClr val="DFE3E9"/>
            </a:solidFill>
          </p:spPr>
          <p:txBody>
            <a:bodyPr/>
            <a:lstStyle/>
            <a:p>
              <a:endParaRPr lang="en-US"/>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21" name="Picture 20" descr="A person with her hand up&#10;&#10;Description automatically generated">
            <a:extLst>
              <a:ext uri="{FF2B5EF4-FFF2-40B4-BE49-F238E27FC236}">
                <a16:creationId xmlns:a16="http://schemas.microsoft.com/office/drawing/2014/main" id="{F966AB41-FCB0-C163-0332-7B9AB7668EE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448010" y="160385"/>
            <a:ext cx="13391981" cy="4830715"/>
          </a:xfrm>
          <a:prstGeom prst="rect">
            <a:avLst/>
          </a:prstGeom>
        </p:spPr>
      </p:pic>
      <p:sp>
        <p:nvSpPr>
          <p:cNvPr id="9" name="Freeform 9" hidden="1"/>
          <p:cNvSpPr>
            <a:spLocks/>
          </p:cNvSpPr>
          <p:nvPr/>
        </p:nvSpPr>
        <p:spPr>
          <a:xfrm>
            <a:off x="1342487" y="927042"/>
            <a:ext cx="15603026" cy="4562607"/>
          </a:xfrm>
          <a:custGeom>
            <a:avLst/>
            <a:gdLst/>
            <a:ahLst/>
            <a:cxnLst/>
            <a:rect l="l" t="t" r="r" b="b"/>
            <a:pathLst>
              <a:path w="15603026" h="4562607">
                <a:moveTo>
                  <a:pt x="0" y="0"/>
                </a:moveTo>
                <a:lnTo>
                  <a:pt x="15603026" y="0"/>
                </a:lnTo>
                <a:lnTo>
                  <a:pt x="15603026" y="4562607"/>
                </a:lnTo>
                <a:lnTo>
                  <a:pt x="0" y="4562607"/>
                </a:lnTo>
                <a:lnTo>
                  <a:pt x="0" y="0"/>
                </a:lnTo>
                <a:close/>
              </a:path>
            </a:pathLst>
          </a:custGeom>
          <a:blipFill>
            <a:blip r:embed="rId5"/>
            <a:stretch>
              <a:fillRect t="-61783" b="-61783"/>
            </a:stretch>
          </a:blipFill>
          <a:ln cap="sq">
            <a:noFill/>
            <a:prstDash val="solid"/>
            <a:miter/>
          </a:ln>
        </p:spPr>
        <p:txBody>
          <a:bodyPr/>
          <a:lstStyle/>
          <a:p>
            <a:endParaRPr lang="en-US"/>
          </a:p>
        </p:txBody>
      </p:sp>
      <p:sp>
        <p:nvSpPr>
          <p:cNvPr id="10" name="TextBox 10"/>
          <p:cNvSpPr txBox="1"/>
          <p:nvPr/>
        </p:nvSpPr>
        <p:spPr>
          <a:xfrm>
            <a:off x="1467019" y="6247125"/>
            <a:ext cx="4083827" cy="412998"/>
          </a:xfrm>
          <a:prstGeom prst="rect">
            <a:avLst/>
          </a:prstGeom>
        </p:spPr>
        <p:txBody>
          <a:bodyPr lIns="0" tIns="0" rIns="0" bIns="0" rtlCol="0" anchor="t">
            <a:spAutoFit/>
          </a:bodyPr>
          <a:lstStyle/>
          <a:p>
            <a:pPr algn="ctr">
              <a:lnSpc>
                <a:spcPts val="2879"/>
              </a:lnSpc>
            </a:pPr>
            <a:r>
              <a:rPr lang="en-US" sz="4000" dirty="0">
                <a:solidFill>
                  <a:srgbClr val="FFFFFF"/>
                </a:solidFill>
                <a:latin typeface="Aeries Sans Ultra-Bold" panose="020B0604020202020204" charset="0"/>
              </a:rPr>
              <a:t>Aeries Query</a:t>
            </a:r>
          </a:p>
        </p:txBody>
      </p:sp>
      <p:sp>
        <p:nvSpPr>
          <p:cNvPr id="11" name="TextBox 11"/>
          <p:cNvSpPr txBox="1"/>
          <p:nvPr/>
        </p:nvSpPr>
        <p:spPr>
          <a:xfrm>
            <a:off x="7101542" y="6247125"/>
            <a:ext cx="4083827" cy="412998"/>
          </a:xfrm>
          <a:prstGeom prst="rect">
            <a:avLst/>
          </a:prstGeom>
        </p:spPr>
        <p:txBody>
          <a:bodyPr lIns="0" tIns="0" rIns="0" bIns="0" rtlCol="0" anchor="t">
            <a:spAutoFit/>
          </a:bodyPr>
          <a:lstStyle/>
          <a:p>
            <a:pPr algn="ctr">
              <a:lnSpc>
                <a:spcPts val="2879"/>
              </a:lnSpc>
            </a:pPr>
            <a:r>
              <a:rPr lang="en-US" sz="4000" dirty="0">
                <a:solidFill>
                  <a:srgbClr val="FFFFFF"/>
                </a:solidFill>
                <a:latin typeface="Aeries Sans Ultra-Bold" panose="020B0604020202020204" charset="0"/>
              </a:rPr>
              <a:t>SQL Query</a:t>
            </a:r>
          </a:p>
        </p:txBody>
      </p:sp>
      <p:sp>
        <p:nvSpPr>
          <p:cNvPr id="12" name="TextBox 12"/>
          <p:cNvSpPr txBox="1"/>
          <p:nvPr/>
        </p:nvSpPr>
        <p:spPr>
          <a:xfrm>
            <a:off x="12736107" y="6247125"/>
            <a:ext cx="4083827" cy="412998"/>
          </a:xfrm>
          <a:prstGeom prst="rect">
            <a:avLst/>
          </a:prstGeom>
        </p:spPr>
        <p:txBody>
          <a:bodyPr lIns="0" tIns="0" rIns="0" bIns="0" rtlCol="0" anchor="t">
            <a:spAutoFit/>
          </a:bodyPr>
          <a:lstStyle/>
          <a:p>
            <a:pPr algn="ctr">
              <a:lnSpc>
                <a:spcPts val="2879"/>
              </a:lnSpc>
            </a:pPr>
            <a:r>
              <a:rPr lang="en-US" sz="4000" dirty="0">
                <a:solidFill>
                  <a:srgbClr val="FFFFFF"/>
                </a:solidFill>
                <a:latin typeface="Aeries Sans Ultra-Bold" panose="020B0604020202020204" charset="0"/>
              </a:rPr>
              <a:t>Data Validation</a:t>
            </a:r>
          </a:p>
        </p:txBody>
      </p:sp>
      <p:sp>
        <p:nvSpPr>
          <p:cNvPr id="13" name="TextBox 13"/>
          <p:cNvSpPr txBox="1"/>
          <p:nvPr/>
        </p:nvSpPr>
        <p:spPr>
          <a:xfrm>
            <a:off x="1070519" y="6782016"/>
            <a:ext cx="4876829" cy="2677015"/>
          </a:xfrm>
          <a:prstGeom prst="rect">
            <a:avLst/>
          </a:prstGeom>
        </p:spPr>
        <p:txBody>
          <a:bodyPr lIns="0" tIns="0" rIns="0" bIns="0" rtlCol="0" anchor="t">
            <a:spAutoFit/>
          </a:bodyPr>
          <a:lstStyle/>
          <a:p>
            <a:pPr algn="ctr">
              <a:lnSpc>
                <a:spcPts val="3499"/>
              </a:lnSpc>
            </a:pPr>
            <a:r>
              <a:rPr lang="en-US" sz="2499" dirty="0">
                <a:solidFill>
                  <a:srgbClr val="FFFFFF"/>
                </a:solidFill>
                <a:latin typeface="Nunito Sans"/>
              </a:rPr>
              <a:t>250 – Basics of Query</a:t>
            </a:r>
          </a:p>
          <a:p>
            <a:pPr algn="ctr">
              <a:lnSpc>
                <a:spcPts val="3499"/>
              </a:lnSpc>
            </a:pPr>
            <a:r>
              <a:rPr lang="en-US" sz="2499" dirty="0">
                <a:solidFill>
                  <a:srgbClr val="FFFFFF"/>
                </a:solidFill>
                <a:latin typeface="Nunito Sans"/>
              </a:rPr>
              <a:t>255 – Intermediate Query</a:t>
            </a:r>
          </a:p>
          <a:p>
            <a:pPr algn="ctr">
              <a:lnSpc>
                <a:spcPts val="3499"/>
              </a:lnSpc>
            </a:pPr>
            <a:r>
              <a:rPr lang="en-US" sz="2499" dirty="0">
                <a:solidFill>
                  <a:srgbClr val="FFFFFF"/>
                </a:solidFill>
                <a:latin typeface="Nunito Sans"/>
              </a:rPr>
              <a:t>265 – Multi-Table Queries</a:t>
            </a:r>
          </a:p>
          <a:p>
            <a:pPr algn="ctr">
              <a:lnSpc>
                <a:spcPts val="3499"/>
              </a:lnSpc>
            </a:pPr>
            <a:r>
              <a:rPr lang="en-US" sz="2499" dirty="0">
                <a:solidFill>
                  <a:srgbClr val="FFFFFF"/>
                </a:solidFill>
                <a:latin typeface="Nunito Sans"/>
              </a:rPr>
              <a:t>270 – Advanced Query</a:t>
            </a:r>
          </a:p>
          <a:p>
            <a:pPr algn="ctr">
              <a:lnSpc>
                <a:spcPts val="3499"/>
              </a:lnSpc>
            </a:pPr>
            <a:r>
              <a:rPr lang="en-US" sz="2499" dirty="0">
                <a:solidFill>
                  <a:srgbClr val="FFFFFF"/>
                </a:solidFill>
                <a:latin typeface="Nunito Sans"/>
              </a:rPr>
              <a:t>272 - Flex Queries</a:t>
            </a:r>
          </a:p>
          <a:p>
            <a:pPr algn="ctr">
              <a:lnSpc>
                <a:spcPts val="3499"/>
              </a:lnSpc>
            </a:pPr>
            <a:endParaRPr lang="en-US" sz="2499" dirty="0">
              <a:solidFill>
                <a:srgbClr val="FFFFFF"/>
              </a:solidFill>
              <a:latin typeface="Nunito Sans"/>
            </a:endParaRPr>
          </a:p>
        </p:txBody>
      </p:sp>
      <p:sp>
        <p:nvSpPr>
          <p:cNvPr id="14" name="TextBox 14"/>
          <p:cNvSpPr txBox="1"/>
          <p:nvPr/>
        </p:nvSpPr>
        <p:spPr>
          <a:xfrm>
            <a:off x="12340653" y="6782016"/>
            <a:ext cx="4876829" cy="432811"/>
          </a:xfrm>
          <a:prstGeom prst="rect">
            <a:avLst/>
          </a:prstGeom>
        </p:spPr>
        <p:txBody>
          <a:bodyPr lIns="0" tIns="0" rIns="0" bIns="0" rtlCol="0" anchor="t">
            <a:spAutoFit/>
          </a:bodyPr>
          <a:lstStyle/>
          <a:p>
            <a:pPr algn="ctr">
              <a:lnSpc>
                <a:spcPts val="3499"/>
              </a:lnSpc>
            </a:pPr>
            <a:r>
              <a:rPr lang="en-US" sz="2499" dirty="0">
                <a:solidFill>
                  <a:srgbClr val="FFFFFF"/>
                </a:solidFill>
                <a:latin typeface="Nunito Sans"/>
              </a:rPr>
              <a:t>973-1 Intro to Data Validation</a:t>
            </a:r>
          </a:p>
        </p:txBody>
      </p:sp>
      <p:sp>
        <p:nvSpPr>
          <p:cNvPr id="15" name="TextBox 15"/>
          <p:cNvSpPr txBox="1"/>
          <p:nvPr/>
        </p:nvSpPr>
        <p:spPr>
          <a:xfrm>
            <a:off x="6558949" y="6782016"/>
            <a:ext cx="4876829" cy="1330492"/>
          </a:xfrm>
          <a:prstGeom prst="rect">
            <a:avLst/>
          </a:prstGeom>
        </p:spPr>
        <p:txBody>
          <a:bodyPr lIns="0" tIns="0" rIns="0" bIns="0" rtlCol="0" anchor="t">
            <a:spAutoFit/>
          </a:bodyPr>
          <a:lstStyle/>
          <a:p>
            <a:pPr algn="ctr">
              <a:lnSpc>
                <a:spcPts val="3499"/>
              </a:lnSpc>
            </a:pPr>
            <a:r>
              <a:rPr lang="en-US" sz="2499" dirty="0">
                <a:solidFill>
                  <a:srgbClr val="FFFFFF"/>
                </a:solidFill>
                <a:latin typeface="Nunito Sans"/>
              </a:rPr>
              <a:t>940 – SQL Query Basic </a:t>
            </a:r>
          </a:p>
          <a:p>
            <a:pPr algn="ctr">
              <a:lnSpc>
                <a:spcPts val="3499"/>
              </a:lnSpc>
            </a:pPr>
            <a:r>
              <a:rPr lang="en-US" sz="2499" dirty="0">
                <a:solidFill>
                  <a:srgbClr val="FFFFFF"/>
                </a:solidFill>
                <a:latin typeface="Nunito Sans"/>
              </a:rPr>
              <a:t>950 - SQL Intermediate Query</a:t>
            </a:r>
          </a:p>
          <a:p>
            <a:pPr algn="ctr">
              <a:lnSpc>
                <a:spcPts val="3499"/>
              </a:lnSpc>
            </a:pPr>
            <a:r>
              <a:rPr lang="en-US" sz="2499" dirty="0">
                <a:solidFill>
                  <a:srgbClr val="FFFFFF"/>
                </a:solidFill>
                <a:latin typeface="Nunito Sans"/>
              </a:rPr>
              <a:t>1002 – SQL Query Advanced</a:t>
            </a:r>
          </a:p>
        </p:txBody>
      </p:sp>
      <p:sp>
        <p:nvSpPr>
          <p:cNvPr id="16" name="TextBox 16"/>
          <p:cNvSpPr txBox="1"/>
          <p:nvPr/>
        </p:nvSpPr>
        <p:spPr>
          <a:xfrm>
            <a:off x="2468791" y="2343294"/>
            <a:ext cx="13563600" cy="3477042"/>
          </a:xfrm>
          <a:prstGeom prst="rect">
            <a:avLst/>
          </a:prstGeom>
        </p:spPr>
        <p:txBody>
          <a:bodyPr wrap="square" lIns="0" tIns="0" rIns="0" bIns="0" rtlCol="0" anchor="t">
            <a:spAutoFit/>
          </a:bodyPr>
          <a:lstStyle/>
          <a:p>
            <a:pPr algn="ctr">
              <a:lnSpc>
                <a:spcPts val="13999"/>
              </a:lnSpc>
            </a:pPr>
            <a:r>
              <a:rPr lang="en-US" sz="9999" dirty="0">
                <a:solidFill>
                  <a:srgbClr val="FFFFFF"/>
                </a:solidFill>
                <a:effectLst>
                  <a:outerShdw blurRad="50800" dist="38100" dir="2700000" algn="tl" rotWithShape="0">
                    <a:prstClr val="black">
                      <a:alpha val="40000"/>
                    </a:prstClr>
                  </a:outerShdw>
                </a:effectLst>
                <a:latin typeface="Aeries Sans Ultra-Bold"/>
              </a:rPr>
              <a:t>Recommended Sessions</a:t>
            </a:r>
          </a:p>
        </p:txBody>
      </p:sp>
      <p:sp>
        <p:nvSpPr>
          <p:cNvPr id="17" name="Freeform 17"/>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a:off x="3642333" y="7418562"/>
            <a:ext cx="2269038" cy="665439"/>
          </a:xfrm>
          <a:custGeom>
            <a:avLst/>
            <a:gdLst/>
            <a:ahLst/>
            <a:cxnLst/>
            <a:rect l="l" t="t" r="r" b="b"/>
            <a:pathLst>
              <a:path w="2269038" h="665439">
                <a:moveTo>
                  <a:pt x="0" y="0"/>
                </a:moveTo>
                <a:lnTo>
                  <a:pt x="2269038" y="0"/>
                </a:lnTo>
                <a:lnTo>
                  <a:pt x="2269038" y="665439"/>
                </a:lnTo>
                <a:lnTo>
                  <a:pt x="0" y="665439"/>
                </a:lnTo>
                <a:lnTo>
                  <a:pt x="0" y="0"/>
                </a:lnTo>
                <a:close/>
              </a:path>
            </a:pathLst>
          </a:custGeom>
          <a:blipFill>
            <a:blip r:embed="rId3"/>
            <a:stretch>
              <a:fillRect/>
            </a:stretch>
          </a:blipFill>
        </p:spPr>
        <p:txBody>
          <a:bodyPr/>
          <a:lstStyle/>
          <a:p>
            <a:endParaRPr lang="en-US"/>
          </a:p>
        </p:txBody>
      </p:sp>
      <p:sp>
        <p:nvSpPr>
          <p:cNvPr id="4" name="Freeform 4"/>
          <p:cNvSpPr/>
          <p:nvPr/>
        </p:nvSpPr>
        <p:spPr>
          <a:xfrm>
            <a:off x="6441065" y="7415783"/>
            <a:ext cx="2269038" cy="665439"/>
          </a:xfrm>
          <a:custGeom>
            <a:avLst/>
            <a:gdLst/>
            <a:ahLst/>
            <a:cxnLst/>
            <a:rect l="l" t="t" r="r" b="b"/>
            <a:pathLst>
              <a:path w="2269038" h="665439">
                <a:moveTo>
                  <a:pt x="0" y="0"/>
                </a:moveTo>
                <a:lnTo>
                  <a:pt x="2269038" y="0"/>
                </a:lnTo>
                <a:lnTo>
                  <a:pt x="2269038" y="665439"/>
                </a:lnTo>
                <a:lnTo>
                  <a:pt x="0" y="665439"/>
                </a:lnTo>
                <a:lnTo>
                  <a:pt x="0" y="0"/>
                </a:lnTo>
                <a:close/>
              </a:path>
            </a:pathLst>
          </a:custGeom>
          <a:blipFill>
            <a:blip r:embed="rId4"/>
            <a:stretch>
              <a:fillRect/>
            </a:stretch>
          </a:blipFill>
        </p:spPr>
        <p:txBody>
          <a:bodyPr/>
          <a:lstStyle/>
          <a:p>
            <a:endParaRPr lang="en-US"/>
          </a:p>
        </p:txBody>
      </p:sp>
      <p:sp>
        <p:nvSpPr>
          <p:cNvPr id="5" name="Freeform 5"/>
          <p:cNvSpPr/>
          <p:nvPr/>
        </p:nvSpPr>
        <p:spPr>
          <a:xfrm>
            <a:off x="9241712" y="7415783"/>
            <a:ext cx="2778947" cy="639683"/>
          </a:xfrm>
          <a:custGeom>
            <a:avLst/>
            <a:gdLst/>
            <a:ahLst/>
            <a:cxnLst/>
            <a:rect l="l" t="t" r="r" b="b"/>
            <a:pathLst>
              <a:path w="2778947" h="639682">
                <a:moveTo>
                  <a:pt x="0" y="0"/>
                </a:moveTo>
                <a:lnTo>
                  <a:pt x="2778947" y="0"/>
                </a:lnTo>
                <a:lnTo>
                  <a:pt x="2778947" y="639682"/>
                </a:lnTo>
                <a:lnTo>
                  <a:pt x="0" y="639682"/>
                </a:lnTo>
                <a:lnTo>
                  <a:pt x="0" y="0"/>
                </a:lnTo>
                <a:close/>
              </a:path>
            </a:pathLst>
          </a:custGeom>
          <a:blipFill>
            <a:blip r:embed="rId5"/>
            <a:stretch>
              <a:fillRect/>
            </a:stretch>
          </a:blipFill>
        </p:spPr>
        <p:txBody>
          <a:bodyPr/>
          <a:lstStyle/>
          <a:p>
            <a:endParaRPr lang="en-US"/>
          </a:p>
        </p:txBody>
      </p:sp>
      <p:sp>
        <p:nvSpPr>
          <p:cNvPr id="6" name="Freeform 6"/>
          <p:cNvSpPr/>
          <p:nvPr/>
        </p:nvSpPr>
        <p:spPr>
          <a:xfrm>
            <a:off x="12552268" y="7415783"/>
            <a:ext cx="2270426" cy="662660"/>
          </a:xfrm>
          <a:custGeom>
            <a:avLst/>
            <a:gdLst/>
            <a:ahLst/>
            <a:cxnLst/>
            <a:rect l="l" t="t" r="r" b="b"/>
            <a:pathLst>
              <a:path w="2270425" h="662660">
                <a:moveTo>
                  <a:pt x="0" y="0"/>
                </a:moveTo>
                <a:lnTo>
                  <a:pt x="2270425" y="0"/>
                </a:lnTo>
                <a:lnTo>
                  <a:pt x="2270425" y="662660"/>
                </a:lnTo>
                <a:lnTo>
                  <a:pt x="0" y="662660"/>
                </a:lnTo>
                <a:lnTo>
                  <a:pt x="0" y="0"/>
                </a:lnTo>
                <a:close/>
              </a:path>
            </a:pathLst>
          </a:custGeom>
          <a:blipFill>
            <a:blip r:embed="rId6"/>
            <a:stretch>
              <a:fillRect/>
            </a:stretch>
          </a:blipFill>
        </p:spPr>
        <p:txBody>
          <a:bodyPr/>
          <a:lstStyle/>
          <a:p>
            <a:endParaRPr lang="en-US"/>
          </a:p>
        </p:txBody>
      </p:sp>
      <p:sp>
        <p:nvSpPr>
          <p:cNvPr id="7" name="TextBox 7"/>
          <p:cNvSpPr txBox="1"/>
          <p:nvPr/>
        </p:nvSpPr>
        <p:spPr>
          <a:xfrm>
            <a:off x="2077543" y="2413341"/>
            <a:ext cx="14132918" cy="1935786"/>
          </a:xfrm>
          <a:prstGeom prst="rect">
            <a:avLst/>
          </a:prstGeom>
        </p:spPr>
        <p:txBody>
          <a:bodyPr lIns="0" tIns="0" rIns="0" bIns="0" rtlCol="0" anchor="t">
            <a:spAutoFit/>
          </a:bodyPr>
          <a:lstStyle/>
          <a:p>
            <a:pPr algn="ctr">
              <a:lnSpc>
                <a:spcPts val="14850"/>
              </a:lnSpc>
            </a:pPr>
            <a:r>
              <a:rPr lang="en-US" sz="15001">
                <a:solidFill>
                  <a:srgbClr val="FFFFFF"/>
                </a:solidFill>
                <a:latin typeface="Aeries Sans Ultra-Bold"/>
              </a:rPr>
              <a:t>THANK YOU!</a:t>
            </a:r>
          </a:p>
        </p:txBody>
      </p:sp>
      <p:sp>
        <p:nvSpPr>
          <p:cNvPr id="8" name="TextBox 8"/>
          <p:cNvSpPr txBox="1"/>
          <p:nvPr/>
        </p:nvSpPr>
        <p:spPr>
          <a:xfrm>
            <a:off x="3995657" y="4346917"/>
            <a:ext cx="10827036" cy="2135200"/>
          </a:xfrm>
          <a:prstGeom prst="rect">
            <a:avLst/>
          </a:prstGeom>
        </p:spPr>
        <p:txBody>
          <a:bodyPr lIns="0" tIns="0" rIns="0" bIns="0" rtlCol="0" anchor="t">
            <a:spAutoFit/>
          </a:bodyPr>
          <a:lstStyle/>
          <a:p>
            <a:pPr algn="ctr">
              <a:lnSpc>
                <a:spcPts val="4200"/>
              </a:lnSpc>
            </a:pPr>
            <a:r>
              <a:rPr lang="en-US" sz="3000" dirty="0">
                <a:solidFill>
                  <a:srgbClr val="FFFFFF"/>
                </a:solidFill>
                <a:latin typeface="Nunito Sans Italics"/>
              </a:rPr>
              <a:t>Please take a moment to complete our session survey.</a:t>
            </a:r>
          </a:p>
          <a:p>
            <a:pPr algn="ctr">
              <a:lnSpc>
                <a:spcPts val="4200"/>
              </a:lnSpc>
            </a:pPr>
            <a:endParaRPr lang="en-US" sz="3000" dirty="0">
              <a:solidFill>
                <a:srgbClr val="FFFFFF"/>
              </a:solidFill>
              <a:latin typeface="Nunito Sans Italics"/>
            </a:endParaRPr>
          </a:p>
          <a:p>
            <a:pPr algn="ctr">
              <a:lnSpc>
                <a:spcPts val="4200"/>
              </a:lnSpc>
            </a:pPr>
            <a:r>
              <a:rPr lang="en-US" sz="3000" b="1" dirty="0">
                <a:solidFill>
                  <a:srgbClr val="FFFFFF"/>
                </a:solidFill>
                <a:latin typeface="Nunito Sans Italics"/>
              </a:rPr>
              <a:t>http://surveys.aeries.com/s3/AeriesCon-Session-Feedback-Survey-Spring-2024</a:t>
            </a:r>
          </a:p>
        </p:txBody>
      </p:sp>
      <p:sp>
        <p:nvSpPr>
          <p:cNvPr id="9" name="Freeform 9"/>
          <p:cNvSpPr/>
          <p:nvPr/>
        </p:nvSpPr>
        <p:spPr>
          <a:xfrm>
            <a:off x="16421864" y="8961761"/>
            <a:ext cx="1674875"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4" name="Title"/>
          <p:cNvSpPr txBox="1"/>
          <p:nvPr/>
        </p:nvSpPr>
        <p:spPr>
          <a:xfrm>
            <a:off x="152400" y="701183"/>
            <a:ext cx="17944337" cy="1488869"/>
          </a:xfrm>
          <a:prstGeom prst="rect">
            <a:avLst/>
          </a:prstGeom>
        </p:spPr>
        <p:txBody>
          <a:bodyPr wrap="square" lIns="0" tIns="0" rIns="0" bIns="0" rtlCol="0" anchor="t">
            <a:spAutoFit/>
          </a:bodyPr>
          <a:lstStyle/>
          <a:p>
            <a:pPr algn="ctr">
              <a:lnSpc>
                <a:spcPts val="12599"/>
              </a:lnSpc>
            </a:pPr>
            <a:r>
              <a:rPr lang="en-US" sz="7200" dirty="0">
                <a:solidFill>
                  <a:srgbClr val="FFFFFF"/>
                </a:solidFill>
                <a:latin typeface="Aeries Sans Ultra-Bold"/>
              </a:rPr>
              <a:t>Data Validation Groups</a:t>
            </a:r>
          </a:p>
        </p:txBody>
      </p:sp>
      <p:sp>
        <p:nvSpPr>
          <p:cNvPr id="5" name="icon"/>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pic>
        <p:nvPicPr>
          <p:cNvPr id="59" name="Click Add Pic">
            <a:extLst>
              <a:ext uri="{FF2B5EF4-FFF2-40B4-BE49-F238E27FC236}">
                <a16:creationId xmlns:a16="http://schemas.microsoft.com/office/drawing/2014/main" id="{1B501D6E-50DC-6B73-8CE3-371DF256E9DE}"/>
              </a:ext>
            </a:extLst>
          </p:cNvPr>
          <p:cNvPicPr>
            <a:picLocks noChangeAspect="1"/>
          </p:cNvPicPr>
          <p:nvPr/>
        </p:nvPicPr>
        <p:blipFill>
          <a:blip r:embed="rId4">
            <a:alphaModFix/>
          </a:blip>
          <a:stretch>
            <a:fillRect/>
          </a:stretch>
        </p:blipFill>
        <p:spPr>
          <a:xfrm>
            <a:off x="3657600" y="2189458"/>
            <a:ext cx="10972800" cy="3612108"/>
          </a:xfrm>
          <a:prstGeom prst="rect">
            <a:avLst/>
          </a:prstGeom>
        </p:spPr>
      </p:pic>
      <p:cxnSp>
        <p:nvCxnSpPr>
          <p:cNvPr id="60" name="Add arrow">
            <a:extLst>
              <a:ext uri="{FF2B5EF4-FFF2-40B4-BE49-F238E27FC236}">
                <a16:creationId xmlns:a16="http://schemas.microsoft.com/office/drawing/2014/main" id="{614BDF45-A0B0-289F-9DC7-46C5F55FC49D}"/>
              </a:ext>
            </a:extLst>
          </p:cNvPr>
          <p:cNvCxnSpPr>
            <a:cxnSpLocks/>
            <a:stCxn id="61" idx="0"/>
          </p:cNvCxnSpPr>
          <p:nvPr/>
        </p:nvCxnSpPr>
        <p:spPr>
          <a:xfrm flipH="1" flipV="1">
            <a:off x="14478000" y="3640227"/>
            <a:ext cx="647700" cy="1351747"/>
          </a:xfrm>
          <a:prstGeom prst="straightConnector1">
            <a:avLst/>
          </a:prstGeom>
          <a:ln w="38100">
            <a:solidFill>
              <a:srgbClr val="5C9E9C"/>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1" name="Add Text">
            <a:extLst>
              <a:ext uri="{FF2B5EF4-FFF2-40B4-BE49-F238E27FC236}">
                <a16:creationId xmlns:a16="http://schemas.microsoft.com/office/drawing/2014/main" id="{2C4D0455-36E4-B4F6-47A0-19324981EC5D}"/>
              </a:ext>
            </a:extLst>
          </p:cNvPr>
          <p:cNvSpPr txBox="1"/>
          <p:nvPr/>
        </p:nvSpPr>
        <p:spPr>
          <a:xfrm>
            <a:off x="13411200" y="4991974"/>
            <a:ext cx="3429000" cy="1754326"/>
          </a:xfrm>
          <a:prstGeom prst="rect">
            <a:avLst/>
          </a:prstGeom>
          <a:solidFill>
            <a:srgbClr val="4361A0"/>
          </a:solidFill>
        </p:spPr>
        <p:txBody>
          <a:bodyPr wrap="square" rtlCol="0">
            <a:spAutoFit/>
          </a:bodyPr>
          <a:lstStyle/>
          <a:p>
            <a:pPr algn="ctr"/>
            <a:r>
              <a:rPr lang="en-US" sz="3600" dirty="0">
                <a:solidFill>
                  <a:schemeClr val="bg1"/>
                </a:solidFill>
              </a:rPr>
              <a:t>Click to </a:t>
            </a:r>
            <a:r>
              <a:rPr lang="en-US" sz="3600" dirty="0">
                <a:solidFill>
                  <a:schemeClr val="bg1"/>
                </a:solidFill>
                <a:latin typeface="Aeries Sans" pitchFamily="50" charset="0"/>
              </a:rPr>
              <a:t>add new </a:t>
            </a:r>
            <a:r>
              <a:rPr lang="en-US" sz="3600" dirty="0">
                <a:solidFill>
                  <a:schemeClr val="bg1"/>
                </a:solidFill>
              </a:rPr>
              <a:t>Data Validation Group</a:t>
            </a:r>
          </a:p>
        </p:txBody>
      </p:sp>
    </p:spTree>
    <p:extLst>
      <p:ext uri="{BB962C8B-B14F-4D97-AF65-F5344CB8AC3E}">
        <p14:creationId xmlns:p14="http://schemas.microsoft.com/office/powerpoint/2010/main" val="22816739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a:off x="16421864" y="8961761"/>
            <a:ext cx="1674875"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6165948" y="1021134"/>
            <a:ext cx="10885710" cy="2814810"/>
          </a:xfrm>
          <a:prstGeom prst="rect">
            <a:avLst/>
          </a:prstGeom>
        </p:spPr>
        <p:txBody>
          <a:bodyPr lIns="0" tIns="0" rIns="0" bIns="0" rtlCol="0" anchor="t">
            <a:spAutoFit/>
          </a:bodyPr>
          <a:lstStyle/>
          <a:p>
            <a:pPr algn="ctr">
              <a:lnSpc>
                <a:spcPts val="10890"/>
              </a:lnSpc>
            </a:pPr>
            <a:r>
              <a:rPr lang="en-US" sz="11001">
                <a:solidFill>
                  <a:srgbClr val="FEFEFE"/>
                </a:solidFill>
                <a:latin typeface="Aeries Sans Ultra-Bold"/>
              </a:rPr>
              <a:t>Share your Feedback:</a:t>
            </a:r>
          </a:p>
        </p:txBody>
      </p:sp>
      <p:pic>
        <p:nvPicPr>
          <p:cNvPr id="7" name="Picture 6">
            <a:extLst>
              <a:ext uri="{FF2B5EF4-FFF2-40B4-BE49-F238E27FC236}">
                <a16:creationId xmlns:a16="http://schemas.microsoft.com/office/drawing/2014/main" id="{10874510-056D-4B5F-B44C-9A835E3DD268}"/>
              </a:ext>
            </a:extLst>
          </p:cNvPr>
          <p:cNvPicPr>
            <a:picLocks noChangeAspect="1"/>
          </p:cNvPicPr>
          <p:nvPr/>
        </p:nvPicPr>
        <p:blipFill>
          <a:blip r:embed="rId4"/>
          <a:stretch>
            <a:fillRect/>
          </a:stretch>
        </p:blipFill>
        <p:spPr>
          <a:xfrm>
            <a:off x="9525001" y="4288720"/>
            <a:ext cx="4335860" cy="428120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4" name="Title"/>
          <p:cNvSpPr txBox="1"/>
          <p:nvPr/>
        </p:nvSpPr>
        <p:spPr>
          <a:xfrm>
            <a:off x="152400" y="701183"/>
            <a:ext cx="17944337" cy="1488869"/>
          </a:xfrm>
          <a:prstGeom prst="rect">
            <a:avLst/>
          </a:prstGeom>
        </p:spPr>
        <p:txBody>
          <a:bodyPr wrap="square" lIns="0" tIns="0" rIns="0" bIns="0" rtlCol="0" anchor="t">
            <a:spAutoFit/>
          </a:bodyPr>
          <a:lstStyle/>
          <a:p>
            <a:pPr algn="ctr">
              <a:lnSpc>
                <a:spcPts val="12599"/>
              </a:lnSpc>
            </a:pPr>
            <a:r>
              <a:rPr lang="en-US" sz="7200" dirty="0">
                <a:solidFill>
                  <a:srgbClr val="FFFFFF"/>
                </a:solidFill>
                <a:latin typeface="Aeries Sans Ultra-Bold"/>
              </a:rPr>
              <a:t>Data Validation Groups</a:t>
            </a:r>
          </a:p>
        </p:txBody>
      </p:sp>
      <p:sp>
        <p:nvSpPr>
          <p:cNvPr id="5" name="icon"/>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pic>
        <p:nvPicPr>
          <p:cNvPr id="8" name="Picture 7">
            <a:extLst>
              <a:ext uri="{FF2B5EF4-FFF2-40B4-BE49-F238E27FC236}">
                <a16:creationId xmlns:a16="http://schemas.microsoft.com/office/drawing/2014/main" id="{6072FF61-63AB-647C-9917-45C5CC794F22}"/>
              </a:ext>
            </a:extLst>
          </p:cNvPr>
          <p:cNvPicPr>
            <a:picLocks noChangeAspect="1"/>
          </p:cNvPicPr>
          <p:nvPr/>
        </p:nvPicPr>
        <p:blipFill>
          <a:blip r:embed="rId4"/>
          <a:stretch>
            <a:fillRect/>
          </a:stretch>
        </p:blipFill>
        <p:spPr>
          <a:xfrm>
            <a:off x="3657600" y="2190050"/>
            <a:ext cx="10972800" cy="3284561"/>
          </a:xfrm>
          <a:prstGeom prst="rect">
            <a:avLst/>
          </a:prstGeom>
        </p:spPr>
      </p:pic>
      <p:pic>
        <p:nvPicPr>
          <p:cNvPr id="15" name="Picture 14">
            <a:extLst>
              <a:ext uri="{FF2B5EF4-FFF2-40B4-BE49-F238E27FC236}">
                <a16:creationId xmlns:a16="http://schemas.microsoft.com/office/drawing/2014/main" id="{514FA20A-62EC-8863-C19B-A5E09488A037}"/>
              </a:ext>
            </a:extLst>
          </p:cNvPr>
          <p:cNvPicPr>
            <a:picLocks noChangeAspect="1"/>
          </p:cNvPicPr>
          <p:nvPr/>
        </p:nvPicPr>
        <p:blipFill>
          <a:blip r:embed="rId5"/>
          <a:stretch>
            <a:fillRect/>
          </a:stretch>
        </p:blipFill>
        <p:spPr>
          <a:xfrm>
            <a:off x="3657600" y="2190050"/>
            <a:ext cx="10972800" cy="3475630"/>
          </a:xfrm>
          <a:prstGeom prst="rect">
            <a:avLst/>
          </a:prstGeom>
        </p:spPr>
      </p:pic>
      <p:sp>
        <p:nvSpPr>
          <p:cNvPr id="14" name="Name/Descr. Text">
            <a:extLst>
              <a:ext uri="{FF2B5EF4-FFF2-40B4-BE49-F238E27FC236}">
                <a16:creationId xmlns:a16="http://schemas.microsoft.com/office/drawing/2014/main" id="{97817BC9-9123-530E-F26C-3A5C981D8A99}"/>
              </a:ext>
            </a:extLst>
          </p:cNvPr>
          <p:cNvSpPr txBox="1"/>
          <p:nvPr/>
        </p:nvSpPr>
        <p:spPr>
          <a:xfrm>
            <a:off x="9906000" y="2934276"/>
            <a:ext cx="3200400" cy="1708160"/>
          </a:xfrm>
          <a:prstGeom prst="rect">
            <a:avLst/>
          </a:prstGeom>
          <a:solidFill>
            <a:srgbClr val="4361A0"/>
          </a:solidFill>
        </p:spPr>
        <p:txBody>
          <a:bodyPr wrap="square" rtlCol="0">
            <a:spAutoFit/>
          </a:bodyPr>
          <a:lstStyle/>
          <a:p>
            <a:pPr indent="-133350" algn="ctr">
              <a:lnSpc>
                <a:spcPts val="4200"/>
              </a:lnSpc>
              <a:spcBef>
                <a:spcPts val="1200"/>
              </a:spcBef>
            </a:pPr>
            <a:r>
              <a:rPr lang="en-US" sz="3600" dirty="0">
                <a:solidFill>
                  <a:srgbClr val="FFFFFF"/>
                </a:solidFill>
                <a:latin typeface="Nunito Sans" panose="00000500000000000000" pitchFamily="2" charset="0"/>
              </a:rPr>
              <a:t>Enter a</a:t>
            </a:r>
            <a:r>
              <a:rPr lang="en-US" sz="3600" dirty="0">
                <a:solidFill>
                  <a:srgbClr val="FFFFFF"/>
                </a:solidFill>
                <a:latin typeface="Aeries Sans" pitchFamily="50" charset="0"/>
              </a:rPr>
              <a:t> short name </a:t>
            </a:r>
            <a:r>
              <a:rPr lang="en-US" sz="3600" dirty="0">
                <a:solidFill>
                  <a:srgbClr val="FFFFFF"/>
                </a:solidFill>
                <a:latin typeface="Nunito Sans" panose="00000500000000000000" pitchFamily="2" charset="0"/>
              </a:rPr>
              <a:t>and a</a:t>
            </a:r>
            <a:r>
              <a:rPr lang="en-US" sz="3600" dirty="0">
                <a:solidFill>
                  <a:srgbClr val="FFFFFF"/>
                </a:solidFill>
                <a:latin typeface="Aeries Sans" pitchFamily="50" charset="0"/>
              </a:rPr>
              <a:t> description</a:t>
            </a:r>
          </a:p>
        </p:txBody>
      </p:sp>
      <p:sp>
        <p:nvSpPr>
          <p:cNvPr id="42" name="Nam/D Bracket">
            <a:extLst>
              <a:ext uri="{FF2B5EF4-FFF2-40B4-BE49-F238E27FC236}">
                <a16:creationId xmlns:a16="http://schemas.microsoft.com/office/drawing/2014/main" id="{A659EA52-B396-EEC3-30C6-9B4E2BE4E102}"/>
              </a:ext>
            </a:extLst>
          </p:cNvPr>
          <p:cNvSpPr/>
          <p:nvPr/>
        </p:nvSpPr>
        <p:spPr>
          <a:xfrm>
            <a:off x="8194431" y="3422162"/>
            <a:ext cx="152400" cy="685800"/>
          </a:xfrm>
          <a:prstGeom prst="rightBracket">
            <a:avLst/>
          </a:prstGeom>
          <a:ln w="38100">
            <a:solidFill>
              <a:srgbClr val="5C9E9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5" name="Name/D arrow">
            <a:extLst>
              <a:ext uri="{FF2B5EF4-FFF2-40B4-BE49-F238E27FC236}">
                <a16:creationId xmlns:a16="http://schemas.microsoft.com/office/drawing/2014/main" id="{F469147A-F419-0BB0-6D14-EB7BDBBB434D}"/>
              </a:ext>
            </a:extLst>
          </p:cNvPr>
          <p:cNvCxnSpPr>
            <a:cxnSpLocks/>
            <a:stCxn id="14" idx="1"/>
            <a:endCxn id="42" idx="2"/>
          </p:cNvCxnSpPr>
          <p:nvPr/>
        </p:nvCxnSpPr>
        <p:spPr>
          <a:xfrm flipH="1" flipV="1">
            <a:off x="8346831" y="3765062"/>
            <a:ext cx="1559169" cy="23294"/>
          </a:xfrm>
          <a:prstGeom prst="straightConnector1">
            <a:avLst/>
          </a:prstGeom>
          <a:ln w="38100">
            <a:solidFill>
              <a:srgbClr val="5C9E9C"/>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71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4" name="Title"/>
          <p:cNvSpPr txBox="1"/>
          <p:nvPr/>
        </p:nvSpPr>
        <p:spPr>
          <a:xfrm>
            <a:off x="152400" y="701183"/>
            <a:ext cx="17944337" cy="1488869"/>
          </a:xfrm>
          <a:prstGeom prst="rect">
            <a:avLst/>
          </a:prstGeom>
        </p:spPr>
        <p:txBody>
          <a:bodyPr wrap="square" lIns="0" tIns="0" rIns="0" bIns="0" rtlCol="0" anchor="t">
            <a:spAutoFit/>
          </a:bodyPr>
          <a:lstStyle/>
          <a:p>
            <a:pPr algn="ctr">
              <a:lnSpc>
                <a:spcPts val="12599"/>
              </a:lnSpc>
            </a:pPr>
            <a:r>
              <a:rPr lang="en-US" sz="7200" dirty="0">
                <a:solidFill>
                  <a:srgbClr val="FFFFFF"/>
                </a:solidFill>
                <a:latin typeface="Aeries Sans Ultra-Bold"/>
              </a:rPr>
              <a:t>Data Validation Groups</a:t>
            </a:r>
          </a:p>
        </p:txBody>
      </p:sp>
      <p:sp>
        <p:nvSpPr>
          <p:cNvPr id="5" name="icon"/>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a:p>
        </p:txBody>
      </p:sp>
      <p:cxnSp>
        <p:nvCxnSpPr>
          <p:cNvPr id="52" name="Visibility line">
            <a:extLst>
              <a:ext uri="{FF2B5EF4-FFF2-40B4-BE49-F238E27FC236}">
                <a16:creationId xmlns:a16="http://schemas.microsoft.com/office/drawing/2014/main" id="{1F45385F-94C4-CBCE-A4EF-D50FD011EA2E}"/>
              </a:ext>
            </a:extLst>
          </p:cNvPr>
          <p:cNvCxnSpPr/>
          <p:nvPr/>
        </p:nvCxnSpPr>
        <p:spPr>
          <a:xfrm>
            <a:off x="2819400" y="4305300"/>
            <a:ext cx="0" cy="1981200"/>
          </a:xfrm>
          <a:prstGeom prst="line">
            <a:avLst/>
          </a:prstGeom>
          <a:ln w="38100">
            <a:solidFill>
              <a:srgbClr val="5C9E9C"/>
            </a:solidFill>
            <a:prstDash val="dash"/>
          </a:ln>
        </p:spPr>
        <p:style>
          <a:lnRef idx="1">
            <a:schemeClr val="accent1"/>
          </a:lnRef>
          <a:fillRef idx="0">
            <a:schemeClr val="accent1"/>
          </a:fillRef>
          <a:effectRef idx="0">
            <a:schemeClr val="accent1"/>
          </a:effectRef>
          <a:fontRef idx="minor">
            <a:schemeClr val="tx1"/>
          </a:fontRef>
        </p:style>
      </p:cxnSp>
      <p:cxnSp>
        <p:nvCxnSpPr>
          <p:cNvPr id="49" name="Visibility Arrow">
            <a:extLst>
              <a:ext uri="{FF2B5EF4-FFF2-40B4-BE49-F238E27FC236}">
                <a16:creationId xmlns:a16="http://schemas.microsoft.com/office/drawing/2014/main" id="{AC0DDA7D-2ECD-FD26-E1E4-A3287A66E6F9}"/>
              </a:ext>
            </a:extLst>
          </p:cNvPr>
          <p:cNvCxnSpPr/>
          <p:nvPr/>
        </p:nvCxnSpPr>
        <p:spPr>
          <a:xfrm>
            <a:off x="2857500" y="4305300"/>
            <a:ext cx="764874" cy="0"/>
          </a:xfrm>
          <a:prstGeom prst="straightConnector1">
            <a:avLst/>
          </a:prstGeom>
          <a:ln w="38100">
            <a:solidFill>
              <a:srgbClr val="5C9E9C"/>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 name="Visibility Text">
            <a:extLst>
              <a:ext uri="{FF2B5EF4-FFF2-40B4-BE49-F238E27FC236}">
                <a16:creationId xmlns:a16="http://schemas.microsoft.com/office/drawing/2014/main" id="{24D84FAB-0C15-BD65-D055-4F728C46A37E}"/>
              </a:ext>
            </a:extLst>
          </p:cNvPr>
          <p:cNvSpPr txBox="1"/>
          <p:nvPr/>
        </p:nvSpPr>
        <p:spPr>
          <a:xfrm>
            <a:off x="1371600" y="6117830"/>
            <a:ext cx="2590800" cy="1173142"/>
          </a:xfrm>
          <a:prstGeom prst="rect">
            <a:avLst/>
          </a:prstGeom>
          <a:solidFill>
            <a:srgbClr val="4361A0"/>
          </a:solidFill>
        </p:spPr>
        <p:txBody>
          <a:bodyPr wrap="square" rtlCol="0">
            <a:spAutoFit/>
          </a:bodyPr>
          <a:lstStyle/>
          <a:p>
            <a:pPr indent="-133350" algn="ctr">
              <a:lnSpc>
                <a:spcPts val="4200"/>
              </a:lnSpc>
              <a:spcBef>
                <a:spcPts val="1200"/>
              </a:spcBef>
            </a:pPr>
            <a:r>
              <a:rPr lang="en-US" sz="3600" dirty="0">
                <a:solidFill>
                  <a:srgbClr val="FFFFFF"/>
                </a:solidFill>
                <a:latin typeface="Nunito Sans" panose="00000500000000000000" pitchFamily="2" charset="0"/>
              </a:rPr>
              <a:t>Choose </a:t>
            </a:r>
            <a:r>
              <a:rPr lang="en-US" sz="3600" dirty="0">
                <a:solidFill>
                  <a:srgbClr val="FFFFFF"/>
                </a:solidFill>
                <a:latin typeface="Aeries Sans" pitchFamily="50" charset="0"/>
              </a:rPr>
              <a:t>Visibility</a:t>
            </a:r>
          </a:p>
        </p:txBody>
      </p:sp>
      <p:pic>
        <p:nvPicPr>
          <p:cNvPr id="18" name="Visibility Pic">
            <a:extLst>
              <a:ext uri="{FF2B5EF4-FFF2-40B4-BE49-F238E27FC236}">
                <a16:creationId xmlns:a16="http://schemas.microsoft.com/office/drawing/2014/main" id="{AA6F22F8-5973-69B8-69E5-5CF1BB8EFA8D}"/>
              </a:ext>
            </a:extLst>
          </p:cNvPr>
          <p:cNvPicPr>
            <a:picLocks noChangeAspect="1"/>
          </p:cNvPicPr>
          <p:nvPr/>
        </p:nvPicPr>
        <p:blipFill>
          <a:blip r:embed="rId5"/>
          <a:stretch>
            <a:fillRect/>
          </a:stretch>
        </p:blipFill>
        <p:spPr>
          <a:xfrm>
            <a:off x="3657600" y="2190050"/>
            <a:ext cx="10972800" cy="3284561"/>
          </a:xfrm>
          <a:prstGeom prst="rect">
            <a:avLst/>
          </a:prstGeom>
        </p:spPr>
      </p:pic>
      <p:pic>
        <p:nvPicPr>
          <p:cNvPr id="13" name="Fixedpic">
            <a:extLst>
              <a:ext uri="{FF2B5EF4-FFF2-40B4-BE49-F238E27FC236}">
                <a16:creationId xmlns:a16="http://schemas.microsoft.com/office/drawing/2014/main" id="{D4774E56-946B-EFB1-519E-A3204B7E649F}"/>
              </a:ext>
            </a:extLst>
          </p:cNvPr>
          <p:cNvPicPr>
            <a:picLocks noChangeAspect="1"/>
          </p:cNvPicPr>
          <p:nvPr/>
        </p:nvPicPr>
        <p:blipFill rotWithShape="1">
          <a:blip r:embed="rId6"/>
          <a:srcRect b="42173"/>
          <a:stretch/>
        </p:blipFill>
        <p:spPr>
          <a:xfrm>
            <a:off x="3657600" y="2190051"/>
            <a:ext cx="10972800" cy="1899350"/>
          </a:xfrm>
          <a:prstGeom prst="rect">
            <a:avLst/>
          </a:prstGeom>
        </p:spPr>
      </p:pic>
      <p:sp>
        <p:nvSpPr>
          <p:cNvPr id="33" name="Shaded box">
            <a:extLst>
              <a:ext uri="{FF2B5EF4-FFF2-40B4-BE49-F238E27FC236}">
                <a16:creationId xmlns:a16="http://schemas.microsoft.com/office/drawing/2014/main" id="{98B94C47-6C7D-0B70-5B3A-D9CD49A13267}"/>
              </a:ext>
            </a:extLst>
          </p:cNvPr>
          <p:cNvSpPr/>
          <p:nvPr/>
        </p:nvSpPr>
        <p:spPr>
          <a:xfrm>
            <a:off x="8305800" y="127675"/>
            <a:ext cx="9886569" cy="9944100"/>
          </a:xfrm>
          <a:prstGeom prst="rect">
            <a:avLst/>
          </a:prstGeom>
          <a:solidFill>
            <a:srgbClr val="011321">
              <a:alpha val="8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Visibility Note">
            <a:extLst>
              <a:ext uri="{FF2B5EF4-FFF2-40B4-BE49-F238E27FC236}">
                <a16:creationId xmlns:a16="http://schemas.microsoft.com/office/drawing/2014/main" id="{1F63397B-E060-C868-049E-E6397C74FE89}"/>
              </a:ext>
            </a:extLst>
          </p:cNvPr>
          <p:cNvSpPr txBox="1"/>
          <p:nvPr/>
        </p:nvSpPr>
        <p:spPr>
          <a:xfrm>
            <a:off x="9835548" y="1819513"/>
            <a:ext cx="6814151" cy="6647974"/>
          </a:xfrm>
          <a:prstGeom prst="rect">
            <a:avLst/>
          </a:prstGeom>
          <a:noFill/>
        </p:spPr>
        <p:txBody>
          <a:bodyPr wrap="square" rtlCol="0">
            <a:spAutoFit/>
          </a:bodyPr>
          <a:lstStyle/>
          <a:p>
            <a:pPr algn="ctr"/>
            <a:r>
              <a:rPr lang="en-US" sz="6600" dirty="0">
                <a:solidFill>
                  <a:schemeClr val="bg1"/>
                </a:solidFill>
                <a:latin typeface="Aeries Sans Ultra-Bold" panose="020B0604020202020204" charset="0"/>
              </a:rPr>
              <a:t>Visibility Scope</a:t>
            </a:r>
          </a:p>
          <a:p>
            <a:pPr algn="ctr"/>
            <a:endParaRPr lang="en-US" sz="4000" dirty="0">
              <a:solidFill>
                <a:schemeClr val="bg1"/>
              </a:solidFill>
              <a:latin typeface="Aeries Sans Ultra-Bold" panose="020B0604020202020204" charset="0"/>
            </a:endParaRPr>
          </a:p>
          <a:p>
            <a:pPr algn="ctr"/>
            <a:r>
              <a:rPr lang="en-US" sz="4000" dirty="0">
                <a:solidFill>
                  <a:schemeClr val="bg1"/>
                </a:solidFill>
                <a:latin typeface="Aeries Sans" pitchFamily="50" charset="0"/>
              </a:rPr>
              <a:t>If you want the results to display when logged into a school, choose </a:t>
            </a:r>
            <a:r>
              <a:rPr lang="en-US" sz="4000" dirty="0">
                <a:solidFill>
                  <a:srgbClr val="CDDCFE"/>
                </a:solidFill>
                <a:latin typeface="Aeries Sans Ultra-Bold" panose="020B0604020202020204" charset="0"/>
              </a:rPr>
              <a:t>“School”</a:t>
            </a:r>
          </a:p>
          <a:p>
            <a:pPr algn="ctr"/>
            <a:endParaRPr lang="en-US" sz="4000" dirty="0">
              <a:solidFill>
                <a:schemeClr val="bg1"/>
              </a:solidFill>
              <a:latin typeface="Aeries Sans Ultra-Bold" panose="020B0604020202020204" charset="0"/>
            </a:endParaRPr>
          </a:p>
          <a:p>
            <a:pPr algn="ctr"/>
            <a:r>
              <a:rPr lang="en-US" sz="4000" dirty="0">
                <a:solidFill>
                  <a:schemeClr val="bg1"/>
                </a:solidFill>
                <a:latin typeface="Aeries Sans" pitchFamily="50" charset="0"/>
              </a:rPr>
              <a:t>If you want the results to display when logged in at the district level, choose </a:t>
            </a:r>
            <a:r>
              <a:rPr lang="en-US" sz="4000" dirty="0">
                <a:solidFill>
                  <a:srgbClr val="CDDCFE"/>
                </a:solidFill>
                <a:latin typeface="Aeries Sans Ultra-Bold" panose="020B0604020202020204" charset="0"/>
              </a:rPr>
              <a:t>“District”</a:t>
            </a:r>
          </a:p>
        </p:txBody>
      </p:sp>
      <p:pic>
        <p:nvPicPr>
          <p:cNvPr id="32" name="Visibility Pic 2">
            <a:extLst>
              <a:ext uri="{FF2B5EF4-FFF2-40B4-BE49-F238E27FC236}">
                <a16:creationId xmlns:a16="http://schemas.microsoft.com/office/drawing/2014/main" id="{140970D4-52F0-CC4B-E2A4-F685D622476A}"/>
              </a:ext>
            </a:extLst>
          </p:cNvPr>
          <p:cNvPicPr>
            <a:picLocks noChangeAspect="1"/>
          </p:cNvPicPr>
          <p:nvPr/>
        </p:nvPicPr>
        <p:blipFill>
          <a:blip r:embed="rId7"/>
          <a:stretch>
            <a:fillRect/>
          </a:stretch>
        </p:blipFill>
        <p:spPr>
          <a:xfrm>
            <a:off x="3657600" y="2190049"/>
            <a:ext cx="10972800" cy="3530221"/>
          </a:xfrm>
          <a:prstGeom prst="rect">
            <a:avLst/>
          </a:prstGeom>
        </p:spPr>
      </p:pic>
      <p:pic>
        <p:nvPicPr>
          <p:cNvPr id="17" name="Fixedpic2">
            <a:extLst>
              <a:ext uri="{FF2B5EF4-FFF2-40B4-BE49-F238E27FC236}">
                <a16:creationId xmlns:a16="http://schemas.microsoft.com/office/drawing/2014/main" id="{913590AA-11B1-E51F-D43E-8C8F6C19C497}"/>
              </a:ext>
            </a:extLst>
          </p:cNvPr>
          <p:cNvPicPr>
            <a:picLocks noChangeAspect="1"/>
          </p:cNvPicPr>
          <p:nvPr/>
        </p:nvPicPr>
        <p:blipFill rotWithShape="1">
          <a:blip r:embed="rId6"/>
          <a:srcRect b="42173"/>
          <a:stretch/>
        </p:blipFill>
        <p:spPr>
          <a:xfrm>
            <a:off x="3657600" y="2190051"/>
            <a:ext cx="10972800" cy="1899350"/>
          </a:xfrm>
          <a:prstGeom prst="rect">
            <a:avLst/>
          </a:prstGeom>
        </p:spPr>
      </p:pic>
      <p:pic>
        <p:nvPicPr>
          <p:cNvPr id="58" name="Results squiggle" descr="A blue arrow pointing up">
            <a:extLst>
              <a:ext uri="{FF2B5EF4-FFF2-40B4-BE49-F238E27FC236}">
                <a16:creationId xmlns:a16="http://schemas.microsoft.com/office/drawing/2014/main" id="{84097B37-CA1D-05B0-18D5-A60F97B7287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819200">
            <a:off x="8359183" y="3659297"/>
            <a:ext cx="1860584" cy="1231654"/>
          </a:xfrm>
          <a:prstGeom prst="rect">
            <a:avLst/>
          </a:prstGeom>
        </p:spPr>
      </p:pic>
      <p:sp>
        <p:nvSpPr>
          <p:cNvPr id="56" name="ResultsText">
            <a:extLst>
              <a:ext uri="{FF2B5EF4-FFF2-40B4-BE49-F238E27FC236}">
                <a16:creationId xmlns:a16="http://schemas.microsoft.com/office/drawing/2014/main" id="{0A2EA2EE-C199-8E32-2809-C89F409792B5}"/>
              </a:ext>
            </a:extLst>
          </p:cNvPr>
          <p:cNvSpPr txBox="1"/>
          <p:nvPr/>
        </p:nvSpPr>
        <p:spPr>
          <a:xfrm>
            <a:off x="9715500" y="3279451"/>
            <a:ext cx="3200400" cy="830997"/>
          </a:xfrm>
          <a:prstGeom prst="rect">
            <a:avLst/>
          </a:prstGeom>
          <a:solidFill>
            <a:srgbClr val="CDDCFE"/>
          </a:solidFill>
          <a:ln>
            <a:noFill/>
          </a:ln>
        </p:spPr>
        <p:txBody>
          <a:bodyPr wrap="square" rtlCol="0">
            <a:spAutoFit/>
          </a:bodyPr>
          <a:lstStyle/>
          <a:p>
            <a:pPr algn="ctr"/>
            <a:r>
              <a:rPr lang="en-US" sz="2400" dirty="0">
                <a:solidFill>
                  <a:srgbClr val="2A4C95"/>
                </a:solidFill>
                <a:latin typeface="Aeries Sans" pitchFamily="50" charset="0"/>
              </a:rPr>
              <a:t>Results will show at school level</a:t>
            </a:r>
          </a:p>
        </p:txBody>
      </p:sp>
      <p:pic>
        <p:nvPicPr>
          <p:cNvPr id="6" name="Picture 5">
            <a:extLst>
              <a:ext uri="{FF2B5EF4-FFF2-40B4-BE49-F238E27FC236}">
                <a16:creationId xmlns:a16="http://schemas.microsoft.com/office/drawing/2014/main" id="{CE7E766E-BF97-E2F9-CC13-44D719E17BBA}"/>
              </a:ext>
            </a:extLst>
          </p:cNvPr>
          <p:cNvPicPr>
            <a:picLocks noChangeAspect="1"/>
          </p:cNvPicPr>
          <p:nvPr/>
        </p:nvPicPr>
        <p:blipFill>
          <a:blip r:embed="rId9"/>
          <a:stretch>
            <a:fillRect/>
          </a:stretch>
        </p:blipFill>
        <p:spPr>
          <a:xfrm>
            <a:off x="3657600" y="2193512"/>
            <a:ext cx="10972800" cy="4594746"/>
          </a:xfrm>
          <a:prstGeom prst="rect">
            <a:avLst/>
          </a:prstGeom>
        </p:spPr>
      </p:pic>
      <p:cxnSp>
        <p:nvCxnSpPr>
          <p:cNvPr id="9" name="Visibility Arrow">
            <a:extLst>
              <a:ext uri="{FF2B5EF4-FFF2-40B4-BE49-F238E27FC236}">
                <a16:creationId xmlns:a16="http://schemas.microsoft.com/office/drawing/2014/main" id="{4CCA73B7-E201-2CB7-4E76-F4EF6A357092}"/>
              </a:ext>
            </a:extLst>
          </p:cNvPr>
          <p:cNvCxnSpPr>
            <a:cxnSpLocks/>
          </p:cNvCxnSpPr>
          <p:nvPr/>
        </p:nvCxnSpPr>
        <p:spPr>
          <a:xfrm flipH="1">
            <a:off x="8305800" y="4686300"/>
            <a:ext cx="1529748" cy="0"/>
          </a:xfrm>
          <a:prstGeom prst="straightConnector1">
            <a:avLst/>
          </a:prstGeom>
          <a:ln w="38100">
            <a:solidFill>
              <a:srgbClr val="5C9E9C"/>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security box">
            <a:extLst>
              <a:ext uri="{FF2B5EF4-FFF2-40B4-BE49-F238E27FC236}">
                <a16:creationId xmlns:a16="http://schemas.microsoft.com/office/drawing/2014/main" id="{315A5B0E-46FD-C34E-C68B-4F3124EF98FB}"/>
              </a:ext>
            </a:extLst>
          </p:cNvPr>
          <p:cNvSpPr/>
          <p:nvPr/>
        </p:nvSpPr>
        <p:spPr>
          <a:xfrm>
            <a:off x="9908874" y="2362678"/>
            <a:ext cx="4648200" cy="4268839"/>
          </a:xfrm>
          <a:prstGeom prst="rect">
            <a:avLst/>
          </a:prstGeom>
          <a:solidFill>
            <a:srgbClr val="4361A0"/>
          </a:solidFill>
          <a:ln>
            <a:solidFill>
              <a:srgbClr val="4361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Select the </a:t>
            </a:r>
            <a:r>
              <a:rPr lang="en-US" sz="3600" dirty="0">
                <a:solidFill>
                  <a:schemeClr val="bg1"/>
                </a:solidFill>
                <a:latin typeface="Aeries Sans" pitchFamily="50" charset="0"/>
              </a:rPr>
              <a:t>Security Area</a:t>
            </a:r>
            <a:endParaRPr lang="en-US" sz="3600" dirty="0">
              <a:solidFill>
                <a:schemeClr val="bg1"/>
              </a:solidFill>
            </a:endParaRPr>
          </a:p>
          <a:p>
            <a:pPr algn="ctr"/>
            <a:r>
              <a:rPr lang="en-US" sz="3600" dirty="0">
                <a:solidFill>
                  <a:schemeClr val="bg1"/>
                </a:solidFill>
              </a:rPr>
              <a:t>Users will need permission to the selected table to view the results for this Data Validation Group</a:t>
            </a:r>
          </a:p>
        </p:txBody>
      </p:sp>
    </p:spTree>
    <p:extLst>
      <p:ext uri="{BB962C8B-B14F-4D97-AF65-F5344CB8AC3E}">
        <p14:creationId xmlns:p14="http://schemas.microsoft.com/office/powerpoint/2010/main" val="202646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34"/>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3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52"/>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42"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50"/>
                                        <p:tgtEl>
                                          <p:spTgt spid="9"/>
                                        </p:tgtEl>
                                      </p:cBhvr>
                                    </p:animEffect>
                                    <p:anim calcmode="lin" valueType="num">
                                      <p:cBhvr>
                                        <p:cTn id="30" dur="250" fill="hold"/>
                                        <p:tgtEl>
                                          <p:spTgt spid="9"/>
                                        </p:tgtEl>
                                        <p:attrNameLst>
                                          <p:attrName>ppt_x</p:attrName>
                                        </p:attrNameLst>
                                      </p:cBhvr>
                                      <p:tavLst>
                                        <p:tav tm="0">
                                          <p:val>
                                            <p:strVal val="#ppt_x"/>
                                          </p:val>
                                        </p:tav>
                                        <p:tav tm="100000">
                                          <p:val>
                                            <p:strVal val="#ppt_x"/>
                                          </p:val>
                                        </p:tav>
                                      </p:tavLst>
                                    </p:anim>
                                    <p:anim calcmode="lin" valueType="num">
                                      <p:cBhvr>
                                        <p:cTn id="31" dur="250" fill="hold"/>
                                        <p:tgtEl>
                                          <p:spTgt spid="9"/>
                                        </p:tgtEl>
                                        <p:attrNameLst>
                                          <p:attrName>ppt_y</p:attrName>
                                        </p:attrNameLst>
                                      </p:cBhvr>
                                      <p:tavLst>
                                        <p:tav tm="0">
                                          <p:val>
                                            <p:strVal val="#ppt_y+.1"/>
                                          </p:val>
                                        </p:tav>
                                        <p:tav tm="100000">
                                          <p:val>
                                            <p:strVal val="#ppt_y"/>
                                          </p:val>
                                        </p:tav>
                                      </p:tavLst>
                                    </p:anim>
                                  </p:childTnLst>
                                </p:cTn>
                              </p:par>
                              <p:par>
                                <p:cTn id="32" presetID="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3" grpId="1" animBg="1"/>
      <p:bldP spid="34" grpId="1"/>
      <p:bldP spid="56"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glow rad="63500">
              <a:schemeClr val="accent1">
                <a:satMod val="175000"/>
                <a:alpha val="40000"/>
              </a:schemeClr>
            </a:glow>
          </a:effectLst>
        </p:spPr>
        <p:txBody>
          <a:bodyPr/>
          <a:lstStyle/>
          <a:p>
            <a:endParaRPr lang="en-US" dirty="0">
              <a:solidFill>
                <a:schemeClr val="bg1"/>
              </a:solidFill>
            </a:endParaRPr>
          </a:p>
        </p:txBody>
      </p:sp>
      <p:sp>
        <p:nvSpPr>
          <p:cNvPr id="4" name="Title"/>
          <p:cNvSpPr txBox="1"/>
          <p:nvPr/>
        </p:nvSpPr>
        <p:spPr>
          <a:xfrm>
            <a:off x="152400" y="701183"/>
            <a:ext cx="17944337" cy="1488869"/>
          </a:xfrm>
          <a:prstGeom prst="rect">
            <a:avLst/>
          </a:prstGeom>
        </p:spPr>
        <p:txBody>
          <a:bodyPr wrap="square" lIns="0" tIns="0" rIns="0" bIns="0" rtlCol="0" anchor="t">
            <a:spAutoFit/>
          </a:bodyPr>
          <a:lstStyle/>
          <a:p>
            <a:pPr algn="ctr">
              <a:lnSpc>
                <a:spcPts val="12599"/>
              </a:lnSpc>
            </a:pPr>
            <a:r>
              <a:rPr lang="en-US" sz="7200" dirty="0">
                <a:solidFill>
                  <a:srgbClr val="FFFFFF"/>
                </a:solidFill>
                <a:latin typeface="Aeries Sans Ultra-Bold"/>
              </a:rPr>
              <a:t>Data Validation Groups</a:t>
            </a:r>
          </a:p>
        </p:txBody>
      </p:sp>
      <p:sp>
        <p:nvSpPr>
          <p:cNvPr id="5" name="icon"/>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pic>
        <p:nvPicPr>
          <p:cNvPr id="6" name="Save Pic">
            <a:extLst>
              <a:ext uri="{FF2B5EF4-FFF2-40B4-BE49-F238E27FC236}">
                <a16:creationId xmlns:a16="http://schemas.microsoft.com/office/drawing/2014/main" id="{53A5F915-EAF0-54FA-CD01-FE1FF4318704}"/>
              </a:ext>
            </a:extLst>
          </p:cNvPr>
          <p:cNvPicPr>
            <a:picLocks noChangeAspect="1"/>
          </p:cNvPicPr>
          <p:nvPr/>
        </p:nvPicPr>
        <p:blipFill>
          <a:blip r:embed="rId4"/>
          <a:stretch>
            <a:fillRect/>
          </a:stretch>
        </p:blipFill>
        <p:spPr>
          <a:xfrm>
            <a:off x="3657600" y="2190051"/>
            <a:ext cx="10972800" cy="4000026"/>
          </a:xfrm>
          <a:prstGeom prst="rect">
            <a:avLst/>
          </a:prstGeom>
        </p:spPr>
      </p:pic>
      <p:pic>
        <p:nvPicPr>
          <p:cNvPr id="10" name="Security Area Pic">
            <a:extLst>
              <a:ext uri="{FF2B5EF4-FFF2-40B4-BE49-F238E27FC236}">
                <a16:creationId xmlns:a16="http://schemas.microsoft.com/office/drawing/2014/main" id="{F9E18F71-9CFE-9653-E617-751D11FCF518}"/>
              </a:ext>
            </a:extLst>
          </p:cNvPr>
          <p:cNvPicPr>
            <a:picLocks noChangeAspect="1"/>
          </p:cNvPicPr>
          <p:nvPr/>
        </p:nvPicPr>
        <p:blipFill rotWithShape="1">
          <a:blip r:embed="rId5"/>
          <a:srcRect l="43750" t="75291" r="43750" b="14836"/>
          <a:stretch/>
        </p:blipFill>
        <p:spPr>
          <a:xfrm>
            <a:off x="8458200" y="5676901"/>
            <a:ext cx="1371600" cy="457200"/>
          </a:xfrm>
          <a:prstGeom prst="rect">
            <a:avLst/>
          </a:prstGeom>
        </p:spPr>
      </p:pic>
      <p:pic>
        <p:nvPicPr>
          <p:cNvPr id="3" name="Save Pic">
            <a:extLst>
              <a:ext uri="{FF2B5EF4-FFF2-40B4-BE49-F238E27FC236}">
                <a16:creationId xmlns:a16="http://schemas.microsoft.com/office/drawing/2014/main" id="{C8E562DF-63C8-A85D-AD06-694700122A93}"/>
              </a:ext>
            </a:extLst>
          </p:cNvPr>
          <p:cNvPicPr>
            <a:picLocks noChangeAspect="1"/>
          </p:cNvPicPr>
          <p:nvPr/>
        </p:nvPicPr>
        <p:blipFill>
          <a:blip r:embed="rId4"/>
          <a:stretch>
            <a:fillRect/>
          </a:stretch>
        </p:blipFill>
        <p:spPr>
          <a:xfrm>
            <a:off x="3657600" y="2190051"/>
            <a:ext cx="10972800" cy="4000026"/>
          </a:xfrm>
          <a:prstGeom prst="rect">
            <a:avLst/>
          </a:prstGeom>
        </p:spPr>
      </p:pic>
      <p:cxnSp>
        <p:nvCxnSpPr>
          <p:cNvPr id="17" name="Disable Arrow">
            <a:extLst>
              <a:ext uri="{FF2B5EF4-FFF2-40B4-BE49-F238E27FC236}">
                <a16:creationId xmlns:a16="http://schemas.microsoft.com/office/drawing/2014/main" id="{3F3A5ED4-6678-5C45-255B-C95EAE3A6AD1}"/>
              </a:ext>
            </a:extLst>
          </p:cNvPr>
          <p:cNvCxnSpPr>
            <a:cxnSpLocks/>
          </p:cNvCxnSpPr>
          <p:nvPr/>
        </p:nvCxnSpPr>
        <p:spPr>
          <a:xfrm flipH="1">
            <a:off x="5278582" y="3691065"/>
            <a:ext cx="5181600" cy="1255008"/>
          </a:xfrm>
          <a:prstGeom prst="straightConnector1">
            <a:avLst/>
          </a:prstGeom>
          <a:ln w="38100">
            <a:solidFill>
              <a:srgbClr val="4361A0"/>
            </a:solidFill>
            <a:tailEnd type="triangle"/>
          </a:ln>
        </p:spPr>
        <p:style>
          <a:lnRef idx="1">
            <a:schemeClr val="accent1"/>
          </a:lnRef>
          <a:fillRef idx="0">
            <a:schemeClr val="accent1"/>
          </a:fillRef>
          <a:effectRef idx="0">
            <a:schemeClr val="accent1"/>
          </a:effectRef>
          <a:fontRef idx="minor">
            <a:schemeClr val="tx1"/>
          </a:fontRef>
        </p:style>
      </p:cxnSp>
      <p:sp>
        <p:nvSpPr>
          <p:cNvPr id="20" name="Disable">
            <a:extLst>
              <a:ext uri="{FF2B5EF4-FFF2-40B4-BE49-F238E27FC236}">
                <a16:creationId xmlns:a16="http://schemas.microsoft.com/office/drawing/2014/main" id="{C8838B3B-F7FC-A9B6-877E-524C044AA865}"/>
              </a:ext>
            </a:extLst>
          </p:cNvPr>
          <p:cNvSpPr/>
          <p:nvPr/>
        </p:nvSpPr>
        <p:spPr>
          <a:xfrm>
            <a:off x="10363200" y="3165466"/>
            <a:ext cx="3962401" cy="899223"/>
          </a:xfrm>
          <a:prstGeom prst="rect">
            <a:avLst/>
          </a:prstGeom>
          <a:solidFill>
            <a:srgbClr val="4361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Nunito Sans" panose="00000500000000000000" pitchFamily="2" charset="0"/>
              </a:rPr>
              <a:t>Disable the whole Data Validation Group</a:t>
            </a:r>
          </a:p>
        </p:txBody>
      </p:sp>
      <p:cxnSp>
        <p:nvCxnSpPr>
          <p:cNvPr id="21" name="Count Arrow">
            <a:extLst>
              <a:ext uri="{FF2B5EF4-FFF2-40B4-BE49-F238E27FC236}">
                <a16:creationId xmlns:a16="http://schemas.microsoft.com/office/drawing/2014/main" id="{CA3D8950-A706-F083-36BF-CBDE14501202}"/>
              </a:ext>
            </a:extLst>
          </p:cNvPr>
          <p:cNvCxnSpPr>
            <a:cxnSpLocks/>
            <a:stCxn id="22" idx="1"/>
          </p:cNvCxnSpPr>
          <p:nvPr/>
        </p:nvCxnSpPr>
        <p:spPr>
          <a:xfrm flipH="1">
            <a:off x="5181600" y="4914902"/>
            <a:ext cx="5181600" cy="322116"/>
          </a:xfrm>
          <a:prstGeom prst="straightConnector1">
            <a:avLst/>
          </a:prstGeom>
          <a:ln w="38100">
            <a:solidFill>
              <a:srgbClr val="4361A0"/>
            </a:solidFill>
            <a:tailEnd type="triangle"/>
          </a:ln>
        </p:spPr>
        <p:style>
          <a:lnRef idx="1">
            <a:schemeClr val="accent1"/>
          </a:lnRef>
          <a:fillRef idx="0">
            <a:schemeClr val="accent1"/>
          </a:fillRef>
          <a:effectRef idx="0">
            <a:schemeClr val="accent1"/>
          </a:effectRef>
          <a:fontRef idx="minor">
            <a:schemeClr val="tx1"/>
          </a:fontRef>
        </p:style>
      </p:cxnSp>
      <p:sp>
        <p:nvSpPr>
          <p:cNvPr id="22" name="Count">
            <a:extLst>
              <a:ext uri="{FF2B5EF4-FFF2-40B4-BE49-F238E27FC236}">
                <a16:creationId xmlns:a16="http://schemas.microsoft.com/office/drawing/2014/main" id="{5E7D344B-6E2C-C3BC-4CAD-5E54F8D618AF}"/>
              </a:ext>
            </a:extLst>
          </p:cNvPr>
          <p:cNvSpPr/>
          <p:nvPr/>
        </p:nvSpPr>
        <p:spPr>
          <a:xfrm>
            <a:off x="10363200" y="4465290"/>
            <a:ext cx="3962401" cy="899223"/>
          </a:xfrm>
          <a:prstGeom prst="rect">
            <a:avLst/>
          </a:prstGeom>
          <a:solidFill>
            <a:srgbClr val="4361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Nunito Sans" panose="00000500000000000000" pitchFamily="2" charset="0"/>
              </a:rPr>
              <a:t>See number of results from the group’s last run</a:t>
            </a:r>
          </a:p>
        </p:txBody>
      </p:sp>
      <p:sp>
        <p:nvSpPr>
          <p:cNvPr id="7" name="Save Text">
            <a:extLst>
              <a:ext uri="{FF2B5EF4-FFF2-40B4-BE49-F238E27FC236}">
                <a16:creationId xmlns:a16="http://schemas.microsoft.com/office/drawing/2014/main" id="{76618BC6-E1DC-EA75-8C6A-2FFA19582888}"/>
              </a:ext>
            </a:extLst>
          </p:cNvPr>
          <p:cNvSpPr txBox="1"/>
          <p:nvPr/>
        </p:nvSpPr>
        <p:spPr>
          <a:xfrm>
            <a:off x="11201400" y="6896100"/>
            <a:ext cx="3048000" cy="707886"/>
          </a:xfrm>
          <a:prstGeom prst="rect">
            <a:avLst/>
          </a:prstGeom>
          <a:solidFill>
            <a:srgbClr val="4361A0"/>
          </a:solidFill>
        </p:spPr>
        <p:txBody>
          <a:bodyPr wrap="square" rtlCol="0">
            <a:spAutoFit/>
          </a:bodyPr>
          <a:lstStyle/>
          <a:p>
            <a:r>
              <a:rPr lang="en-US" sz="4000" dirty="0">
                <a:solidFill>
                  <a:schemeClr val="bg1"/>
                </a:solidFill>
                <a:latin typeface="Aeries Sans" pitchFamily="50" charset="0"/>
              </a:rPr>
              <a:t>Click “Save”</a:t>
            </a:r>
          </a:p>
        </p:txBody>
      </p:sp>
      <p:cxnSp>
        <p:nvCxnSpPr>
          <p:cNvPr id="8" name="Straight Arrow Connector 7">
            <a:extLst>
              <a:ext uri="{FF2B5EF4-FFF2-40B4-BE49-F238E27FC236}">
                <a16:creationId xmlns:a16="http://schemas.microsoft.com/office/drawing/2014/main" id="{C29791C2-8D0E-4CFA-BFAA-7123A67BEFA9}"/>
              </a:ext>
            </a:extLst>
          </p:cNvPr>
          <p:cNvCxnSpPr>
            <a:cxnSpLocks/>
            <a:stCxn id="7" idx="1"/>
          </p:cNvCxnSpPr>
          <p:nvPr/>
        </p:nvCxnSpPr>
        <p:spPr>
          <a:xfrm flipH="1" flipV="1">
            <a:off x="8991600" y="5981700"/>
            <a:ext cx="2209800" cy="1268343"/>
          </a:xfrm>
          <a:prstGeom prst="straightConnector1">
            <a:avLst/>
          </a:prstGeom>
          <a:ln w="38100">
            <a:solidFill>
              <a:srgbClr val="4285F4"/>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9" name="Schools pic">
            <a:extLst>
              <a:ext uri="{FF2B5EF4-FFF2-40B4-BE49-F238E27FC236}">
                <a16:creationId xmlns:a16="http://schemas.microsoft.com/office/drawing/2014/main" id="{57F10728-EE07-A99E-BEE3-93586F696A46}"/>
              </a:ext>
            </a:extLst>
          </p:cNvPr>
          <p:cNvPicPr>
            <a:picLocks noChangeAspect="1"/>
          </p:cNvPicPr>
          <p:nvPr/>
        </p:nvPicPr>
        <p:blipFill>
          <a:blip r:embed="rId6"/>
          <a:stretch>
            <a:fillRect/>
          </a:stretch>
        </p:blipFill>
        <p:spPr>
          <a:xfrm>
            <a:off x="3657600" y="2186588"/>
            <a:ext cx="10972800" cy="7651845"/>
          </a:xfrm>
          <a:prstGeom prst="rect">
            <a:avLst/>
          </a:prstGeom>
        </p:spPr>
      </p:pic>
      <p:sp>
        <p:nvSpPr>
          <p:cNvPr id="11" name="Additional Options">
            <a:extLst>
              <a:ext uri="{FF2B5EF4-FFF2-40B4-BE49-F238E27FC236}">
                <a16:creationId xmlns:a16="http://schemas.microsoft.com/office/drawing/2014/main" id="{2F73A49F-3AA0-C0CC-43C2-63E4491EC206}"/>
              </a:ext>
            </a:extLst>
          </p:cNvPr>
          <p:cNvSpPr txBox="1"/>
          <p:nvPr/>
        </p:nvSpPr>
        <p:spPr>
          <a:xfrm>
            <a:off x="9932686" y="4661913"/>
            <a:ext cx="3962400" cy="1077218"/>
          </a:xfrm>
          <a:prstGeom prst="rect">
            <a:avLst/>
          </a:prstGeom>
          <a:solidFill>
            <a:srgbClr val="5C9E9C"/>
          </a:solidFill>
        </p:spPr>
        <p:txBody>
          <a:bodyPr wrap="square" rtlCol="0" anchor="ctr">
            <a:spAutoFit/>
          </a:bodyPr>
          <a:lstStyle/>
          <a:p>
            <a:pPr algn="ctr"/>
            <a:r>
              <a:rPr lang="en-US" sz="3200" dirty="0">
                <a:solidFill>
                  <a:schemeClr val="bg1"/>
                </a:solidFill>
                <a:latin typeface="Aeries Sans" pitchFamily="50" charset="0"/>
              </a:rPr>
              <a:t>Additional options will appear below</a:t>
            </a:r>
          </a:p>
        </p:txBody>
      </p:sp>
      <p:sp>
        <p:nvSpPr>
          <p:cNvPr id="12" name="Right Bracket 11">
            <a:extLst>
              <a:ext uri="{FF2B5EF4-FFF2-40B4-BE49-F238E27FC236}">
                <a16:creationId xmlns:a16="http://schemas.microsoft.com/office/drawing/2014/main" id="{9F8A2778-1ED7-C54C-7B2E-EFA4BD84E244}"/>
              </a:ext>
            </a:extLst>
          </p:cNvPr>
          <p:cNvSpPr/>
          <p:nvPr/>
        </p:nvSpPr>
        <p:spPr>
          <a:xfrm rot="16200000">
            <a:off x="6216474" y="4749697"/>
            <a:ext cx="380998" cy="5321654"/>
          </a:xfrm>
          <a:prstGeom prst="rightBracket">
            <a:avLst/>
          </a:prstGeom>
          <a:ln w="38100">
            <a:solidFill>
              <a:srgbClr val="5C9E9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4FACA5C-F525-C47D-0016-DEA284589760}"/>
              </a:ext>
            </a:extLst>
          </p:cNvPr>
          <p:cNvCxnSpPr/>
          <p:nvPr/>
        </p:nvCxnSpPr>
        <p:spPr>
          <a:xfrm flipH="1">
            <a:off x="6553200" y="5143500"/>
            <a:ext cx="3379486" cy="2076524"/>
          </a:xfrm>
          <a:prstGeom prst="line">
            <a:avLst/>
          </a:prstGeom>
          <a:ln w="28575">
            <a:solidFill>
              <a:srgbClr val="5C9E9C"/>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056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anim calcmode="lin" valueType="num">
                                      <p:cBhvr>
                                        <p:cTn id="8" dur="250" fill="hold"/>
                                        <p:tgtEl>
                                          <p:spTgt spid="17"/>
                                        </p:tgtEl>
                                        <p:attrNameLst>
                                          <p:attrName>ppt_x</p:attrName>
                                        </p:attrNameLst>
                                      </p:cBhvr>
                                      <p:tavLst>
                                        <p:tav tm="0">
                                          <p:val>
                                            <p:strVal val="#ppt_x"/>
                                          </p:val>
                                        </p:tav>
                                        <p:tav tm="100000">
                                          <p:val>
                                            <p:strVal val="#ppt_x"/>
                                          </p:val>
                                        </p:tav>
                                      </p:tavLst>
                                    </p:anim>
                                    <p:anim calcmode="lin" valueType="num">
                                      <p:cBhvr>
                                        <p:cTn id="9" dur="25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50"/>
                                        <p:tgtEl>
                                          <p:spTgt spid="20"/>
                                        </p:tgtEl>
                                      </p:cBhvr>
                                    </p:animEffect>
                                    <p:anim calcmode="lin" valueType="num">
                                      <p:cBhvr>
                                        <p:cTn id="13" dur="250" fill="hold"/>
                                        <p:tgtEl>
                                          <p:spTgt spid="20"/>
                                        </p:tgtEl>
                                        <p:attrNameLst>
                                          <p:attrName>ppt_x</p:attrName>
                                        </p:attrNameLst>
                                      </p:cBhvr>
                                      <p:tavLst>
                                        <p:tav tm="0">
                                          <p:val>
                                            <p:strVal val="#ppt_x"/>
                                          </p:val>
                                        </p:tav>
                                        <p:tav tm="100000">
                                          <p:val>
                                            <p:strVal val="#ppt_x"/>
                                          </p:val>
                                        </p:tav>
                                      </p:tavLst>
                                    </p:anim>
                                    <p:anim calcmode="lin" valueType="num">
                                      <p:cBhvr>
                                        <p:cTn id="14" dur="2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250"/>
                                        <p:tgtEl>
                                          <p:spTgt spid="21"/>
                                        </p:tgtEl>
                                      </p:cBhvr>
                                    </p:animEffect>
                                    <p:anim calcmode="lin" valueType="num">
                                      <p:cBhvr>
                                        <p:cTn id="20" dur="250" fill="hold"/>
                                        <p:tgtEl>
                                          <p:spTgt spid="21"/>
                                        </p:tgtEl>
                                        <p:attrNameLst>
                                          <p:attrName>ppt_x</p:attrName>
                                        </p:attrNameLst>
                                      </p:cBhvr>
                                      <p:tavLst>
                                        <p:tav tm="0">
                                          <p:val>
                                            <p:strVal val="#ppt_x"/>
                                          </p:val>
                                        </p:tav>
                                        <p:tav tm="100000">
                                          <p:val>
                                            <p:strVal val="#ppt_x"/>
                                          </p:val>
                                        </p:tav>
                                      </p:tavLst>
                                    </p:anim>
                                    <p:anim calcmode="lin" valueType="num">
                                      <p:cBhvr>
                                        <p:cTn id="21" dur="250" fill="hold"/>
                                        <p:tgtEl>
                                          <p:spTgt spid="2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250"/>
                                        <p:tgtEl>
                                          <p:spTgt spid="22"/>
                                        </p:tgtEl>
                                      </p:cBhvr>
                                    </p:animEffect>
                                    <p:anim calcmode="lin" valueType="num">
                                      <p:cBhvr>
                                        <p:cTn id="25" dur="250" fill="hold"/>
                                        <p:tgtEl>
                                          <p:spTgt spid="22"/>
                                        </p:tgtEl>
                                        <p:attrNameLst>
                                          <p:attrName>ppt_x</p:attrName>
                                        </p:attrNameLst>
                                      </p:cBhvr>
                                      <p:tavLst>
                                        <p:tav tm="0">
                                          <p:val>
                                            <p:strVal val="#ppt_x"/>
                                          </p:val>
                                        </p:tav>
                                        <p:tav tm="100000">
                                          <p:val>
                                            <p:strVal val="#ppt_x"/>
                                          </p:val>
                                        </p:tav>
                                      </p:tavLst>
                                    </p:anim>
                                    <p:anim calcmode="lin" valueType="num">
                                      <p:cBhvr>
                                        <p:cTn id="26" dur="25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42"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250"/>
                                        <p:tgtEl>
                                          <p:spTgt spid="7"/>
                                        </p:tgtEl>
                                      </p:cBhvr>
                                    </p:animEffect>
                                    <p:anim calcmode="lin" valueType="num">
                                      <p:cBhvr>
                                        <p:cTn id="34" dur="250" fill="hold"/>
                                        <p:tgtEl>
                                          <p:spTgt spid="7"/>
                                        </p:tgtEl>
                                        <p:attrNameLst>
                                          <p:attrName>ppt_x</p:attrName>
                                        </p:attrNameLst>
                                      </p:cBhvr>
                                      <p:tavLst>
                                        <p:tav tm="0">
                                          <p:val>
                                            <p:strVal val="#ppt_x"/>
                                          </p:val>
                                        </p:tav>
                                        <p:tav tm="100000">
                                          <p:val>
                                            <p:strVal val="#ppt_x"/>
                                          </p:val>
                                        </p:tav>
                                      </p:tavLst>
                                    </p:anim>
                                    <p:anim calcmode="lin" valueType="num">
                                      <p:cBhvr>
                                        <p:cTn id="35" dur="25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250"/>
                                        <p:tgtEl>
                                          <p:spTgt spid="8"/>
                                        </p:tgtEl>
                                      </p:cBhvr>
                                    </p:animEffect>
                                    <p:anim calcmode="lin" valueType="num">
                                      <p:cBhvr>
                                        <p:cTn id="39" dur="250" fill="hold"/>
                                        <p:tgtEl>
                                          <p:spTgt spid="8"/>
                                        </p:tgtEl>
                                        <p:attrNameLst>
                                          <p:attrName>ppt_x</p:attrName>
                                        </p:attrNameLst>
                                      </p:cBhvr>
                                      <p:tavLst>
                                        <p:tav tm="0">
                                          <p:val>
                                            <p:strVal val="#ppt_x"/>
                                          </p:val>
                                        </p:tav>
                                        <p:tav tm="100000">
                                          <p:val>
                                            <p:strVal val="#ppt_x"/>
                                          </p:val>
                                        </p:tav>
                                      </p:tavLst>
                                    </p:anim>
                                    <p:anim calcmode="lin" valueType="num">
                                      <p:cBhvr>
                                        <p:cTn id="40" dur="2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25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250"/>
                                        <p:tgtEl>
                                          <p:spTgt spid="1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250"/>
                                        <p:tgtEl>
                                          <p:spTgt spid="11"/>
                                        </p:tgtEl>
                                      </p:cBhvr>
                                    </p:animEffect>
                                  </p:childTnLst>
                                </p:cTn>
                              </p:par>
                              <p:par>
                                <p:cTn id="52" presetID="10" presetClass="entr" presetSubtype="0"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250"/>
                                        <p:tgtEl>
                                          <p:spTgt spid="9"/>
                                        </p:tgtEl>
                                      </p:cBhvr>
                                    </p:animEffect>
                                  </p:childTnLst>
                                </p:cTn>
                              </p:par>
                              <p:par>
                                <p:cTn id="55" presetID="10" presetClass="exit" presetSubtype="0" fill="hold" nodeType="withEffect">
                                  <p:stCondLst>
                                    <p:cond delay="0"/>
                                  </p:stCondLst>
                                  <p:childTnLst>
                                    <p:animEffect transition="out" filter="fade">
                                      <p:cBhvr>
                                        <p:cTn id="56" dur="250"/>
                                        <p:tgtEl>
                                          <p:spTgt spid="17"/>
                                        </p:tgtEl>
                                      </p:cBhvr>
                                    </p:animEffect>
                                    <p:set>
                                      <p:cBhvr>
                                        <p:cTn id="57" dur="1" fill="hold">
                                          <p:stCondLst>
                                            <p:cond delay="249"/>
                                          </p:stCondLst>
                                        </p:cTn>
                                        <p:tgtEl>
                                          <p:spTgt spid="17"/>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250"/>
                                        <p:tgtEl>
                                          <p:spTgt spid="20"/>
                                        </p:tgtEl>
                                      </p:cBhvr>
                                    </p:animEffect>
                                    <p:set>
                                      <p:cBhvr>
                                        <p:cTn id="60" dur="1" fill="hold">
                                          <p:stCondLst>
                                            <p:cond delay="249"/>
                                          </p:stCondLst>
                                        </p:cTn>
                                        <p:tgtEl>
                                          <p:spTgt spid="20"/>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250"/>
                                        <p:tgtEl>
                                          <p:spTgt spid="21"/>
                                        </p:tgtEl>
                                      </p:cBhvr>
                                    </p:animEffect>
                                    <p:set>
                                      <p:cBhvr>
                                        <p:cTn id="63" dur="1" fill="hold">
                                          <p:stCondLst>
                                            <p:cond delay="249"/>
                                          </p:stCondLst>
                                        </p:cTn>
                                        <p:tgtEl>
                                          <p:spTgt spid="21"/>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250"/>
                                        <p:tgtEl>
                                          <p:spTgt spid="22"/>
                                        </p:tgtEl>
                                      </p:cBhvr>
                                    </p:animEffect>
                                    <p:set>
                                      <p:cBhvr>
                                        <p:cTn id="66" dur="1" fill="hold">
                                          <p:stCondLst>
                                            <p:cond delay="249"/>
                                          </p:stCondLst>
                                        </p:cTn>
                                        <p:tgtEl>
                                          <p:spTgt spid="22"/>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250"/>
                                        <p:tgtEl>
                                          <p:spTgt spid="3"/>
                                        </p:tgtEl>
                                      </p:cBhvr>
                                    </p:animEffect>
                                    <p:set>
                                      <p:cBhvr>
                                        <p:cTn id="69" dur="1" fill="hold">
                                          <p:stCondLst>
                                            <p:cond delay="249"/>
                                          </p:stCondLst>
                                        </p:cTn>
                                        <p:tgtEl>
                                          <p:spTgt spid="3"/>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250"/>
                                        <p:tgtEl>
                                          <p:spTgt spid="7"/>
                                        </p:tgtEl>
                                      </p:cBhvr>
                                    </p:animEffect>
                                    <p:set>
                                      <p:cBhvr>
                                        <p:cTn id="72" dur="1" fill="hold">
                                          <p:stCondLst>
                                            <p:cond delay="249"/>
                                          </p:stCondLst>
                                        </p:cTn>
                                        <p:tgtEl>
                                          <p:spTgt spid="7"/>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250"/>
                                        <p:tgtEl>
                                          <p:spTgt spid="8"/>
                                        </p:tgtEl>
                                      </p:cBhvr>
                                    </p:animEffect>
                                    <p:set>
                                      <p:cBhvr>
                                        <p:cTn id="75" dur="1" fill="hold">
                                          <p:stCondLst>
                                            <p:cond delay="249"/>
                                          </p:stCondLst>
                                        </p:cTn>
                                        <p:tgtEl>
                                          <p:spTgt spid="8"/>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250"/>
                                        <p:tgtEl>
                                          <p:spTgt spid="10"/>
                                        </p:tgtEl>
                                      </p:cBhvr>
                                    </p:animEffect>
                                    <p:set>
                                      <p:cBhvr>
                                        <p:cTn id="78" dur="1" fill="hold">
                                          <p:stCondLst>
                                            <p:cond delay="249"/>
                                          </p:stCondLst>
                                        </p:cTn>
                                        <p:tgtEl>
                                          <p:spTgt spid="10"/>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250"/>
                                        <p:tgtEl>
                                          <p:spTgt spid="6"/>
                                        </p:tgtEl>
                                      </p:cBhvr>
                                    </p:animEffect>
                                    <p:set>
                                      <p:cBhvr>
                                        <p:cTn id="81" dur="1" fill="hold">
                                          <p:stCondLst>
                                            <p:cond delay="2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2" grpId="0" animBg="1"/>
      <p:bldP spid="22" grpId="1" animBg="1"/>
      <p:bldP spid="7" grpId="0" animBg="1"/>
      <p:bldP spid="7" grpId="1"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15902</TotalTime>
  <Words>3241</Words>
  <Application>Microsoft Office PowerPoint</Application>
  <PresentationFormat>Custom</PresentationFormat>
  <Paragraphs>344</Paragraphs>
  <Slides>60</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Nunito Sans Heavy</vt:lpstr>
      <vt:lpstr>Arial</vt:lpstr>
      <vt:lpstr>Nunito Sans</vt:lpstr>
      <vt:lpstr>Aeries Sans Ultra-Bold</vt:lpstr>
      <vt:lpstr>Aeries Sans</vt:lpstr>
      <vt:lpstr>Calibri</vt:lpstr>
      <vt:lpstr>Nunito Sans Italics</vt:lpstr>
      <vt:lpstr>AeriesSansBold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AeriesCon Fall 2023 Presentation Deck</dc:title>
  <dc:creator>Hannah Rhinebeck</dc:creator>
  <cp:lastModifiedBy>Hannah Rhinebeck</cp:lastModifiedBy>
  <cp:revision>103</cp:revision>
  <dcterms:created xsi:type="dcterms:W3CDTF">2006-08-16T00:00:00Z</dcterms:created>
  <dcterms:modified xsi:type="dcterms:W3CDTF">2024-03-05T00:43:36Z</dcterms:modified>
  <dc:identifier>DAFu6TBmFII</dc:identifier>
</cp:coreProperties>
</file>