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7" r:id="rId4"/>
    <p:sldId id="258" r:id="rId5"/>
    <p:sldId id="265" r:id="rId6"/>
    <p:sldId id="262" r:id="rId7"/>
    <p:sldId id="263" r:id="rId8"/>
    <p:sldId id="264" r:id="rId9"/>
    <p:sldId id="270" r:id="rId10"/>
    <p:sldId id="271" r:id="rId11"/>
    <p:sldId id="259" r:id="rId12"/>
    <p:sldId id="272" r:id="rId13"/>
    <p:sldId id="273" r:id="rId14"/>
    <p:sldId id="274" r:id="rId15"/>
    <p:sldId id="275" r:id="rId16"/>
    <p:sldId id="276" r:id="rId17"/>
    <p:sldId id="27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D7D76-65B6-4F03-A387-EFDB71017F08}" v="49" dt="2024-03-14T20:22:05.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6" autoAdjust="0"/>
    <p:restoredTop sz="78395" autoAdjust="0"/>
  </p:normalViewPr>
  <p:slideViewPr>
    <p:cSldViewPr snapToGrid="0">
      <p:cViewPr varScale="1">
        <p:scale>
          <a:sx n="83" d="100"/>
          <a:sy n="83" d="100"/>
        </p:scale>
        <p:origin x="14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9FAC2-2B27-4E6E-8EDB-13CF7E119C93}"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3D416-2A0F-42B4-A58E-F94504284F7E}" type="slidenum">
              <a:rPr lang="en-US" smtClean="0"/>
              <a:t>‹#›</a:t>
            </a:fld>
            <a:endParaRPr lang="en-US"/>
          </a:p>
        </p:txBody>
      </p:sp>
    </p:spTree>
    <p:extLst>
      <p:ext uri="{BB962C8B-B14F-4D97-AF65-F5344CB8AC3E}">
        <p14:creationId xmlns:p14="http://schemas.microsoft.com/office/powerpoint/2010/main" val="23810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Aeries Query Report button. Teacher Class List: LIST STU SEC MST CRS TCH MST.PD STU.ID STU.NM STU.GR TCH.TE CRS.CO BY TCH.TE MST.PD </a:t>
            </a: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2</a:t>
            </a:fld>
            <a:endParaRPr lang="en-US"/>
          </a:p>
        </p:txBody>
      </p:sp>
    </p:spTree>
    <p:extLst>
      <p:ext uri="{BB962C8B-B14F-4D97-AF65-F5344CB8AC3E}">
        <p14:creationId xmlns:p14="http://schemas.microsoft.com/office/powerpoint/2010/main" val="3401983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queries are used when you want to find the number of records of something.</a:t>
            </a:r>
          </a:p>
          <a:p>
            <a:endParaRPr lang="en-US" dirty="0"/>
          </a:p>
          <a:p>
            <a:r>
              <a:rPr lang="en-US" dirty="0"/>
              <a:t>How many active students are there?</a:t>
            </a:r>
          </a:p>
          <a:p>
            <a:r>
              <a:rPr lang="en-US" dirty="0"/>
              <a:t>TOTAL STU</a:t>
            </a:r>
          </a:p>
          <a:p>
            <a:endParaRPr lang="en-US" dirty="0"/>
          </a:p>
          <a:p>
            <a:r>
              <a:rPr lang="en-US" dirty="0"/>
              <a:t>How many students per grade?</a:t>
            </a:r>
          </a:p>
          <a:p>
            <a:r>
              <a:rPr lang="en-US" dirty="0"/>
              <a:t>TOTAL STU GR BY GR</a:t>
            </a:r>
          </a:p>
          <a:p>
            <a:endParaRPr lang="en-US" dirty="0"/>
          </a:p>
          <a:p>
            <a:r>
              <a:rPr lang="en-US" dirty="0"/>
              <a:t>Total Tardies in first period by teacher.</a:t>
            </a:r>
          </a:p>
          <a:p>
            <a:r>
              <a:rPr lang="en-US" dirty="0"/>
              <a:t>TOTAL STU ATT CAR TCH CAR.PD TCH.TE ATT.A1 BY TCH.TE CAR.PD ATT.A1 IF ATT.A1 = T AND CAR.PD = 1 AND CAR.DS &lt;= ATT.DT AND CAR.DE &gt;= ATT.DT AND ATT.DT &lt; "05/01/2024" </a:t>
            </a:r>
          </a:p>
          <a:p>
            <a:endParaRPr lang="en-US" dirty="0"/>
          </a:p>
          <a:p>
            <a:r>
              <a:rPr lang="en-US" dirty="0"/>
              <a:t>Students with Repeated courses. </a:t>
            </a:r>
          </a:p>
          <a:p>
            <a:r>
              <a:rPr lang="en-US" dirty="0"/>
              <a:t>LIST STU HIS CRS STU.ID STU.NM STU.GR HIS.YR HIS.TE HIS.CN CRS.CO HIS.MK HIS.CR HIS.CC HIS.RT IF HIS.RT = R</a:t>
            </a:r>
          </a:p>
          <a:p>
            <a:r>
              <a:rPr lang="en-US" dirty="0"/>
              <a:t>Change List to KEEP, then remove everything from Tables to IF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STU HIS CRS IF HIS.RT = 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STU HIS CRS STU.ID STU.LN STU.GN STU.GR HIS.CN CRS.CO HIS.RT BY STU.ID STU.LN STU.GN STU.GR HIS.CN CRS.CO HIS.RT IF HIS.RT # 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Export to excel and find the students you are looking for. </a:t>
            </a: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11</a:t>
            </a:fld>
            <a:endParaRPr lang="en-US"/>
          </a:p>
        </p:txBody>
      </p:sp>
    </p:spTree>
    <p:extLst>
      <p:ext uri="{BB962C8B-B14F-4D97-AF65-F5344CB8AC3E}">
        <p14:creationId xmlns:p14="http://schemas.microsoft.com/office/powerpoint/2010/main" val="787198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run a list of sections with the MST.TS for Total Students. Export to Excel and create a Pivot Table to get the totals.</a:t>
            </a:r>
          </a:p>
          <a:p>
            <a:endParaRPr lang="en-US" dirty="0"/>
          </a:p>
          <a:p>
            <a:r>
              <a:rPr lang="en-US" dirty="0"/>
              <a:t>LIST MST SSE STF (( STF.LN + ". " + STF.FN )) MST.TS IF SSE.PR = 1 AND MST.TS &gt; 0 </a:t>
            </a:r>
          </a:p>
        </p:txBody>
      </p:sp>
      <p:sp>
        <p:nvSpPr>
          <p:cNvPr id="4" name="Slide Number Placeholder 3"/>
          <p:cNvSpPr>
            <a:spLocks noGrp="1"/>
          </p:cNvSpPr>
          <p:nvPr>
            <p:ph type="sldNum" sz="quarter" idx="5"/>
          </p:nvPr>
        </p:nvSpPr>
        <p:spPr/>
        <p:txBody>
          <a:bodyPr/>
          <a:lstStyle/>
          <a:p>
            <a:fld id="{4FB3D416-2A0F-42B4-A58E-F94504284F7E}" type="slidenum">
              <a:rPr lang="en-US" smtClean="0"/>
              <a:t>12</a:t>
            </a:fld>
            <a:endParaRPr lang="en-US"/>
          </a:p>
        </p:txBody>
      </p:sp>
    </p:spTree>
    <p:extLst>
      <p:ext uri="{BB962C8B-B14F-4D97-AF65-F5344CB8AC3E}">
        <p14:creationId xmlns:p14="http://schemas.microsoft.com/office/powerpoint/2010/main" val="357009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changing multiple fields in a record, fist change the fields that are not in your IF statement.</a:t>
            </a:r>
          </a:p>
          <a:p>
            <a:r>
              <a:rPr lang="en-US" dirty="0"/>
              <a:t>(DO NOT change Section numbers) No, there is not a particular order. </a:t>
            </a:r>
            <a:br>
              <a:rPr lang="en-US" dirty="0"/>
            </a:br>
            <a:r>
              <a:rPr lang="en-US" dirty="0"/>
              <a:t>That is not to say that there are not Change queries that must be changed in a particular order. </a:t>
            </a:r>
          </a:p>
          <a:p>
            <a:endParaRPr lang="en-US" dirty="0"/>
          </a:p>
          <a:p>
            <a:r>
              <a:rPr lang="en-US" dirty="0"/>
              <a:t>If you change a Course number, you need to change MST, SEC, CAR, GRD, GRH ( Include Inactive )</a:t>
            </a:r>
          </a:p>
          <a:p>
            <a:endParaRPr lang="en-US" dirty="0"/>
          </a:p>
          <a:p>
            <a:r>
              <a:rPr lang="en-US" dirty="0"/>
              <a:t>Always do a list query prior to a change query.</a:t>
            </a:r>
          </a:p>
          <a:p>
            <a:endParaRPr lang="en-US" dirty="0"/>
          </a:p>
          <a:p>
            <a:r>
              <a:rPr lang="en-US" dirty="0"/>
              <a:t>LIST MST CRS MST.SE MST.PD MST.SM MST.TN MST.CN MST.TS CRS.CO IF MST.CN = 0645</a:t>
            </a:r>
          </a:p>
          <a:p>
            <a:endParaRPr lang="en-US" dirty="0"/>
          </a:p>
          <a:p>
            <a:r>
              <a:rPr lang="en-US" dirty="0"/>
              <a:t>CHANGE MST CRS MST.CN TO 0610 IF MST.CN = 0645 AND TN = 725</a:t>
            </a:r>
          </a:p>
        </p:txBody>
      </p:sp>
      <p:sp>
        <p:nvSpPr>
          <p:cNvPr id="4" name="Slide Number Placeholder 3"/>
          <p:cNvSpPr>
            <a:spLocks noGrp="1"/>
          </p:cNvSpPr>
          <p:nvPr>
            <p:ph type="sldNum" sz="quarter" idx="5"/>
          </p:nvPr>
        </p:nvSpPr>
        <p:spPr/>
        <p:txBody>
          <a:bodyPr/>
          <a:lstStyle/>
          <a:p>
            <a:fld id="{4FB3D416-2A0F-42B4-A58E-F94504284F7E}" type="slidenum">
              <a:rPr lang="en-US" smtClean="0"/>
              <a:t>13</a:t>
            </a:fld>
            <a:endParaRPr lang="en-US"/>
          </a:p>
        </p:txBody>
      </p:sp>
    </p:spTree>
    <p:extLst>
      <p:ext uri="{BB962C8B-B14F-4D97-AF65-F5344CB8AC3E}">
        <p14:creationId xmlns:p14="http://schemas.microsoft.com/office/powerpoint/2010/main" val="320603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LIST STU ID NM GR LF LF? RC1 RC1? U1 U1? </a:t>
            </a:r>
            <a:endParaRPr lang="en-US" dirty="0"/>
          </a:p>
          <a:p>
            <a:endParaRPr lang="en-US" dirty="0"/>
          </a:p>
          <a:p>
            <a:r>
              <a:rPr lang="en-US" dirty="0"/>
              <a:t>Sometimes you can add a reference to use the same codes different fields.</a:t>
            </a:r>
          </a:p>
          <a:p>
            <a:endParaRPr lang="en-US" dirty="0"/>
          </a:p>
          <a:p>
            <a:r>
              <a:rPr lang="en-US" dirty="0"/>
              <a:t>LIST STU ID NM GR LF </a:t>
            </a:r>
            <a:r>
              <a:rPr lang="en-US" dirty="0" err="1"/>
              <a:t>LF</a:t>
            </a:r>
            <a:r>
              <a:rPr lang="en-US" dirty="0"/>
              <a:t>? RC1 </a:t>
            </a:r>
            <a:r>
              <a:rPr lang="en-US" dirty="0" err="1"/>
              <a:t>RC1</a:t>
            </a:r>
            <a:r>
              <a:rPr lang="en-US" dirty="0"/>
              <a:t>? RC2 </a:t>
            </a:r>
            <a:r>
              <a:rPr lang="en-US" dirty="0" err="1"/>
              <a:t>RC2</a:t>
            </a:r>
            <a:r>
              <a:rPr lang="en-US" dirty="0"/>
              <a:t>? RC3 </a:t>
            </a:r>
            <a:r>
              <a:rPr lang="en-US" dirty="0" err="1"/>
              <a:t>RC3</a:t>
            </a:r>
            <a:r>
              <a:rPr lang="en-US" dirty="0"/>
              <a:t>?</a:t>
            </a:r>
          </a:p>
          <a:p>
            <a:endParaRPr lang="en-US" dirty="0"/>
          </a:p>
          <a:p>
            <a:r>
              <a:rPr lang="en-US" dirty="0"/>
              <a:t>LIST STU ID NM GR LF </a:t>
            </a:r>
            <a:r>
              <a:rPr lang="en-US" dirty="0" err="1"/>
              <a:t>LF</a:t>
            </a:r>
            <a:r>
              <a:rPr lang="en-US" dirty="0"/>
              <a:t>? RC1 </a:t>
            </a:r>
            <a:r>
              <a:rPr lang="en-US" dirty="0" err="1"/>
              <a:t>RC1</a:t>
            </a:r>
            <a:r>
              <a:rPr lang="en-US" dirty="0"/>
              <a:t>? RC2 RC2?RC1 RC3 RC3?RC1 IF RC2 # " " </a:t>
            </a: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14</a:t>
            </a:fld>
            <a:endParaRPr lang="en-US"/>
          </a:p>
        </p:txBody>
      </p:sp>
    </p:spTree>
    <p:extLst>
      <p:ext uri="{BB962C8B-B14F-4D97-AF65-F5344CB8AC3E}">
        <p14:creationId xmlns:p14="http://schemas.microsoft.com/office/powerpoint/2010/main" val="396278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https://ideas.aeries.com/forums/926386-bugs/suggestions/40561726-analytics-qualifying-value-race-not-populated-wi</a:t>
            </a:r>
          </a:p>
          <a:p>
            <a:r>
              <a:rPr lang="en-US" dirty="0"/>
              <a:t>We are still holding out for this to be fixed.</a:t>
            </a:r>
          </a:p>
          <a:p>
            <a:endParaRPr lang="en-US" dirty="0"/>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15</a:t>
            </a:fld>
            <a:endParaRPr lang="en-US"/>
          </a:p>
        </p:txBody>
      </p:sp>
    </p:spTree>
    <p:extLst>
      <p:ext uri="{BB962C8B-B14F-4D97-AF65-F5344CB8AC3E}">
        <p14:creationId xmlns:p14="http://schemas.microsoft.com/office/powerpoint/2010/main" val="411101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STU CSE STU.ID STU.NM STU.GR CSE.DI </a:t>
            </a:r>
            <a:r>
              <a:rPr lang="en-US" dirty="0" err="1"/>
              <a:t>CSE.DI</a:t>
            </a:r>
            <a:r>
              <a:rPr lang="en-US" dirty="0"/>
              <a:t>? CSE.XD SPECIALED BY STU.GR IF ( CSE.DI # " " AND CSE.XD = NULL  ) OR  SPECIALED = YES</a:t>
            </a:r>
          </a:p>
          <a:p>
            <a:endParaRPr lang="en-US" dirty="0"/>
          </a:p>
          <a:p>
            <a:r>
              <a:rPr lang="en-US" dirty="0"/>
              <a:t>LIST STU SEC MST CRS TCH STU.ID STU.NM STU.GR MST.PD MST.CN CRS.CO TCH.TE BY TCH.TE MST.PD IF SPECIALED = YES</a:t>
            </a:r>
          </a:p>
          <a:p>
            <a:endParaRPr lang="en-US" dirty="0"/>
          </a:p>
          <a:p>
            <a:r>
              <a:rPr lang="en-US" dirty="0"/>
              <a:t>TOTAL STU SEC MST CRS TCH TCH.TE MST.PD MST.CN CRS.CO BY TCH.TE MST.PD MST.CN CRS.CO IF SPECIALED = YES</a:t>
            </a:r>
          </a:p>
          <a:p>
            <a:endParaRPr lang="en-US" dirty="0"/>
          </a:p>
          <a:p>
            <a:r>
              <a:rPr lang="en-US" dirty="0"/>
              <a:t>TOTAL STU SEC MST TCH TCH.TE BY TCH.TE IF SPECIALED = YES</a:t>
            </a:r>
          </a:p>
        </p:txBody>
      </p:sp>
      <p:sp>
        <p:nvSpPr>
          <p:cNvPr id="4" name="Slide Number Placeholder 3"/>
          <p:cNvSpPr>
            <a:spLocks noGrp="1"/>
          </p:cNvSpPr>
          <p:nvPr>
            <p:ph type="sldNum" sz="quarter" idx="5"/>
          </p:nvPr>
        </p:nvSpPr>
        <p:spPr/>
        <p:txBody>
          <a:bodyPr/>
          <a:lstStyle/>
          <a:p>
            <a:fld id="{4FB3D416-2A0F-42B4-A58E-F94504284F7E}" type="slidenum">
              <a:rPr lang="en-US" smtClean="0"/>
              <a:t>16</a:t>
            </a:fld>
            <a:endParaRPr lang="en-US"/>
          </a:p>
        </p:txBody>
      </p:sp>
    </p:spTree>
    <p:extLst>
      <p:ext uri="{BB962C8B-B14F-4D97-AF65-F5344CB8AC3E}">
        <p14:creationId xmlns:p14="http://schemas.microsoft.com/office/powerpoint/2010/main" val="3905850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C5C5C"/>
                </a:solidFill>
                <a:effectLst/>
                <a:latin typeface="SofiaProRegular"/>
              </a:rPr>
              <a:t>Database Definitions</a:t>
            </a:r>
          </a:p>
          <a:p>
            <a:endParaRPr lang="en-US" b="0" i="0" dirty="0">
              <a:solidFill>
                <a:srgbClr val="5C5C5C"/>
              </a:solidFill>
              <a:effectLst/>
              <a:latin typeface="SofiaProRegular"/>
            </a:endParaRPr>
          </a:p>
          <a:p>
            <a:r>
              <a:rPr lang="en-US" b="0" i="0">
                <a:solidFill>
                  <a:srgbClr val="5C5C5C"/>
                </a:solidFill>
                <a:effectLst/>
                <a:latin typeface="SofiaProRegular"/>
              </a:rPr>
              <a:t>https://support.aeries.com/support/solutions/articles/14000082552-database-definitions</a:t>
            </a:r>
            <a:endParaRPr lang="en-US" b="0" i="0" dirty="0">
              <a:solidFill>
                <a:srgbClr val="5C5C5C"/>
              </a:solidFill>
              <a:effectLst/>
              <a:latin typeface="SofiaProRegular"/>
            </a:endParaRPr>
          </a:p>
          <a:p>
            <a:endParaRPr lang="en-US" b="0" i="0" dirty="0">
              <a:solidFill>
                <a:srgbClr val="5C5C5C"/>
              </a:solidFill>
              <a:effectLst/>
              <a:latin typeface="SofiaProRegular"/>
            </a:endParaRPr>
          </a:p>
          <a:p>
            <a:r>
              <a:rPr lang="en-US" b="0" i="0" dirty="0">
                <a:solidFill>
                  <a:srgbClr val="5C5C5C"/>
                </a:solidFill>
                <a:effectLst/>
                <a:latin typeface="SofiaProRegular"/>
              </a:rPr>
              <a:t>Query itself</a:t>
            </a:r>
          </a:p>
          <a:p>
            <a:r>
              <a:rPr lang="en-US" b="0" i="0" dirty="0">
                <a:solidFill>
                  <a:srgbClr val="5C5C5C"/>
                </a:solidFill>
                <a:effectLst/>
                <a:latin typeface="SofiaProRegular"/>
              </a:rPr>
              <a:t>Click the Tables, don’t type them out. </a:t>
            </a:r>
          </a:p>
          <a:p>
            <a:endParaRPr lang="en-US" b="0" i="0" dirty="0">
              <a:solidFill>
                <a:srgbClr val="5C5C5C"/>
              </a:solidFill>
              <a:effectLst/>
              <a:latin typeface="SofiaProRegular"/>
            </a:endParaRP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17</a:t>
            </a:fld>
            <a:endParaRPr lang="en-US"/>
          </a:p>
        </p:txBody>
      </p:sp>
    </p:spTree>
    <p:extLst>
      <p:ext uri="{BB962C8B-B14F-4D97-AF65-F5344CB8AC3E}">
        <p14:creationId xmlns:p14="http://schemas.microsoft.com/office/powerpoint/2010/main" val="407037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 Definitions or add one table at a time in Query. Example LIST STU SEC MST</a:t>
            </a:r>
          </a:p>
          <a:p>
            <a:r>
              <a:rPr lang="en-US" dirty="0"/>
              <a:t>First start with Tables. Use your mouse, not the Keyboard.</a:t>
            </a:r>
          </a:p>
          <a:p>
            <a:r>
              <a:rPr lang="en-US" dirty="0"/>
              <a:t>Also, where do you want the related table to join. </a:t>
            </a:r>
          </a:p>
          <a:p>
            <a:endParaRPr lang="en-US" dirty="0"/>
          </a:p>
          <a:p>
            <a:r>
              <a:rPr lang="en-US" dirty="0"/>
              <a:t>List Grades and MST course sorted by teacher:</a:t>
            </a:r>
          </a:p>
          <a:p>
            <a:r>
              <a:rPr lang="en-US" dirty="0"/>
              <a:t>LIST GRD STU SEC MST SSE STF CRS FTF STU.ID STU.NM FTF.STI STU.GR STF.LN STF.FN MST.SE CRS.CO GRD.M1 BY STF.LN FTF.STI IF GRD.SE = MST.SE AND SSE.PR = 1 AND GRD.M1 # " "</a:t>
            </a:r>
          </a:p>
          <a:p>
            <a:endParaRPr lang="en-US" dirty="0"/>
          </a:p>
          <a:p>
            <a:r>
              <a:rPr lang="en-US" dirty="0"/>
              <a:t>TX</a:t>
            </a:r>
          </a:p>
          <a:p>
            <a:r>
              <a:rPr lang="en-US" dirty="0"/>
              <a:t>LIST GRD STU SEC MST SSE STF CRS FTF STU.ID STU.NM FTF.STI STU.GR STF.LN STF.FN MST.SE CRS.CO GRD.M1 BY STF.LN FTF.STI IF GRD.SE = MST.SE AND SSE.PR = 1 AND GRD.M1 &lt; "70" AND GRD.M1 # " "</a:t>
            </a: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3</a:t>
            </a:fld>
            <a:endParaRPr lang="en-US"/>
          </a:p>
        </p:txBody>
      </p:sp>
    </p:spTree>
    <p:extLst>
      <p:ext uri="{BB962C8B-B14F-4D97-AF65-F5344CB8AC3E}">
        <p14:creationId xmlns:p14="http://schemas.microsoft.com/office/powerpoint/2010/main" val="171235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Attendance History Config. </a:t>
            </a:r>
            <a:r>
              <a:rPr lang="en-US" sz="1800" dirty="0">
                <a:solidFill>
                  <a:srgbClr val="000000"/>
                </a:solidFill>
                <a:effectLst/>
                <a:latin typeface="Helvetica Neue"/>
                <a:ea typeface="Calibri" panose="020F0502020204030204" pitchFamily="34" charset="0"/>
                <a:cs typeface="Calibri" panose="020F0502020204030204" pitchFamily="34" charset="0"/>
              </a:rPr>
              <a:t>. If you want data between certain dates, you can Run the Attendance History Config for those dates and then run the query. Here is a document that explains the Attendance History Config.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Set the Dates and then run your query. </a:t>
            </a:r>
          </a:p>
          <a:p>
            <a:r>
              <a:rPr lang="en-US" dirty="0"/>
              <a:t>LIST STU AHS STU.ID STU.NM STU.GR AHS.EN AHS.PR (( LEFT ( (( 100 * AHS.PR / AHS.EN )) , 5 ) + "%" )) AHS.AB AHS.AU AHS.TD AHS.YR IF AHS.YR = "2023-2024" AND AHS.EN &gt; 0 AND STU.SC = AHS.SCL</a:t>
            </a:r>
          </a:p>
          <a:p>
            <a:endParaRPr lang="en-US" dirty="0"/>
          </a:p>
          <a:p>
            <a:r>
              <a:rPr lang="en-US" dirty="0"/>
              <a:t>https://ideas.aeries.com/forums/925735-aeries-ideas/suggestions/41448754-attendance-percentages-by-teacher-report-with-date</a:t>
            </a:r>
          </a:p>
          <a:p>
            <a:endParaRPr lang="en-US" dirty="0"/>
          </a:p>
          <a:p>
            <a:r>
              <a:rPr lang="en-US" dirty="0"/>
              <a:t>https://ideas.aeries.com/forums/925735/suggestions/46985824</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4</a:t>
            </a:fld>
            <a:endParaRPr lang="en-US"/>
          </a:p>
        </p:txBody>
      </p:sp>
    </p:spTree>
    <p:extLst>
      <p:ext uri="{BB962C8B-B14F-4D97-AF65-F5344CB8AC3E}">
        <p14:creationId xmlns:p14="http://schemas.microsoft.com/office/powerpoint/2010/main" val="102356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emails by Teacher in Flex School if they have CON.PC Primary Contact Yes</a:t>
            </a:r>
          </a:p>
          <a:p>
            <a:r>
              <a:rPr lang="en-US" dirty="0"/>
              <a:t>LIST STU CON SEC MST SSE STF FTF  FTF.STI STU.ID STU.NM STU.SEM CON.NM CON.EM STF.LN BY STF.LN STF.FN  FTF.STI STU.LN STU.FN IF SSE.PR = 1 AND FTF.YR =  "2022-2023"  AND CON.PC = Y </a:t>
            </a:r>
            <a:br>
              <a:rPr lang="en-US" dirty="0"/>
            </a:br>
            <a:endParaRPr lang="en-US" dirty="0"/>
          </a:p>
          <a:p>
            <a:r>
              <a:rPr lang="en-US" dirty="0"/>
              <a:t>https://support.aeries.com/support/solutions/articles/14000092446-aeries-query-expansion-through-sql-views-and-custom-tables</a:t>
            </a:r>
          </a:p>
          <a:p>
            <a:br>
              <a:rPr lang="en-US" dirty="0"/>
            </a:br>
            <a:r>
              <a:rPr lang="en-US" dirty="0"/>
              <a:t>CONP is a way to </a:t>
            </a:r>
          </a:p>
          <a:p>
            <a:r>
              <a:rPr lang="en-US" dirty="0"/>
              <a:t>LIST STU CONP STU.ID STU.NM STU.GR STU.PG CONP.NM1 CONP.TL1 CONP.EM1 CONP.NM2 CONP.TL2 CONP.EM2 </a:t>
            </a:r>
          </a:p>
        </p:txBody>
      </p:sp>
      <p:sp>
        <p:nvSpPr>
          <p:cNvPr id="4" name="Slide Number Placeholder 3"/>
          <p:cNvSpPr>
            <a:spLocks noGrp="1"/>
          </p:cNvSpPr>
          <p:nvPr>
            <p:ph type="sldNum" sz="quarter" idx="5"/>
          </p:nvPr>
        </p:nvSpPr>
        <p:spPr/>
        <p:txBody>
          <a:bodyPr/>
          <a:lstStyle/>
          <a:p>
            <a:fld id="{4FB3D416-2A0F-42B4-A58E-F94504284F7E}" type="slidenum">
              <a:rPr lang="en-US" smtClean="0"/>
              <a:t>5</a:t>
            </a:fld>
            <a:endParaRPr lang="en-US"/>
          </a:p>
        </p:txBody>
      </p:sp>
    </p:spTree>
    <p:extLst>
      <p:ext uri="{BB962C8B-B14F-4D97-AF65-F5344CB8AC3E}">
        <p14:creationId xmlns:p14="http://schemas.microsoft.com/office/powerpoint/2010/main" val="266573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STU IDN ENR STU.SC STU.FN STU.LN STU.GR ENR.YR ENR.SC ENR.ED ENR.LD IF ENR.ED &lt;= "03/01/2024"  AND ( ENR.LD &gt;= "06/01/2024" OR ENR.LD = NULL ) AND ENR.SC = STU.SC AND ENR.YR = "2023" AND STU.GR = -1</a:t>
            </a:r>
          </a:p>
        </p:txBody>
      </p:sp>
      <p:sp>
        <p:nvSpPr>
          <p:cNvPr id="4" name="Slide Number Placeholder 3"/>
          <p:cNvSpPr>
            <a:spLocks noGrp="1"/>
          </p:cNvSpPr>
          <p:nvPr>
            <p:ph type="sldNum" sz="quarter" idx="5"/>
          </p:nvPr>
        </p:nvSpPr>
        <p:spPr/>
        <p:txBody>
          <a:bodyPr/>
          <a:lstStyle/>
          <a:p>
            <a:fld id="{4FB3D416-2A0F-42B4-A58E-F94504284F7E}" type="slidenum">
              <a:rPr lang="en-US" smtClean="0"/>
              <a:t>6</a:t>
            </a:fld>
            <a:endParaRPr lang="en-US"/>
          </a:p>
        </p:txBody>
      </p:sp>
    </p:spTree>
    <p:extLst>
      <p:ext uri="{BB962C8B-B14F-4D97-AF65-F5344CB8AC3E}">
        <p14:creationId xmlns:p14="http://schemas.microsoft.com/office/powerpoint/2010/main" val="32229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Dates = Null</a:t>
            </a:r>
          </a:p>
          <a:p>
            <a:r>
              <a:rPr lang="en-US" dirty="0"/>
              <a:t>&gt;= 10/04/2024  -  At times query may require quotes around dates or text. &gt;= “10/04/2024”</a:t>
            </a:r>
          </a:p>
          <a:p>
            <a:r>
              <a:rPr lang="en-US" dirty="0"/>
              <a:t>Number or letter fields = “ “ </a:t>
            </a: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7</a:t>
            </a:fld>
            <a:endParaRPr lang="en-US"/>
          </a:p>
        </p:txBody>
      </p:sp>
    </p:spTree>
    <p:extLst>
      <p:ext uri="{BB962C8B-B14F-4D97-AF65-F5344CB8AC3E}">
        <p14:creationId xmlns:p14="http://schemas.microsoft.com/office/powerpoint/2010/main" val="304027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Math function is versatile. </a:t>
            </a:r>
          </a:p>
          <a:p>
            <a:r>
              <a:rPr lang="en-US" dirty="0"/>
              <a:t>LIST STU GRG STU.ID STU.NM STU.GR GRG.T2 GRG.T4 GRG.T6 (( (( GRG.T2 + GRG.T4 + GRG.T6 )) / 3 )) IF STU.GR &gt; 6 AND GRG.YR = 2023</a:t>
            </a:r>
          </a:p>
          <a:p>
            <a:r>
              <a:rPr lang="en-US" dirty="0"/>
              <a:t>LIST STU SC ID NM GR AD (( REPLACE(AD," Drive"," Dr") )) IF AD : " Drive" </a:t>
            </a:r>
          </a:p>
          <a:p>
            <a:r>
              <a:rPr lang="en-US" dirty="0"/>
              <a:t>CHANGE STU AD TO (( REPLACE(AD," Drive"," Dr") )) IF AD : " Drive" </a:t>
            </a:r>
          </a:p>
          <a:p>
            <a:r>
              <a:rPr lang="en-US" dirty="0"/>
              <a:t>LIST STU AHS STU.ID STU.NM STU.GR AHS.YR AHS.EN  AHS.PR AHS.AB  (( LEFT ( (( 100 * AHS.PR / AHS.EN )) , 5 ) + "%" )) IF AHS.YR =  "2022-2023" AND AHS.EN &gt; 0 AND STU.SC = AHS.SCL</a:t>
            </a:r>
          </a:p>
          <a:p>
            <a:endParaRPr lang="en-US" dirty="0"/>
          </a:p>
          <a:p>
            <a:r>
              <a:rPr lang="en-US" dirty="0"/>
              <a:t>The following queries using an IIF function to only report information that returns a value based on another value that is being returned. In the first query the word “Boy” will be returned if the student’s sex is M, otherwise “Girl” will be returned.</a:t>
            </a:r>
          </a:p>
          <a:p>
            <a:endParaRPr lang="en-US" dirty="0"/>
          </a:p>
          <a:p>
            <a:r>
              <a:rPr lang="en-US" dirty="0"/>
              <a:t>LIST STU ID NM GR SX (( IIF( SX = "</a:t>
            </a:r>
            <a:r>
              <a:rPr lang="en-US" dirty="0" err="1"/>
              <a:t>M","Boy","Girl</a:t>
            </a:r>
            <a:r>
              <a:rPr lang="en-US" dirty="0"/>
              <a:t>") )) Yes No</a:t>
            </a:r>
          </a:p>
          <a:p>
            <a:r>
              <a:rPr lang="en-US" dirty="0"/>
              <a:t>LIST STU ID NM GR TP (( IIF(TP&gt;=3,"Doing Well", IIF(TP&gt;2,"Need to do </a:t>
            </a:r>
            <a:r>
              <a:rPr lang="en-US" dirty="0" err="1"/>
              <a:t>more","At</a:t>
            </a:r>
            <a:r>
              <a:rPr lang="en-US" dirty="0"/>
              <a:t> Risk" ) ) )) IF STU.GR &gt; 5 </a:t>
            </a:r>
          </a:p>
          <a:p>
            <a:endParaRPr lang="en-US" dirty="0"/>
          </a:p>
          <a:p>
            <a:r>
              <a:rPr lang="en-US" dirty="0"/>
              <a:t>( )</a:t>
            </a:r>
          </a:p>
          <a:p>
            <a:r>
              <a:rPr lang="en-US" dirty="0"/>
              <a:t>Separate the “or” </a:t>
            </a:r>
          </a:p>
          <a:p>
            <a:r>
              <a:rPr lang="en-US" dirty="0"/>
              <a:t>List English learners that have a current Free and Reduced Meals</a:t>
            </a:r>
          </a:p>
          <a:p>
            <a:r>
              <a:rPr lang="en-US" dirty="0"/>
              <a:t>LIST STU FRE STU.SC STU.ID STU.NM STU.GR STU.LF FRE.CD FRE.ESD FRE.EED IF STU.LF = L AND </a:t>
            </a:r>
            <a:r>
              <a:rPr lang="en-US" b="1" dirty="0"/>
              <a:t>( ( </a:t>
            </a:r>
            <a:r>
              <a:rPr lang="en-US" dirty="0"/>
              <a:t>FRE.CD = F OR FRE.CD = R </a:t>
            </a:r>
            <a:r>
              <a:rPr lang="en-US" b="1" dirty="0"/>
              <a:t>)</a:t>
            </a:r>
            <a:r>
              <a:rPr lang="en-US" dirty="0"/>
              <a:t> AND </a:t>
            </a:r>
            <a:r>
              <a:rPr lang="en-US" b="1" dirty="0"/>
              <a:t>( </a:t>
            </a:r>
            <a:r>
              <a:rPr lang="en-US" dirty="0"/>
              <a:t>FRE.EED = NULL OR FRE.EED &gt; 03/07/2024 </a:t>
            </a:r>
            <a:r>
              <a:rPr lang="en-US" b="1" dirty="0"/>
              <a:t>) ) </a:t>
            </a: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8</a:t>
            </a:fld>
            <a:endParaRPr lang="en-US"/>
          </a:p>
        </p:txBody>
      </p:sp>
    </p:spTree>
    <p:extLst>
      <p:ext uri="{BB962C8B-B14F-4D97-AF65-F5344CB8AC3E}">
        <p14:creationId xmlns:p14="http://schemas.microsoft.com/office/powerpoint/2010/main" val="59118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Transcripts only join to current grades if the Transcript record is for the current year. </a:t>
            </a:r>
          </a:p>
          <a:p>
            <a:r>
              <a:rPr lang="en-US" dirty="0"/>
              <a:t>LIST STU GRD HIS CRS STU.ID STU.NM STU.GR GRD.PD GRD.SE HIS.SE HIS.YR HIS.TE HIS.CN CRS.CO HIS.MK GRD.M2 HIS.CR HIS.CC BY STU.NM GRD.PD IF HIS.YR = 23 AND GRD.SE = HIS.SE AND HIS.TE = 1 </a:t>
            </a:r>
          </a:p>
          <a:p>
            <a:endParaRPr lang="en-US" dirty="0"/>
          </a:p>
          <a:p>
            <a:r>
              <a:rPr lang="en-US" dirty="0"/>
              <a:t>For Academic Plan LIST STU APL CRS STU.ID STU.NM STU.GR APL.GR APL.CN CRS.CO CRS.DC? BY STU.NM APL.GR CRS.CO IF APL.GR &gt; STU.GR </a:t>
            </a:r>
          </a:p>
          <a:p>
            <a:endParaRPr lang="en-US" dirty="0"/>
          </a:p>
          <a:p>
            <a:r>
              <a:rPr lang="en-US" dirty="0"/>
              <a:t>But maybe they are looking for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run “</a:t>
            </a:r>
            <a:r>
              <a:rPr lang="en-US" b="0" i="0" dirty="0">
                <a:solidFill>
                  <a:srgbClr val="F6F6F6"/>
                </a:solidFill>
                <a:effectLst/>
                <a:latin typeface="SofiaProRegular"/>
              </a:rPr>
              <a:t>Graduation Status Report”</a:t>
            </a:r>
            <a:endParaRPr lang="en-US" dirty="0"/>
          </a:p>
          <a:p>
            <a:endParaRPr lang="en-US" dirty="0"/>
          </a:p>
          <a:p>
            <a:r>
              <a:rPr lang="en-US" dirty="0"/>
              <a:t>LIST STU HSG STU.ID STU.LN STU.FN STU.GR HSG.GRT HSG.CD HSG.RQ HSG.CM HSG.CU HSG.PL HSG.CUN  HSG.PLN  BY STU.GR </a:t>
            </a:r>
          </a:p>
          <a:p>
            <a:r>
              <a:rPr lang="en-US" dirty="0"/>
              <a:t>IF STU.GR &lt; 12</a:t>
            </a:r>
          </a:p>
        </p:txBody>
      </p:sp>
      <p:sp>
        <p:nvSpPr>
          <p:cNvPr id="4" name="Slide Number Placeholder 3"/>
          <p:cNvSpPr>
            <a:spLocks noGrp="1"/>
          </p:cNvSpPr>
          <p:nvPr>
            <p:ph type="sldNum" sz="quarter" idx="5"/>
          </p:nvPr>
        </p:nvSpPr>
        <p:spPr/>
        <p:txBody>
          <a:bodyPr/>
          <a:lstStyle/>
          <a:p>
            <a:fld id="{4FB3D416-2A0F-42B4-A58E-F94504284F7E}" type="slidenum">
              <a:rPr lang="en-US" smtClean="0"/>
              <a:t>9</a:t>
            </a:fld>
            <a:endParaRPr lang="en-US"/>
          </a:p>
        </p:txBody>
      </p:sp>
    </p:spTree>
    <p:extLst>
      <p:ext uri="{BB962C8B-B14F-4D97-AF65-F5344CB8AC3E}">
        <p14:creationId xmlns:p14="http://schemas.microsoft.com/office/powerpoint/2010/main" val="65998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way to query contacts on the same line is to create the Query Expansion Tables.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83247"/>
                </a:solidFill>
                <a:effectLst/>
                <a:latin typeface="Nunito Sans" pitchFamily="2" charset="0"/>
              </a:rPr>
              <a:t>Aeries Query Expansion through SQL views and Custom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83247"/>
              </a:solidFill>
              <a:effectLst/>
              <a:latin typeface="Nunito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83247"/>
                </a:solidFill>
                <a:effectLst/>
                <a:latin typeface="Nunito Sans" pitchFamily="2" charset="0"/>
              </a:rPr>
              <a:t>LIST STU CONP STU.SC STU.ID STU.FN STU.LN STU.GR CONP.RL1?CON.RL CONP.CD1?CON.CD CONP.NM1 CONP.FN1 CONP.LN1 CONP.TL1 CONP.CP1 CONP.WP1 CONP.EM1 CONP.AD1 CONP.CY1 CONP.ST1 CONP.ZC1 CONP.ME1 CONP.RL2?CON.RL CONP.CD2?CON.CD CONP.NM2 CONP.FN2 CONP.LN2 CONP.TL2 CONP.CP2 CONP.WP2 CONP.EM2 CONP.AD2 CONP.CY2 CONP.ST2 CONP.ZC2 CONP.ME2 CONP.RL3?CON.RL CONP.CD3?CON.CD CONP.NM3 CONP.FN3 CONP.LN3 CONP.TL3 CONP.CP3 CONP.WP3 CONP.EM3 CONP.AD3 CONP.CY3 CONP.ST3 CONP.ZC3 CONP.ME3 CONP.RL4?CON.RL CONP.CD4?CON.CD CONP.NM4 CONP.FN4 CONP.LN4 CONP.TL4 CONP.CP4 CONP.WP4 CONP.EM4 CONP.AD4 CONP.CY4 CONP.ST4 CONP.ZC4 CONP.ME4 CONP.RL5?CON.RL CONP.CD5?CON.CD CONP.NM5 CONP.FN5 CONP.LN5 CONP.TL5 CONP.CP5 CONP.WP5 CONP.EM5 CONP.AD5 CONP.CY5 CONP.ST5 CONP.ZC5 CONP.ME5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83247"/>
              </a:solidFill>
              <a:effectLst/>
              <a:latin typeface="Nunito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83247"/>
                </a:solidFill>
                <a:effectLst/>
                <a:latin typeface="Nunito Sans" pitchFamily="2" charset="0"/>
              </a:rPr>
              <a:t>sort order is used in conjunction with 4 items that would indicate what contact is the more primary from left to right. (Access to Portal, Primary Contact, Educational Rights Holder, Lives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83247"/>
              </a:solidFill>
              <a:effectLst/>
              <a:latin typeface="Nunito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83247"/>
              </a:solidFill>
              <a:effectLst/>
              <a:latin typeface="Nunito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83247"/>
              </a:solidFill>
              <a:effectLst/>
              <a:latin typeface="Nunito Sans" pitchFamily="2" charset="0"/>
            </a:endParaRPr>
          </a:p>
          <a:p>
            <a:endParaRPr lang="en-US" dirty="0"/>
          </a:p>
        </p:txBody>
      </p:sp>
      <p:sp>
        <p:nvSpPr>
          <p:cNvPr id="4" name="Slide Number Placeholder 3"/>
          <p:cNvSpPr>
            <a:spLocks noGrp="1"/>
          </p:cNvSpPr>
          <p:nvPr>
            <p:ph type="sldNum" sz="quarter" idx="5"/>
          </p:nvPr>
        </p:nvSpPr>
        <p:spPr/>
        <p:txBody>
          <a:bodyPr/>
          <a:lstStyle/>
          <a:p>
            <a:fld id="{4FB3D416-2A0F-42B4-A58E-F94504284F7E}" type="slidenum">
              <a:rPr lang="en-US" smtClean="0"/>
              <a:t>10</a:t>
            </a:fld>
            <a:endParaRPr lang="en-US"/>
          </a:p>
        </p:txBody>
      </p:sp>
    </p:spTree>
    <p:extLst>
      <p:ext uri="{BB962C8B-B14F-4D97-AF65-F5344CB8AC3E}">
        <p14:creationId xmlns:p14="http://schemas.microsoft.com/office/powerpoint/2010/main" val="370484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0EB5-7621-E169-DDAC-88FE68D7E0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121DC4-86E1-3B4D-05BD-4F9D50D96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48CB1E-A02E-5E3A-ED48-959EDDD2BB72}"/>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5" name="Footer Placeholder 4">
            <a:extLst>
              <a:ext uri="{FF2B5EF4-FFF2-40B4-BE49-F238E27FC236}">
                <a16:creationId xmlns:a16="http://schemas.microsoft.com/office/drawing/2014/main" id="{6DABFCFC-0BCE-807D-1EAC-5B2ABDC69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31A9E-7315-7A9D-053C-61DE429F56A4}"/>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66185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4270-EF38-01AD-A141-5AD7006EA3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8DA19-49E1-31CE-0514-92D85D4EC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6FEC0-98E6-E685-37DE-08D35E1DA5F1}"/>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5" name="Footer Placeholder 4">
            <a:extLst>
              <a:ext uri="{FF2B5EF4-FFF2-40B4-BE49-F238E27FC236}">
                <a16:creationId xmlns:a16="http://schemas.microsoft.com/office/drawing/2014/main" id="{39F5F498-A604-CB44-5AF9-1211AD614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29030-B865-8D18-CEEB-A4D4E5BCFEF4}"/>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49613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A1E25-DAA9-DA50-B420-23340B2331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FE6E1-BF58-2F46-927C-81565FCA03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E36EB-B12B-54B2-32AD-E94F2169F090}"/>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5" name="Footer Placeholder 4">
            <a:extLst>
              <a:ext uri="{FF2B5EF4-FFF2-40B4-BE49-F238E27FC236}">
                <a16:creationId xmlns:a16="http://schemas.microsoft.com/office/drawing/2014/main" id="{8F0E517C-E6BB-28C8-D4D8-2E57F0D44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F6F07-D291-5B59-75FF-7913B6E39820}"/>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04707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5325-EB93-D0BD-E4EE-15F5A4B69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B3F7A-20C9-941D-6B01-794CBFD05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F09E7-E521-0714-E273-97484903484E}"/>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5" name="Footer Placeholder 4">
            <a:extLst>
              <a:ext uri="{FF2B5EF4-FFF2-40B4-BE49-F238E27FC236}">
                <a16:creationId xmlns:a16="http://schemas.microsoft.com/office/drawing/2014/main" id="{F346835F-B83B-7CF8-14DC-30C98C195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EA0F1-1E21-1BBF-FC1D-B13FA6999625}"/>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24313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2327-DE1E-7C17-0637-2FB94CF54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49D27-FCA0-76B3-589E-84AB163BD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DBF461-82CE-3245-5F61-15CEAB8FC533}"/>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5" name="Footer Placeholder 4">
            <a:extLst>
              <a:ext uri="{FF2B5EF4-FFF2-40B4-BE49-F238E27FC236}">
                <a16:creationId xmlns:a16="http://schemas.microsoft.com/office/drawing/2014/main" id="{7B05C51E-5B55-5842-16E2-1C4CF305C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4F0B7-0CF6-08DE-6FBC-58455FE45DF2}"/>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83368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6D1F-1053-9EFD-C048-BD0CBA0CE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98171-D1A8-B7B1-C8D5-5E364899B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B9831B-6DE8-33E3-D31F-561847A1E1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2B982-3AD0-AD92-4DA1-0E680E1D5EB1}"/>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6" name="Footer Placeholder 5">
            <a:extLst>
              <a:ext uri="{FF2B5EF4-FFF2-40B4-BE49-F238E27FC236}">
                <a16:creationId xmlns:a16="http://schemas.microsoft.com/office/drawing/2014/main" id="{B3504108-720F-5A92-3929-5D3A7C42B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C157A-B5A2-0E86-3B65-C655681FB160}"/>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4887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7442-8234-BA84-8581-8E915BD9BA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9EED0-DA05-401B-6D12-684AF7BFF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79DEAD-A674-BA96-89D0-07EDD6A2C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E92634-E850-9238-6C7B-5ADDED47C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7C703-F628-60BA-9BF1-AC75160929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8E38C-3CFC-E589-2D90-9810E44754D8}"/>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8" name="Footer Placeholder 7">
            <a:extLst>
              <a:ext uri="{FF2B5EF4-FFF2-40B4-BE49-F238E27FC236}">
                <a16:creationId xmlns:a16="http://schemas.microsoft.com/office/drawing/2014/main" id="{E1974FE6-CC07-1BC7-DCD8-C23F861420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E40783-B7B3-01BC-FB19-92869C08075C}"/>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14995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C067-7A12-C838-E0FD-DD2B652984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54A8FF-5ED0-2442-4B77-35EDE7F8DC67}"/>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4" name="Footer Placeholder 3">
            <a:extLst>
              <a:ext uri="{FF2B5EF4-FFF2-40B4-BE49-F238E27FC236}">
                <a16:creationId xmlns:a16="http://schemas.microsoft.com/office/drawing/2014/main" id="{D487D244-75AE-C92B-F5E1-BD6BCF311C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B6504F-7660-9E9B-4832-85BE86BF48C8}"/>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41144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093CF2-9152-F6F0-F45F-7AA5ED0102FE}"/>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3" name="Footer Placeholder 2">
            <a:extLst>
              <a:ext uri="{FF2B5EF4-FFF2-40B4-BE49-F238E27FC236}">
                <a16:creationId xmlns:a16="http://schemas.microsoft.com/office/drawing/2014/main" id="{9CED2031-A4D8-28EC-6953-FF78BBD37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AC91FB-99D7-3EA7-9E47-8AE62150D119}"/>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6469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6842-3E8A-CC43-0BB3-2B2F78334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7EC44C-CE06-BAA7-724A-3E49CCD8BD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4A9114-D846-6D27-D503-3596F6CCD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0043B-28B4-AF78-E89A-48B707DCA0A8}"/>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6" name="Footer Placeholder 5">
            <a:extLst>
              <a:ext uri="{FF2B5EF4-FFF2-40B4-BE49-F238E27FC236}">
                <a16:creationId xmlns:a16="http://schemas.microsoft.com/office/drawing/2014/main" id="{0982A730-0B1A-BD37-3EAA-17DB24247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8E12D-77A0-29F9-E31E-5592F98FE0CF}"/>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3071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E673-6C1E-A680-85DB-9DF76BB42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BE38C2-76BC-A2F6-3A63-E2A7EBB76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99F568-5184-C841-4524-62309D7DF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8FF6D-0BF8-D97F-BAE1-7FAE430B3A04}"/>
              </a:ext>
            </a:extLst>
          </p:cNvPr>
          <p:cNvSpPr>
            <a:spLocks noGrp="1"/>
          </p:cNvSpPr>
          <p:nvPr>
            <p:ph type="dt" sz="half" idx="10"/>
          </p:nvPr>
        </p:nvSpPr>
        <p:spPr/>
        <p:txBody>
          <a:bodyPr/>
          <a:lstStyle/>
          <a:p>
            <a:fld id="{15DA92B9-7685-4818-89EF-3A857C537361}" type="datetimeFigureOut">
              <a:rPr lang="en-US" smtClean="0"/>
              <a:t>3/14/2024</a:t>
            </a:fld>
            <a:endParaRPr lang="en-US"/>
          </a:p>
        </p:txBody>
      </p:sp>
      <p:sp>
        <p:nvSpPr>
          <p:cNvPr id="6" name="Footer Placeholder 5">
            <a:extLst>
              <a:ext uri="{FF2B5EF4-FFF2-40B4-BE49-F238E27FC236}">
                <a16:creationId xmlns:a16="http://schemas.microsoft.com/office/drawing/2014/main" id="{BEA58949-FAB0-AD9D-FD9E-032A51D68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C4C8A-0E8D-D8CE-78E8-085DF3263198}"/>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186984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979B48-F1E0-A76D-B362-C4BBBB77F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D2E8A-F1FB-FDDC-41DA-AD5F16134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5E4E5-8129-E981-0A62-12DBCDC92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92B9-7685-4818-89EF-3A857C537361}" type="datetimeFigureOut">
              <a:rPr lang="en-US" smtClean="0"/>
              <a:t>3/14/2024</a:t>
            </a:fld>
            <a:endParaRPr lang="en-US"/>
          </a:p>
        </p:txBody>
      </p:sp>
      <p:sp>
        <p:nvSpPr>
          <p:cNvPr id="5" name="Footer Placeholder 4">
            <a:extLst>
              <a:ext uri="{FF2B5EF4-FFF2-40B4-BE49-F238E27FC236}">
                <a16:creationId xmlns:a16="http://schemas.microsoft.com/office/drawing/2014/main" id="{0E6F659B-E84F-EA95-519C-A0490D566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12D41B-DA60-064A-57C2-7830B5974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E8B2B-7FAF-450B-B56C-42B888A79553}" type="slidenum">
              <a:rPr lang="en-US" smtClean="0"/>
              <a:t>‹#›</a:t>
            </a:fld>
            <a:endParaRPr lang="en-US"/>
          </a:p>
        </p:txBody>
      </p:sp>
    </p:spTree>
    <p:extLst>
      <p:ext uri="{BB962C8B-B14F-4D97-AF65-F5344CB8AC3E}">
        <p14:creationId xmlns:p14="http://schemas.microsoft.com/office/powerpoint/2010/main" val="243845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support.aeries.com/support/solutions/articles/14000098595-extended-student-fields-for-query" TargetMode="External"/><Relationship Id="rId3" Type="http://schemas.openxmlformats.org/officeDocument/2006/relationships/hyperlink" Target="https://support.aeries.com/support/solutions/articles/14000095910-sample-queries-query-banks" TargetMode="External"/><Relationship Id="rId7"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support.aeries.com/support/solutions/articles/14000081428-advanced-query-secondary-examples" TargetMode="External"/><Relationship Id="rId11" Type="http://schemas.openxmlformats.org/officeDocument/2006/relationships/hyperlink" Target="https://support.aeries.com/support/solutions/articles/14000073533-query-change" TargetMode="External"/><Relationship Id="rId5" Type="http://schemas.openxmlformats.org/officeDocument/2006/relationships/hyperlink" Target="https://support.aeries.com/support/solutions/articles/14000081468-query-skip-or-keep" TargetMode="External"/><Relationship Id="rId10" Type="http://schemas.openxmlformats.org/officeDocument/2006/relationships/hyperlink" Target="https://support.aeries.com/support/solutions/articles/14000147115-sample-query-bank-flex-scheduling" TargetMode="External"/><Relationship Id="rId4" Type="http://schemas.openxmlformats.org/officeDocument/2006/relationships/hyperlink" Target="https://support.aeries.com/support/solutions/articles/14000081458-query-letter-report" TargetMode="External"/><Relationship Id="rId9" Type="http://schemas.openxmlformats.org/officeDocument/2006/relationships/hyperlink" Target="https://support.aeries.com/support/solutions/articles/14000069538-report-tag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support.aeries.com/support/solutions/articles/14000070389-attendance-history-configur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pixabay.com/en/yes-note-message-office-text-1426596/"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background pattern&#10;&#10;Description automatically generated">
            <a:extLst>
              <a:ext uri="{FF2B5EF4-FFF2-40B4-BE49-F238E27FC236}">
                <a16:creationId xmlns:a16="http://schemas.microsoft.com/office/drawing/2014/main" id="{66C12E19-B1FE-E16D-82B1-39C304D1A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82E853-1606-53B7-B1F6-FF587761B72B}"/>
              </a:ext>
            </a:extLst>
          </p:cNvPr>
          <p:cNvSpPr>
            <a:spLocks noGrp="1"/>
          </p:cNvSpPr>
          <p:nvPr>
            <p:ph type="ctrTitle"/>
          </p:nvPr>
        </p:nvSpPr>
        <p:spPr>
          <a:xfrm>
            <a:off x="1408253" y="242687"/>
            <a:ext cx="9144000" cy="2387600"/>
          </a:xfrm>
        </p:spPr>
        <p:txBody>
          <a:bodyPr/>
          <a:lstStyle/>
          <a:p>
            <a:r>
              <a:rPr lang="en-US" dirty="0">
                <a:solidFill>
                  <a:schemeClr val="bg1"/>
                </a:solidFill>
              </a:rPr>
              <a:t>Ask Aeries!</a:t>
            </a:r>
            <a:br>
              <a:rPr lang="en-US" dirty="0">
                <a:solidFill>
                  <a:schemeClr val="bg1"/>
                </a:solidFill>
              </a:rPr>
            </a:br>
            <a:r>
              <a:rPr lang="en-US" dirty="0">
                <a:solidFill>
                  <a:schemeClr val="bg1"/>
                </a:solidFill>
              </a:rPr>
              <a:t>Query</a:t>
            </a:r>
          </a:p>
        </p:txBody>
      </p:sp>
      <p:sp>
        <p:nvSpPr>
          <p:cNvPr id="3" name="Subtitle 2">
            <a:extLst>
              <a:ext uri="{FF2B5EF4-FFF2-40B4-BE49-F238E27FC236}">
                <a16:creationId xmlns:a16="http://schemas.microsoft.com/office/drawing/2014/main" id="{40A022A9-E96C-9D6A-16A7-C6CDE1475569}"/>
              </a:ext>
            </a:extLst>
          </p:cNvPr>
          <p:cNvSpPr>
            <a:spLocks noGrp="1"/>
          </p:cNvSpPr>
          <p:nvPr>
            <p:ph type="subTitle" idx="1"/>
          </p:nvPr>
        </p:nvSpPr>
        <p:spPr/>
        <p:txBody>
          <a:bodyPr>
            <a:normAutofit/>
          </a:bodyPr>
          <a:lstStyle/>
          <a:p>
            <a:r>
              <a:rPr lang="en-US" dirty="0">
                <a:solidFill>
                  <a:schemeClr val="bg1"/>
                </a:solidFill>
              </a:rPr>
              <a:t>March 13, 2024</a:t>
            </a:r>
          </a:p>
          <a:p>
            <a:r>
              <a:rPr lang="en-US" dirty="0">
                <a:solidFill>
                  <a:schemeClr val="bg1"/>
                </a:solidFill>
              </a:rPr>
              <a:t>Host: Suzette Kellar</a:t>
            </a:r>
            <a:br>
              <a:rPr lang="en-US" dirty="0">
                <a:solidFill>
                  <a:schemeClr val="bg1"/>
                </a:solidFill>
              </a:rPr>
            </a:br>
            <a:r>
              <a:rPr lang="en-US" dirty="0">
                <a:solidFill>
                  <a:schemeClr val="bg1"/>
                </a:solidFill>
              </a:rPr>
              <a:t>Presenter: Heidi Hayes</a:t>
            </a:r>
            <a:br>
              <a:rPr lang="en-US" dirty="0">
                <a:solidFill>
                  <a:schemeClr val="bg1"/>
                </a:solidFill>
              </a:rPr>
            </a:br>
            <a:r>
              <a:rPr lang="en-US" dirty="0">
                <a:solidFill>
                  <a:schemeClr val="bg1"/>
                </a:solidFill>
              </a:rPr>
              <a:t>Moderators: Carolyn Canfield &amp; Diana Martinez &amp; Loretta Bishop</a:t>
            </a:r>
          </a:p>
        </p:txBody>
      </p:sp>
    </p:spTree>
    <p:extLst>
      <p:ext uri="{BB962C8B-B14F-4D97-AF65-F5344CB8AC3E}">
        <p14:creationId xmlns:p14="http://schemas.microsoft.com/office/powerpoint/2010/main" val="139299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36"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51434" y="601882"/>
            <a:ext cx="11889130" cy="6024623"/>
          </a:xfrm>
        </p:spPr>
        <p:txBody>
          <a:bodyPr>
            <a:normAutofit fontScale="90000"/>
          </a:bodyPr>
          <a:lstStyle/>
          <a:p>
            <a:pPr algn="ctr"/>
            <a:r>
              <a:rPr lang="en-US" dirty="0">
                <a:solidFill>
                  <a:schemeClr val="bg1"/>
                </a:solidFill>
              </a:rPr>
              <a:t>Is there a way to query student contact emails AND have them appear on the same line (</a:t>
            </a:r>
            <a:r>
              <a:rPr lang="en-US" dirty="0" err="1">
                <a:solidFill>
                  <a:schemeClr val="bg1"/>
                </a:solidFill>
              </a:rPr>
              <a:t>i.e</a:t>
            </a:r>
            <a:r>
              <a:rPr lang="en-US" dirty="0">
                <a:solidFill>
                  <a:schemeClr val="bg1"/>
                </a:solidFill>
              </a:rPr>
              <a:t>, one line per student?</a:t>
            </a:r>
            <a:br>
              <a:rPr lang="en-US" dirty="0">
                <a:solidFill>
                  <a:schemeClr val="bg1"/>
                </a:solidFill>
              </a:rPr>
            </a:br>
            <a:br>
              <a:rPr lang="en-US" dirty="0">
                <a:solidFill>
                  <a:schemeClr val="bg1"/>
                </a:solidFill>
              </a:rPr>
            </a:br>
            <a:r>
              <a:rPr lang="en-US" dirty="0">
                <a:solidFill>
                  <a:schemeClr val="bg1"/>
                </a:solidFill>
              </a:rPr>
              <a:t>Aeries Query Expansion through SQL views and Custom Tables</a:t>
            </a:r>
            <a:br>
              <a:rPr lang="en-US" dirty="0">
                <a:solidFill>
                  <a:schemeClr val="bg1"/>
                </a:solidFill>
              </a:rPr>
            </a:br>
            <a:br>
              <a:rPr lang="en-US" dirty="0">
                <a:solidFill>
                  <a:schemeClr val="bg1"/>
                </a:solidFill>
              </a:rPr>
            </a:br>
            <a:r>
              <a:rPr lang="en-US" dirty="0">
                <a:solidFill>
                  <a:schemeClr val="bg1"/>
                </a:solidFill>
              </a:rPr>
              <a:t>https://support.aeries.com/support/solutions/articles/14000092446-aeries-query-expansion-through-sql-views-and-custom-tables</a:t>
            </a:r>
          </a:p>
        </p:txBody>
      </p:sp>
    </p:spTree>
    <p:extLst>
      <p:ext uri="{BB962C8B-B14F-4D97-AF65-F5344CB8AC3E}">
        <p14:creationId xmlns:p14="http://schemas.microsoft.com/office/powerpoint/2010/main" val="406057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69C3-E36C-01B0-E134-D5E763CBB15B}"/>
              </a:ext>
            </a:extLst>
          </p:cNvPr>
          <p:cNvSpPr>
            <a:spLocks noGrp="1"/>
          </p:cNvSpPr>
          <p:nvPr>
            <p:ph type="title"/>
          </p:nvPr>
        </p:nvSpPr>
        <p:spPr>
          <a:xfrm>
            <a:off x="838200" y="486137"/>
            <a:ext cx="8834306" cy="4016415"/>
          </a:xfrm>
        </p:spPr>
        <p:txBody>
          <a:bodyPr>
            <a:noAutofit/>
          </a:bodyPr>
          <a:lstStyle/>
          <a:p>
            <a:r>
              <a:rPr lang="en-US" sz="3600" dirty="0">
                <a:solidFill>
                  <a:schemeClr val="bg1"/>
                </a:solidFill>
              </a:rPr>
              <a:t>What are total queries best used for?</a:t>
            </a:r>
            <a:br>
              <a:rPr lang="en-US" sz="3600" dirty="0">
                <a:solidFill>
                  <a:schemeClr val="bg1"/>
                </a:solidFill>
              </a:rPr>
            </a:br>
            <a:br>
              <a:rPr lang="en-US" sz="3600" dirty="0">
                <a:solidFill>
                  <a:schemeClr val="bg1"/>
                </a:solidFill>
              </a:rPr>
            </a:br>
            <a:br>
              <a:rPr lang="en-US" sz="3600" dirty="0">
                <a:solidFill>
                  <a:schemeClr val="bg1"/>
                </a:solidFill>
              </a:rPr>
            </a:br>
            <a:r>
              <a:rPr lang="en-US" sz="3600" dirty="0">
                <a:solidFill>
                  <a:schemeClr val="bg1"/>
                </a:solidFill>
              </a:rPr>
              <a:t>Is there a way to run a KEEP/SKIP statement that will work with the 'Students With Repeated Courses' report?</a:t>
            </a:r>
          </a:p>
        </p:txBody>
      </p:sp>
      <p:pic>
        <p:nvPicPr>
          <p:cNvPr id="5" name="Picture 4">
            <a:extLst>
              <a:ext uri="{FF2B5EF4-FFF2-40B4-BE49-F238E27FC236}">
                <a16:creationId xmlns:a16="http://schemas.microsoft.com/office/drawing/2014/main" id="{C5D59032-EA5E-6BC8-9419-BBEA2F897C8D}"/>
              </a:ext>
            </a:extLst>
          </p:cNvPr>
          <p:cNvPicPr>
            <a:picLocks noChangeAspect="1"/>
          </p:cNvPicPr>
          <p:nvPr/>
        </p:nvPicPr>
        <p:blipFill>
          <a:blip r:embed="rId4"/>
          <a:stretch>
            <a:fillRect/>
          </a:stretch>
        </p:blipFill>
        <p:spPr>
          <a:xfrm>
            <a:off x="9528990" y="2217420"/>
            <a:ext cx="2404211" cy="3572294"/>
          </a:xfrm>
          <a:prstGeom prst="rect">
            <a:avLst/>
          </a:prstGeom>
        </p:spPr>
      </p:pic>
    </p:spTree>
    <p:extLst>
      <p:ext uri="{BB962C8B-B14F-4D97-AF65-F5344CB8AC3E}">
        <p14:creationId xmlns:p14="http://schemas.microsoft.com/office/powerpoint/2010/main" val="58388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214133" y="636607"/>
            <a:ext cx="11537868" cy="4091442"/>
          </a:xfrm>
        </p:spPr>
        <p:txBody>
          <a:bodyPr vert="horz" lIns="91440" tIns="45720" rIns="91440" bIns="45720" rtlCol="0" anchor="b">
            <a:normAutofit/>
          </a:bodyPr>
          <a:lstStyle/>
          <a:p>
            <a:r>
              <a:rPr lang="en-US" dirty="0">
                <a:solidFill>
                  <a:srgbClr val="FFFFFF"/>
                </a:solidFill>
              </a:rPr>
              <a:t>We are using Aeries for Flex Scheduling.  It does not offer a way to easily look if teachers are at their max limits of 160.  We need this.  Please let us know how we can find this without having to take out a calculator and counting manually. </a:t>
            </a:r>
          </a:p>
        </p:txBody>
      </p:sp>
      <p:pic>
        <p:nvPicPr>
          <p:cNvPr id="12" name="Picture 11" descr="Classroom of students raising their hands in front of a teacher">
            <a:extLst>
              <a:ext uri="{FF2B5EF4-FFF2-40B4-BE49-F238E27FC236}">
                <a16:creationId xmlns:a16="http://schemas.microsoft.com/office/drawing/2014/main" id="{17C7165A-D20F-1551-7C24-BBE30092E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402" y="4993635"/>
            <a:ext cx="2347166" cy="1598778"/>
          </a:xfrm>
          <a:prstGeom prst="rect">
            <a:avLst/>
          </a:prstGeom>
        </p:spPr>
      </p:pic>
    </p:spTree>
    <p:extLst>
      <p:ext uri="{BB962C8B-B14F-4D97-AF65-F5344CB8AC3E}">
        <p14:creationId xmlns:p14="http://schemas.microsoft.com/office/powerpoint/2010/main" val="8259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36"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51434" y="601882"/>
            <a:ext cx="11889130" cy="6024623"/>
          </a:xfrm>
        </p:spPr>
        <p:txBody>
          <a:bodyPr>
            <a:normAutofit/>
          </a:bodyPr>
          <a:lstStyle/>
          <a:p>
            <a:pPr algn="ctr"/>
            <a:r>
              <a:rPr lang="en-US" dirty="0">
                <a:solidFill>
                  <a:schemeClr val="bg1"/>
                </a:solidFill>
              </a:rPr>
              <a:t>Change queries.  Is there a particular order in which you should be doing this to ensure you are capturing all data?  i.e. Changing a course or section number either after a session starts or grading period has past. Changing teacher numbers for sections etc...</a:t>
            </a:r>
          </a:p>
        </p:txBody>
      </p:sp>
    </p:spTree>
    <p:extLst>
      <p:ext uri="{BB962C8B-B14F-4D97-AF65-F5344CB8AC3E}">
        <p14:creationId xmlns:p14="http://schemas.microsoft.com/office/powerpoint/2010/main" val="9382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085088" y="731520"/>
            <a:ext cx="10728960" cy="4815840"/>
          </a:xfrm>
        </p:spPr>
        <p:txBody>
          <a:bodyPr>
            <a:normAutofit/>
          </a:bodyPr>
          <a:lstStyle/>
          <a:p>
            <a:pPr algn="ctr"/>
            <a:r>
              <a:rPr lang="en-US" dirty="0">
                <a:solidFill>
                  <a:schemeClr val="bg1"/>
                </a:solidFill>
              </a:rPr>
              <a:t>When building queries for demographic data, what is the correct format for adding the question mark after to have the name of the demographic data displayed and not the code number to look up? </a:t>
            </a:r>
          </a:p>
        </p:txBody>
      </p:sp>
      <p:pic>
        <p:nvPicPr>
          <p:cNvPr id="5" name="Picture 4" descr="Person writing in planner">
            <a:extLst>
              <a:ext uri="{FF2B5EF4-FFF2-40B4-BE49-F238E27FC236}">
                <a16:creationId xmlns:a16="http://schemas.microsoft.com/office/drawing/2014/main" id="{A6618013-A89A-03D3-AFF0-0BEAE06D6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36" y="4351230"/>
            <a:ext cx="2330392" cy="1553595"/>
          </a:xfrm>
          <a:prstGeom prst="rect">
            <a:avLst/>
          </a:prstGeom>
        </p:spPr>
      </p:pic>
    </p:spTree>
    <p:extLst>
      <p:ext uri="{BB962C8B-B14F-4D97-AF65-F5344CB8AC3E}">
        <p14:creationId xmlns:p14="http://schemas.microsoft.com/office/powerpoint/2010/main" val="108620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214133" y="636607"/>
            <a:ext cx="11537868" cy="4091442"/>
          </a:xfrm>
        </p:spPr>
        <p:txBody>
          <a:bodyPr vert="horz" lIns="91440" tIns="45720" rIns="91440" bIns="45720" rtlCol="0" anchor="b">
            <a:normAutofit/>
          </a:bodyPr>
          <a:lstStyle/>
          <a:p>
            <a:pPr algn="ctr"/>
            <a:r>
              <a:rPr lang="en-US" sz="5400" b="1" dirty="0"/>
              <a:t>Why do some of them work and others don't?  I've tried the "RACE" extended field and nothing comes up.  If they don't work, can they be removed from the list or is there a way to make them work?</a:t>
            </a:r>
          </a:p>
        </p:txBody>
      </p:sp>
      <p:pic>
        <p:nvPicPr>
          <p:cNvPr id="12" name="Picture 11" descr="Classroom of students raising their hands in front of a teacher">
            <a:extLst>
              <a:ext uri="{FF2B5EF4-FFF2-40B4-BE49-F238E27FC236}">
                <a16:creationId xmlns:a16="http://schemas.microsoft.com/office/drawing/2014/main" id="{17C7165A-D20F-1551-7C24-BBE30092E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402" y="4993635"/>
            <a:ext cx="2347166" cy="1598778"/>
          </a:xfrm>
          <a:prstGeom prst="rect">
            <a:avLst/>
          </a:prstGeom>
        </p:spPr>
      </p:pic>
    </p:spTree>
    <p:extLst>
      <p:ext uri="{BB962C8B-B14F-4D97-AF65-F5344CB8AC3E}">
        <p14:creationId xmlns:p14="http://schemas.microsoft.com/office/powerpoint/2010/main" val="3781160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085088" y="731520"/>
            <a:ext cx="10728960" cy="4815840"/>
          </a:xfrm>
        </p:spPr>
        <p:txBody>
          <a:bodyPr>
            <a:normAutofit/>
          </a:bodyPr>
          <a:lstStyle/>
          <a:p>
            <a:pPr algn="ctr"/>
            <a:r>
              <a:rPr lang="en-US" dirty="0">
                <a:solidFill>
                  <a:schemeClr val="bg1"/>
                </a:solidFill>
              </a:rPr>
              <a:t>How to run a query of students in a specific program such as Special Ed sorted by grade level?</a:t>
            </a:r>
            <a:br>
              <a:rPr lang="en-US" dirty="0">
                <a:solidFill>
                  <a:schemeClr val="bg1"/>
                </a:solidFill>
              </a:rPr>
            </a:br>
            <a:br>
              <a:rPr lang="en-US" dirty="0">
                <a:solidFill>
                  <a:schemeClr val="bg1"/>
                </a:solidFill>
              </a:rPr>
            </a:br>
            <a:r>
              <a:rPr lang="en-US" dirty="0">
                <a:solidFill>
                  <a:schemeClr val="bg1"/>
                </a:solidFill>
              </a:rPr>
              <a:t>How to run a query of teachers who teach Special Ed?</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583746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085088" y="731520"/>
            <a:ext cx="10728960" cy="4815840"/>
          </a:xfrm>
        </p:spPr>
        <p:txBody>
          <a:bodyPr>
            <a:normAutofit/>
          </a:bodyPr>
          <a:lstStyle/>
          <a:p>
            <a:pPr algn="ctr"/>
            <a:r>
              <a:rPr lang="en-US" dirty="0">
                <a:solidFill>
                  <a:schemeClr val="bg1"/>
                </a:solidFill>
              </a:rPr>
              <a:t>Where can I find a table that shows which fields are related when building a multi-table query?</a:t>
            </a:r>
          </a:p>
        </p:txBody>
      </p:sp>
    </p:spTree>
    <p:extLst>
      <p:ext uri="{BB962C8B-B14F-4D97-AF65-F5344CB8AC3E}">
        <p14:creationId xmlns:p14="http://schemas.microsoft.com/office/powerpoint/2010/main" val="307927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69C3-E36C-01B0-E134-D5E763CBB15B}"/>
              </a:ext>
            </a:extLst>
          </p:cNvPr>
          <p:cNvSpPr>
            <a:spLocks noGrp="1"/>
          </p:cNvSpPr>
          <p:nvPr>
            <p:ph type="title"/>
          </p:nvPr>
        </p:nvSpPr>
        <p:spPr>
          <a:xfrm>
            <a:off x="1979271" y="226298"/>
            <a:ext cx="7453132" cy="1226916"/>
          </a:xfrm>
        </p:spPr>
        <p:txBody>
          <a:bodyPr>
            <a:normAutofit/>
          </a:bodyPr>
          <a:lstStyle/>
          <a:p>
            <a:pPr algn="ctr"/>
            <a:r>
              <a:rPr lang="en-US" sz="8000" dirty="0">
                <a:solidFill>
                  <a:schemeClr val="bg1"/>
                </a:solidFill>
                <a:latin typeface="Algerian" panose="04020705040A02060702" pitchFamily="82" charset="0"/>
              </a:rPr>
              <a:t>Wrap Up</a:t>
            </a:r>
          </a:p>
        </p:txBody>
      </p:sp>
      <p:sp>
        <p:nvSpPr>
          <p:cNvPr id="3" name="TextBox 2">
            <a:extLst>
              <a:ext uri="{FF2B5EF4-FFF2-40B4-BE49-F238E27FC236}">
                <a16:creationId xmlns:a16="http://schemas.microsoft.com/office/drawing/2014/main" id="{E747A3B3-8236-FAF5-9CAD-AB6EA3F99331}"/>
              </a:ext>
            </a:extLst>
          </p:cNvPr>
          <p:cNvSpPr txBox="1"/>
          <p:nvPr/>
        </p:nvSpPr>
        <p:spPr>
          <a:xfrm>
            <a:off x="984025" y="3789859"/>
            <a:ext cx="511197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Query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sng" dirty="0">
                <a:solidFill>
                  <a:schemeClr val="bg1"/>
                </a:solidFill>
                <a:effectLst/>
                <a:latin typeface="Aeries Sans"/>
                <a:hlinkClick r:id="rId3">
                  <a:extLst>
                    <a:ext uri="{A12FA001-AC4F-418D-AE19-62706E023703}">
                      <ahyp:hlinkClr xmlns:ahyp="http://schemas.microsoft.com/office/drawing/2018/hyperlinkcolor" val="tx"/>
                    </a:ext>
                  </a:extLst>
                </a:hlinkClick>
              </a:rPr>
              <a:t>Sample </a:t>
            </a:r>
            <a:r>
              <a:rPr lang="en-US" sz="2400" b="1" i="0" u="sng" dirty="0">
                <a:solidFill>
                  <a:schemeClr val="bg1"/>
                </a:solidFill>
                <a:effectLst/>
                <a:latin typeface="inherit"/>
                <a:hlinkClick r:id="rId3">
                  <a:extLst>
                    <a:ext uri="{A12FA001-AC4F-418D-AE19-62706E023703}">
                      <ahyp:hlinkClr xmlns:ahyp="http://schemas.microsoft.com/office/drawing/2018/hyperlinkcolor" val="tx"/>
                    </a:ext>
                  </a:extLst>
                </a:hlinkClick>
              </a:rPr>
              <a:t>Queries/Query</a:t>
            </a:r>
            <a:r>
              <a:rPr lang="en-US" sz="2400" b="1" i="0" u="sng" dirty="0">
                <a:solidFill>
                  <a:schemeClr val="bg1"/>
                </a:solidFill>
                <a:effectLst/>
                <a:latin typeface="Aeries Sans"/>
                <a:hlinkClick r:id="rId3">
                  <a:extLst>
                    <a:ext uri="{A12FA001-AC4F-418D-AE19-62706E023703}">
                      <ahyp:hlinkClr xmlns:ahyp="http://schemas.microsoft.com/office/drawing/2018/hyperlinkcolor" val="tx"/>
                    </a:ext>
                  </a:extLst>
                </a:hlinkClick>
              </a:rPr>
              <a:t> Banks</a:t>
            </a:r>
            <a:b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br>
            <a:r>
              <a:rPr lang="en-US" sz="2400" b="1" i="0" u="sng" dirty="0">
                <a:solidFill>
                  <a:schemeClr val="bg1"/>
                </a:solidFill>
                <a:effectLst/>
                <a:latin typeface="inherit"/>
                <a:hlinkClick r:id="rId4">
                  <a:extLst>
                    <a:ext uri="{A12FA001-AC4F-418D-AE19-62706E023703}">
                      <ahyp:hlinkClr xmlns:ahyp="http://schemas.microsoft.com/office/drawing/2018/hyperlinkcolor" val="tx"/>
                    </a:ext>
                  </a:extLst>
                </a:hlinkClick>
              </a:rPr>
              <a:t>Query</a:t>
            </a:r>
            <a:r>
              <a:rPr lang="en-US" sz="2400" b="1" i="0" u="sng" dirty="0">
                <a:solidFill>
                  <a:schemeClr val="bg1"/>
                </a:solidFill>
                <a:effectLst/>
                <a:latin typeface="Aeries Sans"/>
                <a:hlinkClick r:id="rId4">
                  <a:extLst>
                    <a:ext uri="{A12FA001-AC4F-418D-AE19-62706E023703}">
                      <ahyp:hlinkClr xmlns:ahyp="http://schemas.microsoft.com/office/drawing/2018/hyperlinkcolor" val="tx"/>
                    </a:ext>
                  </a:extLst>
                </a:hlinkClick>
              </a:rPr>
              <a:t> Letter Report</a:t>
            </a:r>
            <a:endParaRPr lang="en-US" sz="2400" b="1" i="0" u="sng" dirty="0">
              <a:solidFill>
                <a:schemeClr val="bg1"/>
              </a:solidFill>
              <a:effectLst/>
              <a:latin typeface="Aeries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dirty="0">
                <a:solidFill>
                  <a:schemeClr val="bg1"/>
                </a:solidFill>
                <a:effectLst/>
                <a:latin typeface="inherit"/>
                <a:hlinkClick r:id="rId5">
                  <a:extLst>
                    <a:ext uri="{A12FA001-AC4F-418D-AE19-62706E023703}">
                      <ahyp:hlinkClr xmlns:ahyp="http://schemas.microsoft.com/office/drawing/2018/hyperlinkcolor" val="tx"/>
                    </a:ext>
                  </a:extLst>
                </a:hlinkClick>
              </a:rPr>
              <a:t>Query</a:t>
            </a:r>
            <a:r>
              <a:rPr lang="en-US" sz="2400" b="1" i="0" u="none" strike="noStrike" dirty="0">
                <a:solidFill>
                  <a:schemeClr val="bg1"/>
                </a:solidFill>
                <a:effectLst/>
                <a:latin typeface="Aeries Sans"/>
                <a:hlinkClick r:id="rId5">
                  <a:extLst>
                    <a:ext uri="{A12FA001-AC4F-418D-AE19-62706E023703}">
                      <ahyp:hlinkClr xmlns:ahyp="http://schemas.microsoft.com/office/drawing/2018/hyperlinkcolor" val="tx"/>
                    </a:ext>
                  </a:extLst>
                </a:hlinkClick>
              </a:rPr>
              <a:t> SKIP or KEEP</a:t>
            </a:r>
            <a:endParaRPr lang="en-US" sz="2400" b="1" i="0" u="sng" dirty="0">
              <a:solidFill>
                <a:schemeClr val="bg1"/>
              </a:solidFill>
              <a:effectLst/>
              <a:latin typeface="Aeries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dirty="0">
                <a:solidFill>
                  <a:schemeClr val="bg1"/>
                </a:solidFill>
                <a:effectLst/>
                <a:latin typeface="Aeries Sans"/>
                <a:hlinkClick r:id="rId6">
                  <a:extLst>
                    <a:ext uri="{A12FA001-AC4F-418D-AE19-62706E023703}">
                      <ahyp:hlinkClr xmlns:ahyp="http://schemas.microsoft.com/office/drawing/2018/hyperlinkcolor" val="tx"/>
                    </a:ext>
                  </a:extLst>
                </a:hlinkClick>
              </a:rPr>
              <a:t>Advanced </a:t>
            </a:r>
            <a:r>
              <a:rPr lang="en-US" sz="2400" b="1" i="0" u="none" strike="noStrike" dirty="0">
                <a:solidFill>
                  <a:schemeClr val="bg1"/>
                </a:solidFill>
                <a:effectLst/>
                <a:latin typeface="inherit"/>
                <a:hlinkClick r:id="rId6">
                  <a:extLst>
                    <a:ext uri="{A12FA001-AC4F-418D-AE19-62706E023703}">
                      <ahyp:hlinkClr xmlns:ahyp="http://schemas.microsoft.com/office/drawing/2018/hyperlinkcolor" val="tx"/>
                    </a:ext>
                  </a:extLst>
                </a:hlinkClick>
              </a:rPr>
              <a:t>Query</a:t>
            </a:r>
            <a:r>
              <a:rPr lang="en-US" sz="2400" b="1" i="0" u="none" strike="noStrike" dirty="0">
                <a:solidFill>
                  <a:schemeClr val="bg1"/>
                </a:solidFill>
                <a:effectLst/>
                <a:latin typeface="Aeries Sans"/>
                <a:hlinkClick r:id="rId6">
                  <a:extLst>
                    <a:ext uri="{A12FA001-AC4F-418D-AE19-62706E023703}">
                      <ahyp:hlinkClr xmlns:ahyp="http://schemas.microsoft.com/office/drawing/2018/hyperlinkcolor" val="tx"/>
                    </a:ext>
                  </a:extLst>
                </a:hlinkClick>
              </a:rPr>
              <a:t> - Secondary Examples</a:t>
            </a: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Picture 4" descr="Close-up of package with blank tag">
            <a:extLst>
              <a:ext uri="{FF2B5EF4-FFF2-40B4-BE49-F238E27FC236}">
                <a16:creationId xmlns:a16="http://schemas.microsoft.com/office/drawing/2014/main" id="{14DC2F6A-5423-E032-8994-46AB434795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5813" y="1263507"/>
            <a:ext cx="3840047" cy="2620042"/>
          </a:xfrm>
          <a:prstGeom prst="rect">
            <a:avLst/>
          </a:prstGeom>
        </p:spPr>
      </p:pic>
      <p:sp>
        <p:nvSpPr>
          <p:cNvPr id="4" name="TextBox 3">
            <a:extLst>
              <a:ext uri="{FF2B5EF4-FFF2-40B4-BE49-F238E27FC236}">
                <a16:creationId xmlns:a16="http://schemas.microsoft.com/office/drawing/2014/main" id="{3C03ADAB-032B-8215-A147-DBBDBDE77561}"/>
              </a:ext>
            </a:extLst>
          </p:cNvPr>
          <p:cNvSpPr txBox="1"/>
          <p:nvPr/>
        </p:nvSpPr>
        <p:spPr>
          <a:xfrm>
            <a:off x="6498336" y="4533570"/>
            <a:ext cx="51119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dirty="0">
                <a:solidFill>
                  <a:schemeClr val="bg1"/>
                </a:solidFill>
                <a:effectLst/>
                <a:latin typeface="Aeries Sans"/>
                <a:hlinkClick r:id="rId8">
                  <a:extLst>
                    <a:ext uri="{A12FA001-AC4F-418D-AE19-62706E023703}">
                      <ahyp:hlinkClr xmlns:ahyp="http://schemas.microsoft.com/office/drawing/2018/hyperlinkcolor" val="tx"/>
                    </a:ext>
                  </a:extLst>
                </a:hlinkClick>
              </a:rPr>
              <a:t>Extended Student Fields for </a:t>
            </a:r>
            <a:r>
              <a:rPr lang="en-US" sz="2400" b="1" i="0" u="none" strike="noStrike" dirty="0">
                <a:solidFill>
                  <a:schemeClr val="bg1"/>
                </a:solidFill>
                <a:effectLst/>
                <a:latin typeface="inherit"/>
                <a:hlinkClick r:id="rId8">
                  <a:extLst>
                    <a:ext uri="{A12FA001-AC4F-418D-AE19-62706E023703}">
                      <ahyp:hlinkClr xmlns:ahyp="http://schemas.microsoft.com/office/drawing/2018/hyperlinkcolor" val="tx"/>
                    </a:ext>
                  </a:extLst>
                </a:hlinkClick>
              </a:rPr>
              <a:t>Query</a:t>
            </a:r>
            <a:b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br>
            <a:r>
              <a:rPr lang="en-US" sz="2400" b="1" i="0" u="none" strike="noStrike" dirty="0">
                <a:solidFill>
                  <a:schemeClr val="bg1"/>
                </a:solidFill>
                <a:effectLst/>
                <a:latin typeface="Aeries Sans"/>
                <a:hlinkClick r:id="rId9">
                  <a:extLst>
                    <a:ext uri="{A12FA001-AC4F-418D-AE19-62706E023703}">
                      <ahyp:hlinkClr xmlns:ahyp="http://schemas.microsoft.com/office/drawing/2018/hyperlinkcolor" val="tx"/>
                    </a:ext>
                  </a:extLst>
                </a:hlinkClick>
              </a:rPr>
              <a:t>Report Tags</a:t>
            </a:r>
            <a:endParaRPr lang="en-US" sz="2400" b="1" i="0" u="none" strike="noStrike" dirty="0">
              <a:solidFill>
                <a:schemeClr val="bg1"/>
              </a:solidFill>
              <a:effectLst/>
              <a:latin typeface="Aeries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dirty="0">
                <a:solidFill>
                  <a:schemeClr val="bg1"/>
                </a:solidFill>
                <a:effectLst/>
                <a:latin typeface="Aeries Sans"/>
                <a:hlinkClick r:id="rId10">
                  <a:extLst>
                    <a:ext uri="{A12FA001-AC4F-418D-AE19-62706E023703}">
                      <ahyp:hlinkClr xmlns:ahyp="http://schemas.microsoft.com/office/drawing/2018/hyperlinkcolor" val="tx"/>
                    </a:ext>
                  </a:extLst>
                </a:hlinkClick>
              </a:rPr>
              <a:t>Sample </a:t>
            </a:r>
            <a:r>
              <a:rPr lang="en-US" sz="2400" b="1" i="0" u="none" strike="noStrike" dirty="0">
                <a:solidFill>
                  <a:schemeClr val="bg1"/>
                </a:solidFill>
                <a:effectLst/>
                <a:latin typeface="inherit"/>
                <a:hlinkClick r:id="rId10">
                  <a:extLst>
                    <a:ext uri="{A12FA001-AC4F-418D-AE19-62706E023703}">
                      <ahyp:hlinkClr xmlns:ahyp="http://schemas.microsoft.com/office/drawing/2018/hyperlinkcolor" val="tx"/>
                    </a:ext>
                  </a:extLst>
                </a:hlinkClick>
              </a:rPr>
              <a:t>Query</a:t>
            </a:r>
            <a:r>
              <a:rPr lang="en-US" sz="2400" b="1" i="0" u="none" strike="noStrike" dirty="0">
                <a:solidFill>
                  <a:schemeClr val="bg1"/>
                </a:solidFill>
                <a:effectLst/>
                <a:latin typeface="Aeries Sans"/>
                <a:hlinkClick r:id="rId10">
                  <a:extLst>
                    <a:ext uri="{A12FA001-AC4F-418D-AE19-62706E023703}">
                      <ahyp:hlinkClr xmlns:ahyp="http://schemas.microsoft.com/office/drawing/2018/hyperlinkcolor" val="tx"/>
                    </a:ext>
                  </a:extLst>
                </a:hlinkClick>
              </a:rPr>
              <a:t> Bank - Flex Scheduling</a:t>
            </a:r>
            <a:endParaRPr lang="en-US" sz="2400" b="1" i="0" u="none" strike="noStrike" dirty="0">
              <a:solidFill>
                <a:schemeClr val="bg1"/>
              </a:solidFill>
              <a:effectLst/>
              <a:latin typeface="Aeries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dirty="0">
                <a:solidFill>
                  <a:schemeClr val="bg1"/>
                </a:solidFill>
                <a:effectLst/>
                <a:latin typeface="inherit"/>
                <a:hlinkClick r:id="rId11">
                  <a:extLst>
                    <a:ext uri="{A12FA001-AC4F-418D-AE19-62706E023703}">
                      <ahyp:hlinkClr xmlns:ahyp="http://schemas.microsoft.com/office/drawing/2018/hyperlinkcolor" val="tx"/>
                    </a:ext>
                  </a:extLst>
                </a:hlinkClick>
              </a:rPr>
              <a:t>Query</a:t>
            </a:r>
            <a:r>
              <a:rPr lang="en-US" sz="2400" b="1" i="0" u="none" strike="noStrike" dirty="0">
                <a:solidFill>
                  <a:schemeClr val="bg1"/>
                </a:solidFill>
                <a:effectLst/>
                <a:latin typeface="Aeries Sans"/>
                <a:hlinkClick r:id="rId11">
                  <a:extLst>
                    <a:ext uri="{A12FA001-AC4F-418D-AE19-62706E023703}">
                      <ahyp:hlinkClr xmlns:ahyp="http://schemas.microsoft.com/office/drawing/2018/hyperlinkcolor" val="tx"/>
                    </a:ext>
                  </a:extLst>
                </a:hlinkClick>
              </a:rPr>
              <a:t> Change</a:t>
            </a: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06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1524000" y="825500"/>
            <a:ext cx="9144000" cy="2603500"/>
          </a:xfrm>
        </p:spPr>
        <p:txBody>
          <a:bodyPr vert="horz" lIns="91440" tIns="45720" rIns="91440" bIns="45720" rtlCol="0" anchor="b">
            <a:noAutofit/>
          </a:bodyPr>
          <a:lstStyle/>
          <a:p>
            <a:pPr algn="ctr"/>
            <a:r>
              <a:rPr lang="en-US" sz="4800" dirty="0">
                <a:solidFill>
                  <a:srgbClr val="FFFFFF"/>
                </a:solidFill>
              </a:rPr>
              <a:t>How do I use a report in a query?  Example I was trying to create a query with student information from the supplemental attendance.</a:t>
            </a:r>
          </a:p>
        </p:txBody>
      </p:sp>
      <p:pic>
        <p:nvPicPr>
          <p:cNvPr id="5" name="Picture 4" descr="Person writing in notebook">
            <a:extLst>
              <a:ext uri="{FF2B5EF4-FFF2-40B4-BE49-F238E27FC236}">
                <a16:creationId xmlns:a16="http://schemas.microsoft.com/office/drawing/2014/main" id="{DCD04E0E-AF31-D4F0-52DF-EDAFD6094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7515" y="4049843"/>
            <a:ext cx="3642920" cy="2428613"/>
          </a:xfrm>
          <a:prstGeom prst="rect">
            <a:avLst/>
          </a:prstGeom>
        </p:spPr>
      </p:pic>
    </p:spTree>
    <p:extLst>
      <p:ext uri="{BB962C8B-B14F-4D97-AF65-F5344CB8AC3E}">
        <p14:creationId xmlns:p14="http://schemas.microsoft.com/office/powerpoint/2010/main" val="2931967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1524000" y="825500"/>
            <a:ext cx="9144000" cy="2603500"/>
          </a:xfrm>
        </p:spPr>
        <p:txBody>
          <a:bodyPr vert="horz" lIns="91440" tIns="45720" rIns="91440" bIns="45720" rtlCol="0" anchor="b">
            <a:noAutofit/>
          </a:bodyPr>
          <a:lstStyle/>
          <a:p>
            <a:pPr algn="ctr"/>
            <a:r>
              <a:rPr lang="en-US" sz="4800" b="1" dirty="0"/>
              <a:t>Where can I find a table that shows which fields are related when building a multi-table query?</a:t>
            </a:r>
          </a:p>
        </p:txBody>
      </p:sp>
      <p:pic>
        <p:nvPicPr>
          <p:cNvPr id="5" name="Picture 4" descr="Person writing in notebook">
            <a:extLst>
              <a:ext uri="{FF2B5EF4-FFF2-40B4-BE49-F238E27FC236}">
                <a16:creationId xmlns:a16="http://schemas.microsoft.com/office/drawing/2014/main" id="{DCD04E0E-AF31-D4F0-52DF-EDAFD6094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7515" y="4049843"/>
            <a:ext cx="3642920" cy="2428613"/>
          </a:xfrm>
          <a:prstGeom prst="rect">
            <a:avLst/>
          </a:prstGeom>
        </p:spPr>
      </p:pic>
    </p:spTree>
    <p:extLst>
      <p:ext uri="{BB962C8B-B14F-4D97-AF65-F5344CB8AC3E}">
        <p14:creationId xmlns:p14="http://schemas.microsoft.com/office/powerpoint/2010/main" val="209859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67640" y="1188719"/>
            <a:ext cx="11163300" cy="5349241"/>
          </a:xfrm>
        </p:spPr>
        <p:txBody>
          <a:bodyPr>
            <a:noAutofit/>
          </a:bodyPr>
          <a:lstStyle/>
          <a:p>
            <a:pPr algn="ctr"/>
            <a:r>
              <a:rPr lang="en-US" sz="3200" dirty="0">
                <a:solidFill>
                  <a:schemeClr val="bg1"/>
                </a:solidFill>
              </a:rPr>
              <a:t>How can I write a chronic absenteeism query that covers a particular time period?  For example...it is March 14th and my team wants to look at absenteeism for September thru December.</a:t>
            </a:r>
            <a:br>
              <a:rPr lang="en-US" sz="3200" dirty="0">
                <a:solidFill>
                  <a:schemeClr val="bg1"/>
                </a:solidFill>
              </a:rPr>
            </a:br>
            <a:br>
              <a:rPr lang="en-US" sz="3200" dirty="0">
                <a:solidFill>
                  <a:schemeClr val="bg1"/>
                </a:solidFill>
              </a:rPr>
            </a:br>
            <a:r>
              <a:rPr lang="en-US" sz="3200" dirty="0">
                <a:solidFill>
                  <a:schemeClr val="bg1"/>
                </a:solidFill>
              </a:rPr>
              <a:t>We often get asked to run a query for Attendance Percentage for a specific date range.  </a:t>
            </a:r>
            <a:br>
              <a:rPr lang="en-US" sz="3200" dirty="0">
                <a:solidFill>
                  <a:schemeClr val="bg1"/>
                </a:solidFill>
              </a:rPr>
            </a:br>
            <a:br>
              <a:rPr lang="en-US" sz="3200" dirty="0">
                <a:solidFill>
                  <a:schemeClr val="bg1"/>
                </a:solidFill>
              </a:rPr>
            </a:br>
            <a:r>
              <a:rPr lang="en-US" sz="2000" dirty="0">
                <a:solidFill>
                  <a:schemeClr val="bg1"/>
                </a:solidFill>
                <a:hlinkClick r:id="rId4">
                  <a:extLst>
                    <a:ext uri="{A12FA001-AC4F-418D-AE19-62706E023703}">
                      <ahyp:hlinkClr xmlns:ahyp="http://schemas.microsoft.com/office/drawing/2018/hyperlinkcolor" val="tx"/>
                    </a:ext>
                  </a:extLst>
                </a:hlinkClick>
              </a:rPr>
              <a:t>https://support.aeries.com/support/solutions/articles/14000070389-attendance-history-configuration</a:t>
            </a:r>
            <a:br>
              <a:rPr lang="en-US" sz="32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r>
              <a:rPr lang="en-US" sz="3200" dirty="0">
                <a:solidFill>
                  <a:schemeClr val="bg1"/>
                </a:solidFill>
              </a:rPr>
              <a:t>               </a:t>
            </a:r>
            <a:r>
              <a:rPr lang="en-US" sz="1800" dirty="0">
                <a:solidFill>
                  <a:schemeClr val="bg1"/>
                </a:solidFill>
              </a:rPr>
              <a:t>https://ideas.aeries.com/forums/925735-aeries-ideas/suggestions/41448754-attendance-percentages-by-teacher-report-with-date</a:t>
            </a:r>
            <a:br>
              <a:rPr lang="en-US" sz="3200" dirty="0">
                <a:solidFill>
                  <a:schemeClr val="bg1"/>
                </a:solidFill>
              </a:rPr>
            </a:br>
            <a:endParaRPr lang="en-US" sz="3200" dirty="0">
              <a:solidFill>
                <a:schemeClr val="bg1"/>
              </a:solidFill>
            </a:endParaRPr>
          </a:p>
        </p:txBody>
      </p:sp>
      <p:pic>
        <p:nvPicPr>
          <p:cNvPr id="7" name="Picture 6" descr="A screenshot of a computer&#10;&#10;Description automatically generated">
            <a:extLst>
              <a:ext uri="{FF2B5EF4-FFF2-40B4-BE49-F238E27FC236}">
                <a16:creationId xmlns:a16="http://schemas.microsoft.com/office/drawing/2014/main" id="{56106CF9-C1D4-FC66-7A83-A1A138A02BE2}"/>
              </a:ext>
            </a:extLst>
          </p:cNvPr>
          <p:cNvPicPr>
            <a:picLocks noChangeAspect="1"/>
          </p:cNvPicPr>
          <p:nvPr/>
        </p:nvPicPr>
        <p:blipFill>
          <a:blip r:embed="rId5"/>
          <a:stretch>
            <a:fillRect/>
          </a:stretch>
        </p:blipFill>
        <p:spPr>
          <a:xfrm>
            <a:off x="2747010" y="4061012"/>
            <a:ext cx="6858000" cy="2151380"/>
          </a:xfrm>
          <a:prstGeom prst="rect">
            <a:avLst/>
          </a:prstGeom>
        </p:spPr>
      </p:pic>
    </p:spTree>
    <p:extLst>
      <p:ext uri="{BB962C8B-B14F-4D97-AF65-F5344CB8AC3E}">
        <p14:creationId xmlns:p14="http://schemas.microsoft.com/office/powerpoint/2010/main" val="409911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518703" y="537210"/>
            <a:ext cx="10605953" cy="6055203"/>
          </a:xfrm>
        </p:spPr>
        <p:txBody>
          <a:bodyPr vert="horz" lIns="91440" tIns="45720" rIns="91440" bIns="45720" rtlCol="0" anchor="b">
            <a:noAutofit/>
          </a:bodyPr>
          <a:lstStyle/>
          <a:p>
            <a:pPr algn="ctr"/>
            <a:r>
              <a:rPr lang="en-US" sz="5400" dirty="0">
                <a:solidFill>
                  <a:srgbClr val="FFFFFF"/>
                </a:solidFill>
              </a:rPr>
              <a:t>What is the best way to get parent/guardian from the contacts table, but not all contacts. Is it possible to not duplicate the student for each parent?</a:t>
            </a:r>
            <a:br>
              <a:rPr lang="en-US" sz="5400" dirty="0">
                <a:solidFill>
                  <a:srgbClr val="FFFFFF"/>
                </a:solidFill>
              </a:rPr>
            </a:br>
            <a:br>
              <a:rPr lang="en-US" sz="5400" dirty="0">
                <a:solidFill>
                  <a:srgbClr val="FFFFFF"/>
                </a:solidFill>
              </a:rPr>
            </a:br>
            <a:br>
              <a:rPr lang="en-US" sz="5400" dirty="0">
                <a:solidFill>
                  <a:srgbClr val="FFFFFF"/>
                </a:solidFill>
              </a:rPr>
            </a:br>
            <a:r>
              <a:rPr lang="en-US" sz="2400" dirty="0">
                <a:solidFill>
                  <a:srgbClr val="FFFFFF"/>
                </a:solidFill>
              </a:rPr>
              <a:t>https://support.aeries.com/support/solutions/articles/14000092446-aeries-query-expansion-through-sql-views-and-custom-tables</a:t>
            </a:r>
          </a:p>
        </p:txBody>
      </p:sp>
      <p:pic>
        <p:nvPicPr>
          <p:cNvPr id="12" name="Picture 11" descr="Classroom of students raising their hands in front of a teacher">
            <a:extLst>
              <a:ext uri="{FF2B5EF4-FFF2-40B4-BE49-F238E27FC236}">
                <a16:creationId xmlns:a16="http://schemas.microsoft.com/office/drawing/2014/main" id="{17C7165A-D20F-1551-7C24-BBE30092E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8672" y="3987795"/>
            <a:ext cx="2347166" cy="1598778"/>
          </a:xfrm>
          <a:prstGeom prst="rect">
            <a:avLst/>
          </a:prstGeom>
        </p:spPr>
      </p:pic>
    </p:spTree>
    <p:extLst>
      <p:ext uri="{BB962C8B-B14F-4D97-AF65-F5344CB8AC3E}">
        <p14:creationId xmlns:p14="http://schemas.microsoft.com/office/powerpoint/2010/main" val="309478733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1375069" y="755905"/>
            <a:ext cx="9144000" cy="4588360"/>
          </a:xfrm>
        </p:spPr>
        <p:txBody>
          <a:bodyPr vert="horz" lIns="91440" tIns="45720" rIns="91440" bIns="45720" rtlCol="0" anchor="b">
            <a:normAutofit/>
          </a:bodyPr>
          <a:lstStyle/>
          <a:p>
            <a:pPr algn="ctr"/>
            <a:r>
              <a:rPr lang="en-US" sz="6000" dirty="0">
                <a:solidFill>
                  <a:srgbClr val="FFFFFF"/>
                </a:solidFill>
              </a:rPr>
              <a:t>How do you run a query finding TK students enrolled from Months 1-8 in the school year?</a:t>
            </a:r>
          </a:p>
        </p:txBody>
      </p:sp>
      <p:pic>
        <p:nvPicPr>
          <p:cNvPr id="10" name="Picture 9" descr="Magnifying glass showing decling performance">
            <a:extLst>
              <a:ext uri="{FF2B5EF4-FFF2-40B4-BE49-F238E27FC236}">
                <a16:creationId xmlns:a16="http://schemas.microsoft.com/office/drawing/2014/main" id="{9A869D12-6724-DE68-1D03-929A2F20B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094" y="1647017"/>
            <a:ext cx="2043391" cy="1361928"/>
          </a:xfrm>
          <a:prstGeom prst="rect">
            <a:avLst/>
          </a:prstGeom>
        </p:spPr>
      </p:pic>
    </p:spTree>
    <p:extLst>
      <p:ext uri="{BB962C8B-B14F-4D97-AF65-F5344CB8AC3E}">
        <p14:creationId xmlns:p14="http://schemas.microsoft.com/office/powerpoint/2010/main" val="10009861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085088" y="731520"/>
            <a:ext cx="10728960" cy="4815840"/>
          </a:xfrm>
        </p:spPr>
        <p:txBody>
          <a:bodyPr>
            <a:normAutofit/>
          </a:bodyPr>
          <a:lstStyle/>
          <a:p>
            <a:pPr algn="ctr"/>
            <a:r>
              <a:rPr lang="en-US" dirty="0">
                <a:solidFill>
                  <a:schemeClr val="bg1"/>
                </a:solidFill>
              </a:rPr>
              <a:t>The order in how you would write a query and are there any helpful tips on how to make it easier.  Meaning any short cuts or helpful hints:  i.e. when to use " " or Null etc...</a:t>
            </a:r>
          </a:p>
        </p:txBody>
      </p:sp>
      <p:pic>
        <p:nvPicPr>
          <p:cNvPr id="8" name="Picture 7" descr="A picture containing text, businesscard&#10;&#10;Description automatically generated">
            <a:extLst>
              <a:ext uri="{FF2B5EF4-FFF2-40B4-BE49-F238E27FC236}">
                <a16:creationId xmlns:a16="http://schemas.microsoft.com/office/drawing/2014/main" id="{DCF9E27D-1764-D8B0-6142-CEEA9F80818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7952" y="4038071"/>
            <a:ext cx="2013357" cy="2088409"/>
          </a:xfrm>
          <a:prstGeom prst="rect">
            <a:avLst/>
          </a:prstGeom>
        </p:spPr>
      </p:pic>
    </p:spTree>
    <p:extLst>
      <p:ext uri="{BB962C8B-B14F-4D97-AF65-F5344CB8AC3E}">
        <p14:creationId xmlns:p14="http://schemas.microsoft.com/office/powerpoint/2010/main" val="370708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69C3-E36C-01B0-E134-D5E763CBB15B}"/>
              </a:ext>
            </a:extLst>
          </p:cNvPr>
          <p:cNvSpPr>
            <a:spLocks noGrp="1"/>
          </p:cNvSpPr>
          <p:nvPr>
            <p:ph type="title"/>
          </p:nvPr>
        </p:nvSpPr>
        <p:spPr>
          <a:xfrm>
            <a:off x="2109216" y="1328928"/>
            <a:ext cx="8351520" cy="3806681"/>
          </a:xfrm>
        </p:spPr>
        <p:txBody>
          <a:bodyPr>
            <a:noAutofit/>
          </a:bodyPr>
          <a:lstStyle/>
          <a:p>
            <a:pPr algn="ctr"/>
            <a:br>
              <a:rPr lang="en-US" sz="3600" dirty="0">
                <a:solidFill>
                  <a:schemeClr val="bg1"/>
                </a:solidFill>
              </a:rPr>
            </a:br>
            <a:r>
              <a:rPr lang="en-US" sz="3600" dirty="0">
                <a:solidFill>
                  <a:schemeClr val="bg1"/>
                </a:solidFill>
              </a:rPr>
              <a:t>What are the best ways to use the Math / Special functions in a query?</a:t>
            </a:r>
            <a:br>
              <a:rPr lang="en-US" sz="3600" dirty="0">
                <a:solidFill>
                  <a:schemeClr val="bg1"/>
                </a:solidFill>
              </a:rPr>
            </a:br>
            <a:br>
              <a:rPr lang="en-US" sz="3600" dirty="0">
                <a:solidFill>
                  <a:schemeClr val="bg1"/>
                </a:solidFill>
              </a:rPr>
            </a:br>
            <a:r>
              <a:rPr lang="en-US" sz="3600" dirty="0">
                <a:solidFill>
                  <a:schemeClr val="bg1"/>
                </a:solidFill>
              </a:rPr>
              <a:t>I need more help with using the ( ) in my queries.</a:t>
            </a:r>
          </a:p>
        </p:txBody>
      </p:sp>
    </p:spTree>
    <p:extLst>
      <p:ext uri="{BB962C8B-B14F-4D97-AF65-F5344CB8AC3E}">
        <p14:creationId xmlns:p14="http://schemas.microsoft.com/office/powerpoint/2010/main" val="332091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1255775" y="636607"/>
            <a:ext cx="10496225" cy="4091442"/>
          </a:xfrm>
        </p:spPr>
        <p:txBody>
          <a:bodyPr vert="horz" lIns="91440" tIns="45720" rIns="91440" bIns="45720" rtlCol="0" anchor="b">
            <a:normAutofit fontScale="90000"/>
          </a:bodyPr>
          <a:lstStyle/>
          <a:p>
            <a:pPr algn="ctr"/>
            <a:r>
              <a:rPr lang="en-US" dirty="0">
                <a:solidFill>
                  <a:srgbClr val="FFFFFF"/>
                </a:solidFill>
              </a:rPr>
              <a:t>How do I query out a student's transcript history, and current grades for a specific subject area, </a:t>
            </a:r>
            <a:r>
              <a:rPr lang="en-US" dirty="0" err="1">
                <a:solidFill>
                  <a:srgbClr val="FFFFFF"/>
                </a:solidFill>
              </a:rPr>
              <a:t>eg</a:t>
            </a:r>
            <a:r>
              <a:rPr lang="en-US" dirty="0">
                <a:solidFill>
                  <a:srgbClr val="FFFFFF"/>
                </a:solidFill>
              </a:rPr>
              <a:t> Math, and combine that with the academic plan for the next academic year? </a:t>
            </a:r>
            <a:br>
              <a:rPr lang="en-US" dirty="0">
                <a:solidFill>
                  <a:srgbClr val="FFFFFF"/>
                </a:solidFill>
              </a:rPr>
            </a:br>
            <a:br>
              <a:rPr lang="en-US" dirty="0">
                <a:solidFill>
                  <a:srgbClr val="FFFFFF"/>
                </a:solidFill>
              </a:rPr>
            </a:br>
            <a:r>
              <a:rPr lang="en-US" dirty="0">
                <a:solidFill>
                  <a:srgbClr val="FFFFFF"/>
                </a:solidFill>
              </a:rPr>
              <a:t>Is there a way to query students on track for A-G based on the academic plan when they are NOT yet 12th graders?</a:t>
            </a:r>
          </a:p>
        </p:txBody>
      </p:sp>
      <p:pic>
        <p:nvPicPr>
          <p:cNvPr id="12" name="Picture 11" descr="Classroom of students raising their hands in front of a teacher">
            <a:extLst>
              <a:ext uri="{FF2B5EF4-FFF2-40B4-BE49-F238E27FC236}">
                <a16:creationId xmlns:a16="http://schemas.microsoft.com/office/drawing/2014/main" id="{17C7165A-D20F-1551-7C24-BBE30092E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402" y="4993635"/>
            <a:ext cx="2347166" cy="1598778"/>
          </a:xfrm>
          <a:prstGeom prst="rect">
            <a:avLst/>
          </a:prstGeom>
        </p:spPr>
      </p:pic>
    </p:spTree>
    <p:extLst>
      <p:ext uri="{BB962C8B-B14F-4D97-AF65-F5344CB8AC3E}">
        <p14:creationId xmlns:p14="http://schemas.microsoft.com/office/powerpoint/2010/main" val="9723934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9534</TotalTime>
  <Words>2958</Words>
  <Application>Microsoft Office PowerPoint</Application>
  <PresentationFormat>Widescreen</PresentationFormat>
  <Paragraphs>156</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Aeries Sans</vt:lpstr>
      <vt:lpstr>Algerian</vt:lpstr>
      <vt:lpstr>Aptos</vt:lpstr>
      <vt:lpstr>Arial</vt:lpstr>
      <vt:lpstr>Calibri</vt:lpstr>
      <vt:lpstr>Calibri Light</vt:lpstr>
      <vt:lpstr>Helvetica Neue</vt:lpstr>
      <vt:lpstr>inherit</vt:lpstr>
      <vt:lpstr>Nunito Sans</vt:lpstr>
      <vt:lpstr>SofiaProRegular</vt:lpstr>
      <vt:lpstr>Office Theme</vt:lpstr>
      <vt:lpstr>Ask Aeries! Query</vt:lpstr>
      <vt:lpstr>How do I use a report in a query?  Example I was trying to create a query with student information from the supplemental attendance.</vt:lpstr>
      <vt:lpstr>Where can I find a table that shows which fields are related when building a multi-table query?</vt:lpstr>
      <vt:lpstr>How can I write a chronic absenteeism query that covers a particular time period?  For example...it is March 14th and my team wants to look at absenteeism for September thru December.  We often get asked to run a query for Attendance Percentage for a specific date range.    https://support.aeries.com/support/solutions/articles/14000070389-attendance-history-configuration                     https://ideas.aeries.com/forums/925735-aeries-ideas/suggestions/41448754-attendance-percentages-by-teacher-report-with-date </vt:lpstr>
      <vt:lpstr>What is the best way to get parent/guardian from the contacts table, but not all contacts. Is it possible to not duplicate the student for each parent?   https://support.aeries.com/support/solutions/articles/14000092446-aeries-query-expansion-through-sql-views-and-custom-tables</vt:lpstr>
      <vt:lpstr>How do you run a query finding TK students enrolled from Months 1-8 in the school year?</vt:lpstr>
      <vt:lpstr>The order in how you would write a query and are there any helpful tips on how to make it easier.  Meaning any short cuts or helpful hints:  i.e. when to use " " or Null etc...</vt:lpstr>
      <vt:lpstr> What are the best ways to use the Math / Special functions in a query?  I need more help with using the ( ) in my queries.</vt:lpstr>
      <vt:lpstr>How do I query out a student's transcript history, and current grades for a specific subject area, eg Math, and combine that with the academic plan for the next academic year?   Is there a way to query students on track for A-G based on the academic plan when they are NOT yet 12th graders?</vt:lpstr>
      <vt:lpstr>Is there a way to query student contact emails AND have them appear on the same line (i.e, one line per student?  Aeries Query Expansion through SQL views and Custom Tables  https://support.aeries.com/support/solutions/articles/14000092446-aeries-query-expansion-through-sql-views-and-custom-tables</vt:lpstr>
      <vt:lpstr>What are total queries best used for?   Is there a way to run a KEEP/SKIP statement that will work with the 'Students With Repeated Courses' report?</vt:lpstr>
      <vt:lpstr>We are using Aeries for Flex Scheduling.  It does not offer a way to easily look if teachers are at their max limits of 160.  We need this.  Please let us know how we can find this without having to take out a calculator and counting manually. </vt:lpstr>
      <vt:lpstr>Change queries.  Is there a particular order in which you should be doing this to ensure you are capturing all data?  i.e. Changing a course or section number either after a session starts or grading period has past. Changing teacher numbers for sections etc...</vt:lpstr>
      <vt:lpstr>When building queries for demographic data, what is the correct format for adding the question mark after to have the name of the demographic data displayed and not the code number to look up? </vt:lpstr>
      <vt:lpstr>Why do some of them work and others don't?  I've tried the "RACE" extended field and nothing comes up.  If they don't work, can they be removed from the list or is there a way to make them work?</vt:lpstr>
      <vt:lpstr>How to run a query of students in a specific program such as Special Ed sorted by grade level?  How to run a query of teachers who teach Special Ed? </vt:lpstr>
      <vt:lpstr>Where can I find a table that shows which fields are related when building a multi-table query?</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Scheduling</dc:title>
  <dc:creator>Heidi Hayes</dc:creator>
  <cp:lastModifiedBy>Flaviola Cisneros</cp:lastModifiedBy>
  <cp:revision>6</cp:revision>
  <dcterms:created xsi:type="dcterms:W3CDTF">2023-05-03T15:32:17Z</dcterms:created>
  <dcterms:modified xsi:type="dcterms:W3CDTF">2024-03-14T22:43:10Z</dcterms:modified>
</cp:coreProperties>
</file>