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Lst>
  <p:notesMasterIdLst>
    <p:notesMasterId r:id="rId45"/>
  </p:notesMasterIdLst>
  <p:sldIdLst>
    <p:sldId id="259" r:id="rId4"/>
    <p:sldId id="288" r:id="rId5"/>
    <p:sldId id="320" r:id="rId6"/>
    <p:sldId id="290" r:id="rId7"/>
    <p:sldId id="298" r:id="rId8"/>
    <p:sldId id="566" r:id="rId9"/>
    <p:sldId id="299" r:id="rId10"/>
    <p:sldId id="318" r:id="rId11"/>
    <p:sldId id="561" r:id="rId12"/>
    <p:sldId id="291" r:id="rId13"/>
    <p:sldId id="305" r:id="rId14"/>
    <p:sldId id="321" r:id="rId15"/>
    <p:sldId id="292" r:id="rId16"/>
    <p:sldId id="300" r:id="rId17"/>
    <p:sldId id="301" r:id="rId18"/>
    <p:sldId id="308" r:id="rId19"/>
    <p:sldId id="302" r:id="rId20"/>
    <p:sldId id="303" r:id="rId21"/>
    <p:sldId id="304" r:id="rId22"/>
    <p:sldId id="310" r:id="rId23"/>
    <p:sldId id="293" r:id="rId24"/>
    <p:sldId id="306" r:id="rId25"/>
    <p:sldId id="552" r:id="rId26"/>
    <p:sldId id="553" r:id="rId27"/>
    <p:sldId id="554" r:id="rId28"/>
    <p:sldId id="555" r:id="rId29"/>
    <p:sldId id="556" r:id="rId30"/>
    <p:sldId id="557" r:id="rId31"/>
    <p:sldId id="558" r:id="rId32"/>
    <p:sldId id="309" r:id="rId33"/>
    <p:sldId id="289" r:id="rId34"/>
    <p:sldId id="563" r:id="rId35"/>
    <p:sldId id="311" r:id="rId36"/>
    <p:sldId id="312" r:id="rId37"/>
    <p:sldId id="313" r:id="rId38"/>
    <p:sldId id="322" r:id="rId39"/>
    <p:sldId id="329" r:id="rId40"/>
    <p:sldId id="314" r:id="rId41"/>
    <p:sldId id="317" r:id="rId42"/>
    <p:sldId id="559" r:id="rId43"/>
    <p:sldId id="307" r:id="rId44"/>
  </p:sldIdLst>
  <p:sldSz cx="24384000" cy="13716000"/>
  <p:notesSz cx="6858000" cy="9312275"/>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57"/>
    <a:srgbClr val="F19D49"/>
    <a:srgbClr val="D27110"/>
    <a:srgbClr val="FFC000"/>
    <a:srgbClr val="427CDB"/>
    <a:srgbClr val="BA2529"/>
    <a:srgbClr val="303D74"/>
    <a:srgbClr val="507392"/>
    <a:srgbClr val="1D3787"/>
    <a:srgbClr val="2B3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282D7-8F4B-4D01-AB10-08F1C70617B5}" v="7" dt="2024-02-26T22:10:18.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48" autoAdjust="0"/>
    <p:restoredTop sz="94595" autoAdjust="0"/>
  </p:normalViewPr>
  <p:slideViewPr>
    <p:cSldViewPr snapToGrid="0">
      <p:cViewPr varScale="1">
        <p:scale>
          <a:sx n="53" d="100"/>
          <a:sy n="53" d="100"/>
        </p:scale>
        <p:origin x="612" y="84"/>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63" d="100"/>
        <a:sy n="63" d="100"/>
      </p:scale>
      <p:origin x="0" y="-117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e Williams" userId="d3a5e21e-6af0-43ba-b750-0fb74c5e4ac5" providerId="ADAL" clId="{4BC282D7-8F4B-4D01-AB10-08F1C70617B5}"/>
    <pc:docChg chg="undo custSel addSld delSld modSld sldOrd modNotesMaster">
      <pc:chgData name="Carole Williams" userId="d3a5e21e-6af0-43ba-b750-0fb74c5e4ac5" providerId="ADAL" clId="{4BC282D7-8F4B-4D01-AB10-08F1C70617B5}" dt="2024-03-11T15:56:51.033" v="440" actId="6549"/>
      <pc:docMkLst>
        <pc:docMk/>
      </pc:docMkLst>
      <pc:sldChg chg="modSp mod">
        <pc:chgData name="Carole Williams" userId="d3a5e21e-6af0-43ba-b750-0fb74c5e4ac5" providerId="ADAL" clId="{4BC282D7-8F4B-4D01-AB10-08F1C70617B5}" dt="2024-03-11T15:56:51.033" v="440" actId="6549"/>
        <pc:sldMkLst>
          <pc:docMk/>
          <pc:sldMk cId="0" sldId="259"/>
        </pc:sldMkLst>
        <pc:spChg chg="mod">
          <ac:chgData name="Carole Williams" userId="d3a5e21e-6af0-43ba-b750-0fb74c5e4ac5" providerId="ADAL" clId="{4BC282D7-8F4B-4D01-AB10-08F1C70617B5}" dt="2024-03-11T15:56:51.033" v="440" actId="6549"/>
          <ac:spMkLst>
            <pc:docMk/>
            <pc:sldMk cId="0" sldId="259"/>
            <ac:spMk id="6" creationId="{00000000-0000-0000-0000-000000000000}"/>
          </ac:spMkLst>
        </pc:spChg>
      </pc:sldChg>
      <pc:sldChg chg="modSp mod">
        <pc:chgData name="Carole Williams" userId="d3a5e21e-6af0-43ba-b750-0fb74c5e4ac5" providerId="ADAL" clId="{4BC282D7-8F4B-4D01-AB10-08F1C70617B5}" dt="2024-03-04T17:41:15.424" v="387" actId="27636"/>
        <pc:sldMkLst>
          <pc:docMk/>
          <pc:sldMk cId="2761343618" sldId="288"/>
        </pc:sldMkLst>
        <pc:spChg chg="mod">
          <ac:chgData name="Carole Williams" userId="d3a5e21e-6af0-43ba-b750-0fb74c5e4ac5" providerId="ADAL" clId="{4BC282D7-8F4B-4D01-AB10-08F1C70617B5}" dt="2024-03-04T17:41:15.424" v="387" actId="27636"/>
          <ac:spMkLst>
            <pc:docMk/>
            <pc:sldMk cId="2761343618" sldId="288"/>
            <ac:spMk id="3" creationId="{1CDF5348-6301-0B34-34A0-9A2ACE3BBB0F}"/>
          </ac:spMkLst>
        </pc:spChg>
      </pc:sldChg>
      <pc:sldChg chg="addSp delSp modSp mod">
        <pc:chgData name="Carole Williams" userId="d3a5e21e-6af0-43ba-b750-0fb74c5e4ac5" providerId="ADAL" clId="{4BC282D7-8F4B-4D01-AB10-08F1C70617B5}" dt="2024-02-28T16:52:51.557" v="349" actId="1036"/>
        <pc:sldMkLst>
          <pc:docMk/>
          <pc:sldMk cId="471642683" sldId="289"/>
        </pc:sldMkLst>
        <pc:spChg chg="add del mod">
          <ac:chgData name="Carole Williams" userId="d3a5e21e-6af0-43ba-b750-0fb74c5e4ac5" providerId="ADAL" clId="{4BC282D7-8F4B-4D01-AB10-08F1C70617B5}" dt="2024-02-28T16:52:38.467" v="346" actId="207"/>
          <ac:spMkLst>
            <pc:docMk/>
            <pc:sldMk cId="471642683" sldId="289"/>
            <ac:spMk id="2" creationId="{FC103006-2138-FAE1-458A-419BD9E7FD3B}"/>
          </ac:spMkLst>
        </pc:spChg>
        <pc:spChg chg="add del">
          <ac:chgData name="Carole Williams" userId="d3a5e21e-6af0-43ba-b750-0fb74c5e4ac5" providerId="ADAL" clId="{4BC282D7-8F4B-4D01-AB10-08F1C70617B5}" dt="2024-02-28T16:52:38.993" v="347" actId="478"/>
          <ac:spMkLst>
            <pc:docMk/>
            <pc:sldMk cId="471642683" sldId="289"/>
            <ac:spMk id="5" creationId="{96B1DB0A-1CB9-2597-1A38-0FDB74DE0A97}"/>
          </ac:spMkLst>
        </pc:spChg>
        <pc:spChg chg="add del mod">
          <ac:chgData name="Carole Williams" userId="d3a5e21e-6af0-43ba-b750-0fb74c5e4ac5" providerId="ADAL" clId="{4BC282D7-8F4B-4D01-AB10-08F1C70617B5}" dt="2024-02-28T16:52:37.916" v="345" actId="21"/>
          <ac:spMkLst>
            <pc:docMk/>
            <pc:sldMk cId="471642683" sldId="289"/>
            <ac:spMk id="7" creationId="{CF3E95AB-D515-54CA-BEEF-6640DD2AD47B}"/>
          </ac:spMkLst>
        </pc:spChg>
        <pc:picChg chg="add del mod">
          <ac:chgData name="Carole Williams" userId="d3a5e21e-6af0-43ba-b750-0fb74c5e4ac5" providerId="ADAL" clId="{4BC282D7-8F4B-4D01-AB10-08F1C70617B5}" dt="2024-02-28T16:52:51.557" v="349" actId="1036"/>
          <ac:picMkLst>
            <pc:docMk/>
            <pc:sldMk cId="471642683" sldId="289"/>
            <ac:picMk id="4" creationId="{4D7E2A97-83E8-5CF3-F818-654F947D7E49}"/>
          </ac:picMkLst>
        </pc:picChg>
      </pc:sldChg>
      <pc:sldChg chg="modSp mod">
        <pc:chgData name="Carole Williams" userId="d3a5e21e-6af0-43ba-b750-0fb74c5e4ac5" providerId="ADAL" clId="{4BC282D7-8F4B-4D01-AB10-08F1C70617B5}" dt="2024-02-26T20:29:12.863" v="212" actId="1036"/>
        <pc:sldMkLst>
          <pc:docMk/>
          <pc:sldMk cId="376226501" sldId="291"/>
        </pc:sldMkLst>
        <pc:spChg chg="mod">
          <ac:chgData name="Carole Williams" userId="d3a5e21e-6af0-43ba-b750-0fb74c5e4ac5" providerId="ADAL" clId="{4BC282D7-8F4B-4D01-AB10-08F1C70617B5}" dt="2024-02-26T20:29:12.863" v="212" actId="1036"/>
          <ac:spMkLst>
            <pc:docMk/>
            <pc:sldMk cId="376226501" sldId="291"/>
            <ac:spMk id="2" creationId="{FC103006-2138-FAE1-458A-419BD9E7FD3B}"/>
          </ac:spMkLst>
        </pc:spChg>
      </pc:sldChg>
      <pc:sldChg chg="addSp delSp modSp mod">
        <pc:chgData name="Carole Williams" userId="d3a5e21e-6af0-43ba-b750-0fb74c5e4ac5" providerId="ADAL" clId="{4BC282D7-8F4B-4D01-AB10-08F1C70617B5}" dt="2024-02-27T19:44:45.738" v="314" actId="478"/>
        <pc:sldMkLst>
          <pc:docMk/>
          <pc:sldMk cId="3986765926" sldId="304"/>
        </pc:sldMkLst>
        <pc:spChg chg="mod">
          <ac:chgData name="Carole Williams" userId="d3a5e21e-6af0-43ba-b750-0fb74c5e4ac5" providerId="ADAL" clId="{4BC282D7-8F4B-4D01-AB10-08F1C70617B5}" dt="2024-02-27T19:44:45.178" v="313" actId="207"/>
          <ac:spMkLst>
            <pc:docMk/>
            <pc:sldMk cId="3986765926" sldId="304"/>
            <ac:spMk id="2" creationId="{FC103006-2138-FAE1-458A-419BD9E7FD3B}"/>
          </ac:spMkLst>
        </pc:spChg>
        <pc:spChg chg="add del">
          <ac:chgData name="Carole Williams" userId="d3a5e21e-6af0-43ba-b750-0fb74c5e4ac5" providerId="ADAL" clId="{4BC282D7-8F4B-4D01-AB10-08F1C70617B5}" dt="2024-02-27T19:44:44.651" v="312" actId="478"/>
          <ac:spMkLst>
            <pc:docMk/>
            <pc:sldMk cId="3986765926" sldId="304"/>
            <ac:spMk id="5" creationId="{FA0BE956-EC9F-98D6-8A7F-E4E9C03828D7}"/>
          </ac:spMkLst>
        </pc:spChg>
        <pc:picChg chg="add del">
          <ac:chgData name="Carole Williams" userId="d3a5e21e-6af0-43ba-b750-0fb74c5e4ac5" providerId="ADAL" clId="{4BC282D7-8F4B-4D01-AB10-08F1C70617B5}" dt="2024-02-27T19:44:45.738" v="314" actId="478"/>
          <ac:picMkLst>
            <pc:docMk/>
            <pc:sldMk cId="3986765926" sldId="304"/>
            <ac:picMk id="4" creationId="{4D7E2A97-83E8-5CF3-F818-654F947D7E49}"/>
          </ac:picMkLst>
        </pc:picChg>
      </pc:sldChg>
      <pc:sldChg chg="addSp delSp modSp mod">
        <pc:chgData name="Carole Williams" userId="d3a5e21e-6af0-43ba-b750-0fb74c5e4ac5" providerId="ADAL" clId="{4BC282D7-8F4B-4D01-AB10-08F1C70617B5}" dt="2024-02-28T15:58:08.850" v="320" actId="478"/>
        <pc:sldMkLst>
          <pc:docMk/>
          <pc:sldMk cId="152448892" sldId="306"/>
        </pc:sldMkLst>
        <pc:spChg chg="mod">
          <ac:chgData name="Carole Williams" userId="d3a5e21e-6af0-43ba-b750-0fb74c5e4ac5" providerId="ADAL" clId="{4BC282D7-8F4B-4D01-AB10-08F1C70617B5}" dt="2024-02-28T15:58:08.420" v="319" actId="207"/>
          <ac:spMkLst>
            <pc:docMk/>
            <pc:sldMk cId="152448892" sldId="306"/>
            <ac:spMk id="2" creationId="{FC103006-2138-FAE1-458A-419BD9E7FD3B}"/>
          </ac:spMkLst>
        </pc:spChg>
        <pc:spChg chg="add del">
          <ac:chgData name="Carole Williams" userId="d3a5e21e-6af0-43ba-b750-0fb74c5e4ac5" providerId="ADAL" clId="{4BC282D7-8F4B-4D01-AB10-08F1C70617B5}" dt="2024-02-28T15:58:07.925" v="318" actId="478"/>
          <ac:spMkLst>
            <pc:docMk/>
            <pc:sldMk cId="152448892" sldId="306"/>
            <ac:spMk id="5" creationId="{2BE2E28C-81A0-F723-B687-42B73A18C591}"/>
          </ac:spMkLst>
        </pc:spChg>
        <pc:picChg chg="add del">
          <ac:chgData name="Carole Williams" userId="d3a5e21e-6af0-43ba-b750-0fb74c5e4ac5" providerId="ADAL" clId="{4BC282D7-8F4B-4D01-AB10-08F1C70617B5}" dt="2024-02-28T15:58:08.850" v="320" actId="478"/>
          <ac:picMkLst>
            <pc:docMk/>
            <pc:sldMk cId="152448892" sldId="306"/>
            <ac:picMk id="4" creationId="{4D7E2A97-83E8-5CF3-F818-654F947D7E49}"/>
          </ac:picMkLst>
        </pc:picChg>
      </pc:sldChg>
      <pc:sldChg chg="addSp delSp modSp add mod">
        <pc:chgData name="Carole Williams" userId="d3a5e21e-6af0-43ba-b750-0fb74c5e4ac5" providerId="ADAL" clId="{4BC282D7-8F4B-4D01-AB10-08F1C70617B5}" dt="2024-02-26T21:18:31.337" v="274" actId="1076"/>
        <pc:sldMkLst>
          <pc:docMk/>
          <pc:sldMk cId="0" sldId="307"/>
        </pc:sldMkLst>
        <pc:spChg chg="add mod">
          <ac:chgData name="Carole Williams" userId="d3a5e21e-6af0-43ba-b750-0fb74c5e4ac5" providerId="ADAL" clId="{4BC282D7-8F4B-4D01-AB10-08F1C70617B5}" dt="2024-02-26T21:18:31.337" v="274" actId="1076"/>
          <ac:spMkLst>
            <pc:docMk/>
            <pc:sldMk cId="0" sldId="307"/>
            <ac:spMk id="4" creationId="{FDABB801-63DD-CEB7-14D5-9CC92699A8AF}"/>
          </ac:spMkLst>
        </pc:spChg>
        <pc:spChg chg="del">
          <ac:chgData name="Carole Williams" userId="d3a5e21e-6af0-43ba-b750-0fb74c5e4ac5" providerId="ADAL" clId="{4BC282D7-8F4B-4D01-AB10-08F1C70617B5}" dt="2024-02-20T15:26:16.152" v="157" actId="478"/>
          <ac:spMkLst>
            <pc:docMk/>
            <pc:sldMk cId="0" sldId="307"/>
            <ac:spMk id="5" creationId="{00000000-0000-0000-0000-000000000000}"/>
          </ac:spMkLst>
        </pc:spChg>
        <pc:spChg chg="add mod">
          <ac:chgData name="Carole Williams" userId="d3a5e21e-6af0-43ba-b750-0fb74c5e4ac5" providerId="ADAL" clId="{4BC282D7-8F4B-4D01-AB10-08F1C70617B5}" dt="2024-02-20T15:26:47.559" v="192" actId="1036"/>
          <ac:spMkLst>
            <pc:docMk/>
            <pc:sldMk cId="0" sldId="307"/>
            <ac:spMk id="6" creationId="{0F8644BC-BBCF-0A1B-9937-AD17A8C26F76}"/>
          </ac:spMkLst>
        </pc:spChg>
      </pc:sldChg>
      <pc:sldChg chg="modSp mod">
        <pc:chgData name="Carole Williams" userId="d3a5e21e-6af0-43ba-b750-0fb74c5e4ac5" providerId="ADAL" clId="{4BC282D7-8F4B-4D01-AB10-08F1C70617B5}" dt="2024-02-28T16:50:26.968" v="340" actId="1035"/>
        <pc:sldMkLst>
          <pc:docMk/>
          <pc:sldMk cId="462886834" sldId="309"/>
        </pc:sldMkLst>
        <pc:spChg chg="mod">
          <ac:chgData name="Carole Williams" userId="d3a5e21e-6af0-43ba-b750-0fb74c5e4ac5" providerId="ADAL" clId="{4BC282D7-8F4B-4D01-AB10-08F1C70617B5}" dt="2024-02-28T16:50:26.968" v="340" actId="1035"/>
          <ac:spMkLst>
            <pc:docMk/>
            <pc:sldMk cId="462886834" sldId="309"/>
            <ac:spMk id="2" creationId="{B1C19C65-42D0-C6EE-5407-D7937EED7050}"/>
          </ac:spMkLst>
        </pc:spChg>
        <pc:spChg chg="mod">
          <ac:chgData name="Carole Williams" userId="d3a5e21e-6af0-43ba-b750-0fb74c5e4ac5" providerId="ADAL" clId="{4BC282D7-8F4B-4D01-AB10-08F1C70617B5}" dt="2024-02-28T16:50:15.652" v="323" actId="27636"/>
          <ac:spMkLst>
            <pc:docMk/>
            <pc:sldMk cId="462886834" sldId="309"/>
            <ac:spMk id="3" creationId="{F6CB94C8-9F11-4D68-C3F5-08546374C2CF}"/>
          </ac:spMkLst>
        </pc:spChg>
      </pc:sldChg>
      <pc:sldChg chg="addSp delSp modSp mod">
        <pc:chgData name="Carole Williams" userId="d3a5e21e-6af0-43ba-b750-0fb74c5e4ac5" providerId="ADAL" clId="{4BC282D7-8F4B-4D01-AB10-08F1C70617B5}" dt="2024-02-27T19:36:13.386" v="293" actId="478"/>
        <pc:sldMkLst>
          <pc:docMk/>
          <pc:sldMk cId="959381370" sldId="318"/>
        </pc:sldMkLst>
        <pc:spChg chg="mod">
          <ac:chgData name="Carole Williams" userId="d3a5e21e-6af0-43ba-b750-0fb74c5e4ac5" providerId="ADAL" clId="{4BC282D7-8F4B-4D01-AB10-08F1C70617B5}" dt="2024-02-27T19:36:12.871" v="292" actId="207"/>
          <ac:spMkLst>
            <pc:docMk/>
            <pc:sldMk cId="959381370" sldId="318"/>
            <ac:spMk id="2" creationId="{FC103006-2138-FAE1-458A-419BD9E7FD3B}"/>
          </ac:spMkLst>
        </pc:spChg>
        <pc:spChg chg="add del">
          <ac:chgData name="Carole Williams" userId="d3a5e21e-6af0-43ba-b750-0fb74c5e4ac5" providerId="ADAL" clId="{4BC282D7-8F4B-4D01-AB10-08F1C70617B5}" dt="2024-02-27T19:36:12.453" v="291" actId="478"/>
          <ac:spMkLst>
            <pc:docMk/>
            <pc:sldMk cId="959381370" sldId="318"/>
            <ac:spMk id="5" creationId="{01A3FF3B-E9C6-BCAD-295C-4CFD1250985C}"/>
          </ac:spMkLst>
        </pc:spChg>
        <pc:picChg chg="add del">
          <ac:chgData name="Carole Williams" userId="d3a5e21e-6af0-43ba-b750-0fb74c5e4ac5" providerId="ADAL" clId="{4BC282D7-8F4B-4D01-AB10-08F1C70617B5}" dt="2024-02-27T19:36:13.386" v="293" actId="478"/>
          <ac:picMkLst>
            <pc:docMk/>
            <pc:sldMk cId="959381370" sldId="318"/>
            <ac:picMk id="4" creationId="{4D7E2A97-83E8-5CF3-F818-654F947D7E49}"/>
          </ac:picMkLst>
        </pc:picChg>
      </pc:sldChg>
      <pc:sldChg chg="modSp mod">
        <pc:chgData name="Carole Williams" userId="d3a5e21e-6af0-43ba-b750-0fb74c5e4ac5" providerId="ADAL" clId="{4BC282D7-8F4B-4D01-AB10-08F1C70617B5}" dt="2024-02-26T20:29:39.950" v="234" actId="20577"/>
        <pc:sldMkLst>
          <pc:docMk/>
          <pc:sldMk cId="2459823096" sldId="320"/>
        </pc:sldMkLst>
        <pc:spChg chg="mod">
          <ac:chgData name="Carole Williams" userId="d3a5e21e-6af0-43ba-b750-0fb74c5e4ac5" providerId="ADAL" clId="{4BC282D7-8F4B-4D01-AB10-08F1C70617B5}" dt="2024-02-26T20:29:39.950" v="234" actId="20577"/>
          <ac:spMkLst>
            <pc:docMk/>
            <pc:sldMk cId="2459823096" sldId="320"/>
            <ac:spMk id="2" creationId="{FC103006-2138-FAE1-458A-419BD9E7FD3B}"/>
          </ac:spMkLst>
        </pc:spChg>
      </pc:sldChg>
      <pc:sldChg chg="modSp mod">
        <pc:chgData name="Carole Williams" userId="d3a5e21e-6af0-43ba-b750-0fb74c5e4ac5" providerId="ADAL" clId="{4BC282D7-8F4B-4D01-AB10-08F1C70617B5}" dt="2024-02-27T19:42:52.311" v="308" actId="20577"/>
        <pc:sldMkLst>
          <pc:docMk/>
          <pc:sldMk cId="3483427962" sldId="321"/>
        </pc:sldMkLst>
        <pc:spChg chg="mod">
          <ac:chgData name="Carole Williams" userId="d3a5e21e-6af0-43ba-b750-0fb74c5e4ac5" providerId="ADAL" clId="{4BC282D7-8F4B-4D01-AB10-08F1C70617B5}" dt="2024-02-27T19:42:52.311" v="308" actId="20577"/>
          <ac:spMkLst>
            <pc:docMk/>
            <pc:sldMk cId="3483427962" sldId="321"/>
            <ac:spMk id="3" creationId="{22BF958B-58AA-0417-29B4-2642A8DEE85A}"/>
          </ac:spMkLst>
        </pc:spChg>
      </pc:sldChg>
      <pc:sldChg chg="modSp mod">
        <pc:chgData name="Carole Williams" userId="d3a5e21e-6af0-43ba-b750-0fb74c5e4ac5" providerId="ADAL" clId="{4BC282D7-8F4B-4D01-AB10-08F1C70617B5}" dt="2024-02-07T21:19:42.216" v="137" actId="6549"/>
        <pc:sldMkLst>
          <pc:docMk/>
          <pc:sldMk cId="3099191775" sldId="557"/>
        </pc:sldMkLst>
        <pc:spChg chg="mod">
          <ac:chgData name="Carole Williams" userId="d3a5e21e-6af0-43ba-b750-0fb74c5e4ac5" providerId="ADAL" clId="{4BC282D7-8F4B-4D01-AB10-08F1C70617B5}" dt="2024-02-07T21:19:42.216" v="137" actId="6549"/>
          <ac:spMkLst>
            <pc:docMk/>
            <pc:sldMk cId="3099191775" sldId="557"/>
            <ac:spMk id="3" creationId="{1CDF5348-6301-0B34-34A0-9A2ACE3BBB0F}"/>
          </ac:spMkLst>
        </pc:spChg>
      </pc:sldChg>
      <pc:sldChg chg="addSp delSp modSp mod">
        <pc:chgData name="Carole Williams" userId="d3a5e21e-6af0-43ba-b750-0fb74c5e4ac5" providerId="ADAL" clId="{4BC282D7-8F4B-4D01-AB10-08F1C70617B5}" dt="2024-02-27T19:42:04.981" v="300" actId="1036"/>
        <pc:sldMkLst>
          <pc:docMk/>
          <pc:sldMk cId="3443362383" sldId="561"/>
        </pc:sldMkLst>
        <pc:spChg chg="mod">
          <ac:chgData name="Carole Williams" userId="d3a5e21e-6af0-43ba-b750-0fb74c5e4ac5" providerId="ADAL" clId="{4BC282D7-8F4B-4D01-AB10-08F1C70617B5}" dt="2024-02-27T19:42:02.181" v="298" actId="207"/>
          <ac:spMkLst>
            <pc:docMk/>
            <pc:sldMk cId="3443362383" sldId="561"/>
            <ac:spMk id="2" creationId="{FC103006-2138-FAE1-458A-419BD9E7FD3B}"/>
          </ac:spMkLst>
        </pc:spChg>
        <pc:spChg chg="add del">
          <ac:chgData name="Carole Williams" userId="d3a5e21e-6af0-43ba-b750-0fb74c5e4ac5" providerId="ADAL" clId="{4BC282D7-8F4B-4D01-AB10-08F1C70617B5}" dt="2024-02-27T19:42:01.651" v="297" actId="478"/>
          <ac:spMkLst>
            <pc:docMk/>
            <pc:sldMk cId="3443362383" sldId="561"/>
            <ac:spMk id="5" creationId="{61CBB86A-D128-3251-E292-47D35FA1600B}"/>
          </ac:spMkLst>
        </pc:spChg>
        <pc:picChg chg="add del mod">
          <ac:chgData name="Carole Williams" userId="d3a5e21e-6af0-43ba-b750-0fb74c5e4ac5" providerId="ADAL" clId="{4BC282D7-8F4B-4D01-AB10-08F1C70617B5}" dt="2024-02-27T19:42:04.981" v="300" actId="1036"/>
          <ac:picMkLst>
            <pc:docMk/>
            <pc:sldMk cId="3443362383" sldId="561"/>
            <ac:picMk id="4" creationId="{4D7E2A97-83E8-5CF3-F818-654F947D7E49}"/>
          </ac:picMkLst>
        </pc:picChg>
      </pc:sldChg>
      <pc:sldChg chg="addSp delSp modSp mod">
        <pc:chgData name="Carole Williams" userId="d3a5e21e-6af0-43ba-b750-0fb74c5e4ac5" providerId="ADAL" clId="{4BC282D7-8F4B-4D01-AB10-08F1C70617B5}" dt="2024-03-04T19:37:05.146" v="434" actId="20577"/>
        <pc:sldMkLst>
          <pc:docMk/>
          <pc:sldMk cId="4203110876" sldId="563"/>
        </pc:sldMkLst>
        <pc:spChg chg="mod">
          <ac:chgData name="Carole Williams" userId="d3a5e21e-6af0-43ba-b750-0fb74c5e4ac5" providerId="ADAL" clId="{4BC282D7-8F4B-4D01-AB10-08F1C70617B5}" dt="2024-02-26T22:10:18.120" v="279"/>
          <ac:spMkLst>
            <pc:docMk/>
            <pc:sldMk cId="4203110876" sldId="563"/>
            <ac:spMk id="2" creationId="{A6841B23-08E5-2D60-4953-5291DDB1E940}"/>
          </ac:spMkLst>
        </pc:spChg>
        <pc:spChg chg="mod">
          <ac:chgData name="Carole Williams" userId="d3a5e21e-6af0-43ba-b750-0fb74c5e4ac5" providerId="ADAL" clId="{4BC282D7-8F4B-4D01-AB10-08F1C70617B5}" dt="2024-02-26T20:36:11.318" v="272" actId="207"/>
          <ac:spMkLst>
            <pc:docMk/>
            <pc:sldMk cId="4203110876" sldId="563"/>
            <ac:spMk id="9" creationId="{D31733EF-95F4-5E1A-4553-ED146B3C8E50}"/>
          </ac:spMkLst>
        </pc:spChg>
        <pc:spChg chg="mod">
          <ac:chgData name="Carole Williams" userId="d3a5e21e-6af0-43ba-b750-0fb74c5e4ac5" providerId="ADAL" clId="{4BC282D7-8F4B-4D01-AB10-08F1C70617B5}" dt="2024-03-04T19:37:05.146" v="434" actId="20577"/>
          <ac:spMkLst>
            <pc:docMk/>
            <pc:sldMk cId="4203110876" sldId="563"/>
            <ac:spMk id="13" creationId="{F508456C-CFC0-3EFC-865C-C2C93C712E5D}"/>
          </ac:spMkLst>
        </pc:spChg>
        <pc:spChg chg="mod">
          <ac:chgData name="Carole Williams" userId="d3a5e21e-6af0-43ba-b750-0fb74c5e4ac5" providerId="ADAL" clId="{4BC282D7-8F4B-4D01-AB10-08F1C70617B5}" dt="2024-02-26T20:32:50.141" v="257" actId="207"/>
          <ac:spMkLst>
            <pc:docMk/>
            <pc:sldMk cId="4203110876" sldId="563"/>
            <ac:spMk id="14" creationId="{7E896168-266B-7855-5344-E87A15862CE4}"/>
          </ac:spMkLst>
        </pc:spChg>
        <pc:spChg chg="mod">
          <ac:chgData name="Carole Williams" userId="d3a5e21e-6af0-43ba-b750-0fb74c5e4ac5" providerId="ADAL" clId="{4BC282D7-8F4B-4D01-AB10-08F1C70617B5}" dt="2024-02-26T20:34:27.183" v="270" actId="6549"/>
          <ac:spMkLst>
            <pc:docMk/>
            <pc:sldMk cId="4203110876" sldId="563"/>
            <ac:spMk id="15" creationId="{2FE8792B-EF45-CBAC-7288-66CAE284D329}"/>
          </ac:spMkLst>
        </pc:spChg>
        <pc:picChg chg="add del">
          <ac:chgData name="Carole Williams" userId="d3a5e21e-6af0-43ba-b750-0fb74c5e4ac5" providerId="ADAL" clId="{4BC282D7-8F4B-4D01-AB10-08F1C70617B5}" dt="2024-02-26T22:10:18.558" v="280" actId="478"/>
          <ac:picMkLst>
            <pc:docMk/>
            <pc:sldMk cId="4203110876" sldId="563"/>
            <ac:picMk id="4" creationId="{AF1CABF0-3978-65F7-E892-6ED1CA9DB301}"/>
          </ac:picMkLst>
        </pc:picChg>
      </pc:sldChg>
      <pc:sldChg chg="delSp modSp del mod">
        <pc:chgData name="Carole Williams" userId="d3a5e21e-6af0-43ba-b750-0fb74c5e4ac5" providerId="ADAL" clId="{4BC282D7-8F4B-4D01-AB10-08F1C70617B5}" dt="2024-02-20T15:27:03.874" v="208" actId="47"/>
        <pc:sldMkLst>
          <pc:docMk/>
          <pc:sldMk cId="0" sldId="564"/>
        </pc:sldMkLst>
        <pc:spChg chg="del">
          <ac:chgData name="Carole Williams" userId="d3a5e21e-6af0-43ba-b750-0fb74c5e4ac5" providerId="ADAL" clId="{4BC282D7-8F4B-4D01-AB10-08F1C70617B5}" dt="2024-02-20T15:25:39.510" v="155" actId="478"/>
          <ac:spMkLst>
            <pc:docMk/>
            <pc:sldMk cId="0" sldId="564"/>
            <ac:spMk id="4" creationId="{00000000-0000-0000-0000-000000000000}"/>
          </ac:spMkLst>
        </pc:spChg>
        <pc:spChg chg="mod">
          <ac:chgData name="Carole Williams" userId="d3a5e21e-6af0-43ba-b750-0fb74c5e4ac5" providerId="ADAL" clId="{4BC282D7-8F4B-4D01-AB10-08F1C70617B5}" dt="2024-02-20T15:25:35.042" v="154" actId="1037"/>
          <ac:spMkLst>
            <pc:docMk/>
            <pc:sldMk cId="0" sldId="564"/>
            <ac:spMk id="6" creationId="{A54A5373-1387-3EE4-4EDF-CFD4E2B53C86}"/>
          </ac:spMkLst>
        </pc:spChg>
      </pc:sldChg>
      <pc:sldChg chg="delSp add del mod">
        <pc:chgData name="Carole Williams" userId="d3a5e21e-6af0-43ba-b750-0fb74c5e4ac5" providerId="ADAL" clId="{4BC282D7-8F4B-4D01-AB10-08F1C70617B5}" dt="2024-02-07T21:16:37.136" v="134" actId="2696"/>
        <pc:sldMkLst>
          <pc:docMk/>
          <pc:sldMk cId="2031689718" sldId="565"/>
        </pc:sldMkLst>
        <pc:picChg chg="del">
          <ac:chgData name="Carole Williams" userId="d3a5e21e-6af0-43ba-b750-0fb74c5e4ac5" providerId="ADAL" clId="{4BC282D7-8F4B-4D01-AB10-08F1C70617B5}" dt="2024-02-07T21:14:56.022" v="51" actId="21"/>
          <ac:picMkLst>
            <pc:docMk/>
            <pc:sldMk cId="2031689718" sldId="565"/>
            <ac:picMk id="6" creationId="{8E56CD70-4E4B-0A1F-1843-9FFCD67739FA}"/>
          </ac:picMkLst>
        </pc:picChg>
        <pc:picChg chg="del">
          <ac:chgData name="Carole Williams" userId="d3a5e21e-6af0-43ba-b750-0fb74c5e4ac5" providerId="ADAL" clId="{4BC282D7-8F4B-4D01-AB10-08F1C70617B5}" dt="2024-02-07T21:14:56.022" v="51" actId="21"/>
          <ac:picMkLst>
            <pc:docMk/>
            <pc:sldMk cId="2031689718" sldId="565"/>
            <ac:picMk id="8" creationId="{129D786E-36A9-1286-9573-D0E23265B568}"/>
          </ac:picMkLst>
        </pc:picChg>
      </pc:sldChg>
      <pc:sldChg chg="addSp delSp modSp add mod ord">
        <pc:chgData name="Carole Williams" userId="d3a5e21e-6af0-43ba-b750-0fb74c5e4ac5" providerId="ADAL" clId="{4BC282D7-8F4B-4D01-AB10-08F1C70617B5}" dt="2024-02-27T19:34:57.481" v="287" actId="1036"/>
        <pc:sldMkLst>
          <pc:docMk/>
          <pc:sldMk cId="727352861" sldId="566"/>
        </pc:sldMkLst>
        <pc:spChg chg="mod">
          <ac:chgData name="Carole Williams" userId="d3a5e21e-6af0-43ba-b750-0fb74c5e4ac5" providerId="ADAL" clId="{4BC282D7-8F4B-4D01-AB10-08F1C70617B5}" dt="2024-02-27T19:34:54.954" v="285" actId="207"/>
          <ac:spMkLst>
            <pc:docMk/>
            <pc:sldMk cId="727352861" sldId="566"/>
            <ac:spMk id="2" creationId="{ADEC8E14-76CF-894F-F7CB-82232524B4CF}"/>
          </ac:spMkLst>
        </pc:spChg>
        <pc:spChg chg="mod">
          <ac:chgData name="Carole Williams" userId="d3a5e21e-6af0-43ba-b750-0fb74c5e4ac5" providerId="ADAL" clId="{4BC282D7-8F4B-4D01-AB10-08F1C70617B5}" dt="2024-02-07T21:15:51.837" v="106" actId="20577"/>
          <ac:spMkLst>
            <pc:docMk/>
            <pc:sldMk cId="727352861" sldId="566"/>
            <ac:spMk id="3" creationId="{FDFA0643-772D-1876-B04C-1DC5D896D6CE}"/>
          </ac:spMkLst>
        </pc:spChg>
        <pc:spChg chg="add del">
          <ac:chgData name="Carole Williams" userId="d3a5e21e-6af0-43ba-b750-0fb74c5e4ac5" providerId="ADAL" clId="{4BC282D7-8F4B-4D01-AB10-08F1C70617B5}" dt="2024-02-27T19:34:54.341" v="284" actId="478"/>
          <ac:spMkLst>
            <pc:docMk/>
            <pc:sldMk cId="727352861" sldId="566"/>
            <ac:spMk id="5" creationId="{05B83576-0BB8-7446-F906-9C255F521FE2}"/>
          </ac:spMkLst>
        </pc:spChg>
        <pc:picChg chg="add del mod">
          <ac:chgData name="Carole Williams" userId="d3a5e21e-6af0-43ba-b750-0fb74c5e4ac5" providerId="ADAL" clId="{4BC282D7-8F4B-4D01-AB10-08F1C70617B5}" dt="2024-02-27T19:34:57.481" v="287" actId="1036"/>
          <ac:picMkLst>
            <pc:docMk/>
            <pc:sldMk cId="727352861" sldId="566"/>
            <ac:picMk id="4" creationId="{A35FD42D-20DE-FE30-C531-34BC7DB0B8E5}"/>
          </ac:picMkLst>
        </pc:picChg>
        <pc:picChg chg="add mod">
          <ac:chgData name="Carole Williams" userId="d3a5e21e-6af0-43ba-b750-0fb74c5e4ac5" providerId="ADAL" clId="{4BC282D7-8F4B-4D01-AB10-08F1C70617B5}" dt="2024-02-07T21:16:02.060" v="123" actId="1036"/>
          <ac:picMkLst>
            <pc:docMk/>
            <pc:sldMk cId="727352861" sldId="566"/>
            <ac:picMk id="6" creationId="{8E56CD70-4E4B-0A1F-1843-9FFCD67739FA}"/>
          </ac:picMkLst>
        </pc:picChg>
        <pc:picChg chg="del">
          <ac:chgData name="Carole Williams" userId="d3a5e21e-6af0-43ba-b750-0fb74c5e4ac5" providerId="ADAL" clId="{4BC282D7-8F4B-4D01-AB10-08F1C70617B5}" dt="2024-02-07T21:14:12.572" v="2" actId="478"/>
          <ac:picMkLst>
            <pc:docMk/>
            <pc:sldMk cId="727352861" sldId="566"/>
            <ac:picMk id="7" creationId="{9A04CB05-8382-CBFA-06E2-E6372826F8D4}"/>
          </ac:picMkLst>
        </pc:picChg>
        <pc:picChg chg="add mod">
          <ac:chgData name="Carole Williams" userId="d3a5e21e-6af0-43ba-b750-0fb74c5e4ac5" providerId="ADAL" clId="{4BC282D7-8F4B-4D01-AB10-08F1C70617B5}" dt="2024-02-07T21:16:02.060" v="123" actId="1036"/>
          <ac:picMkLst>
            <pc:docMk/>
            <pc:sldMk cId="727352861" sldId="566"/>
            <ac:picMk id="8" creationId="{129D786E-36A9-1286-9573-D0E23265B56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723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7231"/>
          </a:xfrm>
          <a:prstGeom prst="rect">
            <a:avLst/>
          </a:prstGeom>
        </p:spPr>
        <p:txBody>
          <a:bodyPr vert="horz" lIns="91440" tIns="45720" rIns="91440" bIns="45720" rtlCol="0"/>
          <a:lstStyle>
            <a:lvl1pPr algn="r">
              <a:defRPr sz="1200"/>
            </a:lvl1pPr>
          </a:lstStyle>
          <a:p>
            <a:fld id="{74051A69-C562-4FC5-92DC-994CDC1376A2}" type="datetimeFigureOut">
              <a:rPr lang="en-US" smtClean="0"/>
              <a:t>3/11/2024</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32"/>
            <a:ext cx="5486400" cy="366670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2971800" cy="46723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6"/>
            <a:ext cx="2971800" cy="467230"/>
          </a:xfrm>
          <a:prstGeom prst="rect">
            <a:avLst/>
          </a:prstGeom>
        </p:spPr>
        <p:txBody>
          <a:bodyPr vert="horz" lIns="91440" tIns="45720" rIns="91440" bIns="45720" rtlCol="0" anchor="b"/>
          <a:lstStyle>
            <a:lvl1pPr algn="r">
              <a:defRPr sz="1200"/>
            </a:lvl1pPr>
          </a:lstStyle>
          <a:p>
            <a:fld id="{8C747B73-6B03-4EF3-AD40-683CE00DABF6}" type="slidenum">
              <a:rPr lang="en-US" smtClean="0"/>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24480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26252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2341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40567"/>
            <a:ext cx="10363200" cy="1960033"/>
          </a:xfrm>
        </p:spPr>
        <p:txBody>
          <a:bodyPr/>
          <a:lstStyle/>
          <a:p>
            <a:r>
              <a:rPr lang="en-US"/>
              <a:t>Click to edit Master title style</a:t>
            </a:r>
          </a:p>
        </p:txBody>
      </p:sp>
      <p:sp>
        <p:nvSpPr>
          <p:cNvPr id="3" name="Subtitle 2"/>
          <p:cNvSpPr>
            <a:spLocks noGrp="1"/>
          </p:cNvSpPr>
          <p:nvPr>
            <p:ph type="subTitle" idx="1"/>
          </p:nvPr>
        </p:nvSpPr>
        <p:spPr>
          <a:xfrm>
            <a:off x="1828800" y="5181600"/>
            <a:ext cx="8534400"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9198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6683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5875867"/>
            <a:ext cx="1036320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3875618"/>
            <a:ext cx="10363200" cy="2000249"/>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3969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33601"/>
            <a:ext cx="538480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1"/>
            <a:ext cx="538480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721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46817"/>
            <a:ext cx="5386917"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899833"/>
            <a:ext cx="5386917"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046817"/>
            <a:ext cx="5389033"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899833"/>
            <a:ext cx="5389033"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0711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1830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3858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364067"/>
            <a:ext cx="4011084" cy="15494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364067"/>
            <a:ext cx="6815667"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913467"/>
            <a:ext cx="4011084"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813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030080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6400800"/>
            <a:ext cx="7315200" cy="755651"/>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817033"/>
            <a:ext cx="7315200"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7156451"/>
            <a:ext cx="7315200"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0123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7302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6185"/>
            <a:ext cx="27432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66185"/>
            <a:ext cx="802640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1844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C9B2-6D15-8F01-7490-EC0767F41356}"/>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9F117EE8-C18E-FBF7-AC3C-8E6E764CE76B}"/>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4AB6BD65-4284-BD22-4E17-66CA02AF29CE}"/>
              </a:ext>
            </a:extLst>
          </p:cNvPr>
          <p:cNvSpPr>
            <a:spLocks noGrp="1"/>
          </p:cNvSpPr>
          <p:nvPr>
            <p:ph type="dt" sz="half" idx="10"/>
          </p:nvPr>
        </p:nvSpPr>
        <p:spPr/>
        <p:txBody>
          <a:bodyPr/>
          <a:lstStyle/>
          <a:p>
            <a:fld id="{AFCD5982-947C-4332-AD34-359F2457F988}" type="datetimeFigureOut">
              <a:rPr lang="en-US" smtClean="0"/>
              <a:t>3/11/2024</a:t>
            </a:fld>
            <a:endParaRPr lang="en-US"/>
          </a:p>
        </p:txBody>
      </p:sp>
      <p:sp>
        <p:nvSpPr>
          <p:cNvPr id="5" name="Footer Placeholder 4">
            <a:extLst>
              <a:ext uri="{FF2B5EF4-FFF2-40B4-BE49-F238E27FC236}">
                <a16:creationId xmlns:a16="http://schemas.microsoft.com/office/drawing/2014/main" id="{97356BC0-8479-3DCA-E2B5-70DF43687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09F3E-04D5-272D-64BB-EE391E78510B}"/>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2104213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D0092-6620-7F20-D08D-380FD7744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CC631-3E5E-1EB0-336E-E27473E896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63897C-E8DD-35B0-E491-2A82ED14368A}"/>
              </a:ext>
            </a:extLst>
          </p:cNvPr>
          <p:cNvSpPr>
            <a:spLocks noGrp="1"/>
          </p:cNvSpPr>
          <p:nvPr>
            <p:ph type="dt" sz="half" idx="10"/>
          </p:nvPr>
        </p:nvSpPr>
        <p:spPr/>
        <p:txBody>
          <a:bodyPr/>
          <a:lstStyle/>
          <a:p>
            <a:fld id="{AFCD5982-947C-4332-AD34-359F2457F988}" type="datetimeFigureOut">
              <a:rPr lang="en-US" smtClean="0"/>
              <a:t>3/11/2024</a:t>
            </a:fld>
            <a:endParaRPr lang="en-US"/>
          </a:p>
        </p:txBody>
      </p:sp>
      <p:sp>
        <p:nvSpPr>
          <p:cNvPr id="5" name="Footer Placeholder 4">
            <a:extLst>
              <a:ext uri="{FF2B5EF4-FFF2-40B4-BE49-F238E27FC236}">
                <a16:creationId xmlns:a16="http://schemas.microsoft.com/office/drawing/2014/main" id="{8EA7A4E2-51C3-C1CD-D03E-4DE9435B4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44D32-E0C3-CFB3-A869-34ED51DA50A7}"/>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2653199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136D-F216-3365-8847-4C4CF53CBC87}"/>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E2A0377D-CA16-2301-E601-BCC4EA7BD8BB}"/>
              </a:ext>
            </a:extLst>
          </p:cNvPr>
          <p:cNvSpPr>
            <a:spLocks noGrp="1"/>
          </p:cNvSpPr>
          <p:nvPr>
            <p:ph type="body" idx="1"/>
          </p:nvPr>
        </p:nvSpPr>
        <p:spPr>
          <a:xfrm>
            <a:off x="1663700" y="9178927"/>
            <a:ext cx="21031200" cy="3000374"/>
          </a:xfrm>
        </p:spPr>
        <p:txBody>
          <a:bodyPr/>
          <a:lstStyle>
            <a:lvl1pPr marL="0" indent="0">
              <a:buNone/>
              <a:defRPr sz="4800">
                <a:solidFill>
                  <a:schemeClr val="tx1">
                    <a:tint val="82000"/>
                  </a:schemeClr>
                </a:solidFill>
              </a:defRPr>
            </a:lvl1pPr>
            <a:lvl2pPr marL="914400" indent="0">
              <a:buNone/>
              <a:defRPr sz="4000">
                <a:solidFill>
                  <a:schemeClr val="tx1">
                    <a:tint val="82000"/>
                  </a:schemeClr>
                </a:solidFill>
              </a:defRPr>
            </a:lvl2pPr>
            <a:lvl3pPr marL="1828800" indent="0">
              <a:buNone/>
              <a:defRPr sz="3600">
                <a:solidFill>
                  <a:schemeClr val="tx1">
                    <a:tint val="82000"/>
                  </a:schemeClr>
                </a:solidFill>
              </a:defRPr>
            </a:lvl3pPr>
            <a:lvl4pPr marL="2743200" indent="0">
              <a:buNone/>
              <a:defRPr sz="3200">
                <a:solidFill>
                  <a:schemeClr val="tx1">
                    <a:tint val="82000"/>
                  </a:schemeClr>
                </a:solidFill>
              </a:defRPr>
            </a:lvl4pPr>
            <a:lvl5pPr marL="3657600" indent="0">
              <a:buNone/>
              <a:defRPr sz="3200">
                <a:solidFill>
                  <a:schemeClr val="tx1">
                    <a:tint val="82000"/>
                  </a:schemeClr>
                </a:solidFill>
              </a:defRPr>
            </a:lvl5pPr>
            <a:lvl6pPr marL="4572000" indent="0">
              <a:buNone/>
              <a:defRPr sz="3200">
                <a:solidFill>
                  <a:schemeClr val="tx1">
                    <a:tint val="82000"/>
                  </a:schemeClr>
                </a:solidFill>
              </a:defRPr>
            </a:lvl6pPr>
            <a:lvl7pPr marL="5486400" indent="0">
              <a:buNone/>
              <a:defRPr sz="3200">
                <a:solidFill>
                  <a:schemeClr val="tx1">
                    <a:tint val="82000"/>
                  </a:schemeClr>
                </a:solidFill>
              </a:defRPr>
            </a:lvl7pPr>
            <a:lvl8pPr marL="6400800" indent="0">
              <a:buNone/>
              <a:defRPr sz="3200">
                <a:solidFill>
                  <a:schemeClr val="tx1">
                    <a:tint val="82000"/>
                  </a:schemeClr>
                </a:solidFill>
              </a:defRPr>
            </a:lvl8pPr>
            <a:lvl9pPr marL="7315200" indent="0">
              <a:buNone/>
              <a:defRPr sz="3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259A67-A27A-CBE7-01B9-A238543D18DD}"/>
              </a:ext>
            </a:extLst>
          </p:cNvPr>
          <p:cNvSpPr>
            <a:spLocks noGrp="1"/>
          </p:cNvSpPr>
          <p:nvPr>
            <p:ph type="dt" sz="half" idx="10"/>
          </p:nvPr>
        </p:nvSpPr>
        <p:spPr/>
        <p:txBody>
          <a:bodyPr/>
          <a:lstStyle/>
          <a:p>
            <a:fld id="{AFCD5982-947C-4332-AD34-359F2457F988}" type="datetimeFigureOut">
              <a:rPr lang="en-US" smtClean="0"/>
              <a:t>3/11/2024</a:t>
            </a:fld>
            <a:endParaRPr lang="en-US"/>
          </a:p>
        </p:txBody>
      </p:sp>
      <p:sp>
        <p:nvSpPr>
          <p:cNvPr id="5" name="Footer Placeholder 4">
            <a:extLst>
              <a:ext uri="{FF2B5EF4-FFF2-40B4-BE49-F238E27FC236}">
                <a16:creationId xmlns:a16="http://schemas.microsoft.com/office/drawing/2014/main" id="{5E21E9E6-FAB7-6BD3-0FE6-6BAED4373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48EA9-6A1C-7C44-2BEF-F99D4B1360FB}"/>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3528215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8819-2197-E8E6-94C8-82D4F3663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6B1064-0EDF-1F63-6573-BCB8F90F54E2}"/>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8F6FA6-00C3-1C72-1093-6F39E388DC5E}"/>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73D203-84A1-6717-C024-E5839F94E9B0}"/>
              </a:ext>
            </a:extLst>
          </p:cNvPr>
          <p:cNvSpPr>
            <a:spLocks noGrp="1"/>
          </p:cNvSpPr>
          <p:nvPr>
            <p:ph type="dt" sz="half" idx="10"/>
          </p:nvPr>
        </p:nvSpPr>
        <p:spPr/>
        <p:txBody>
          <a:bodyPr/>
          <a:lstStyle/>
          <a:p>
            <a:fld id="{AFCD5982-947C-4332-AD34-359F2457F988}" type="datetimeFigureOut">
              <a:rPr lang="en-US" smtClean="0"/>
              <a:t>3/11/2024</a:t>
            </a:fld>
            <a:endParaRPr lang="en-US"/>
          </a:p>
        </p:txBody>
      </p:sp>
      <p:sp>
        <p:nvSpPr>
          <p:cNvPr id="6" name="Footer Placeholder 5">
            <a:extLst>
              <a:ext uri="{FF2B5EF4-FFF2-40B4-BE49-F238E27FC236}">
                <a16:creationId xmlns:a16="http://schemas.microsoft.com/office/drawing/2014/main" id="{DEE21FEA-AF74-F1EB-8A65-472A491162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757A79-4AF4-CF25-5531-25EE3B2763FE}"/>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3699594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7E05-B08C-FD45-1C40-26ECDFF183E8}"/>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349346-650F-01E8-AC82-1B7858DBB07E}"/>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6E5CA25A-8E09-4F21-886B-081AEF46361A}"/>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1CFADB-AFA7-5E12-7E89-9615ED22CBC5}"/>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C07CB8E6-0DDF-FCD1-2403-E470D6E25421}"/>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FB8242-8E93-DF02-0359-575D4337F1E2}"/>
              </a:ext>
            </a:extLst>
          </p:cNvPr>
          <p:cNvSpPr>
            <a:spLocks noGrp="1"/>
          </p:cNvSpPr>
          <p:nvPr>
            <p:ph type="dt" sz="half" idx="10"/>
          </p:nvPr>
        </p:nvSpPr>
        <p:spPr/>
        <p:txBody>
          <a:bodyPr/>
          <a:lstStyle/>
          <a:p>
            <a:fld id="{AFCD5982-947C-4332-AD34-359F2457F988}" type="datetimeFigureOut">
              <a:rPr lang="en-US" smtClean="0"/>
              <a:t>3/11/2024</a:t>
            </a:fld>
            <a:endParaRPr lang="en-US"/>
          </a:p>
        </p:txBody>
      </p:sp>
      <p:sp>
        <p:nvSpPr>
          <p:cNvPr id="8" name="Footer Placeholder 7">
            <a:extLst>
              <a:ext uri="{FF2B5EF4-FFF2-40B4-BE49-F238E27FC236}">
                <a16:creationId xmlns:a16="http://schemas.microsoft.com/office/drawing/2014/main" id="{F6FB8C39-CCAC-7ED3-6DF2-74AADA1DCD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6F550D-4ADC-6BE4-EE5E-61972172546B}"/>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2666412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F5F6D-80F0-3017-1BE2-811030BB73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D3496-4B20-C14A-1F8F-596537E8CBBE}"/>
              </a:ext>
            </a:extLst>
          </p:cNvPr>
          <p:cNvSpPr>
            <a:spLocks noGrp="1"/>
          </p:cNvSpPr>
          <p:nvPr>
            <p:ph type="dt" sz="half" idx="10"/>
          </p:nvPr>
        </p:nvSpPr>
        <p:spPr/>
        <p:txBody>
          <a:bodyPr/>
          <a:lstStyle/>
          <a:p>
            <a:fld id="{AFCD5982-947C-4332-AD34-359F2457F988}" type="datetimeFigureOut">
              <a:rPr lang="en-US" smtClean="0"/>
              <a:t>3/11/2024</a:t>
            </a:fld>
            <a:endParaRPr lang="en-US"/>
          </a:p>
        </p:txBody>
      </p:sp>
      <p:sp>
        <p:nvSpPr>
          <p:cNvPr id="4" name="Footer Placeholder 3">
            <a:extLst>
              <a:ext uri="{FF2B5EF4-FFF2-40B4-BE49-F238E27FC236}">
                <a16:creationId xmlns:a16="http://schemas.microsoft.com/office/drawing/2014/main" id="{5B4019F3-00AA-46A2-FE5F-C6987F2785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4B2EC0-99A0-31D8-1376-DE20EEB751BB}"/>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1180225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DE2B9C-D874-E5F8-DE42-D9FA6CC7B5C8}"/>
              </a:ext>
            </a:extLst>
          </p:cNvPr>
          <p:cNvSpPr>
            <a:spLocks noGrp="1"/>
          </p:cNvSpPr>
          <p:nvPr>
            <p:ph type="dt" sz="half" idx="10"/>
          </p:nvPr>
        </p:nvSpPr>
        <p:spPr/>
        <p:txBody>
          <a:bodyPr/>
          <a:lstStyle/>
          <a:p>
            <a:fld id="{AFCD5982-947C-4332-AD34-359F2457F988}" type="datetimeFigureOut">
              <a:rPr lang="en-US" smtClean="0"/>
              <a:t>3/11/2024</a:t>
            </a:fld>
            <a:endParaRPr lang="en-US"/>
          </a:p>
        </p:txBody>
      </p:sp>
      <p:sp>
        <p:nvSpPr>
          <p:cNvPr id="3" name="Footer Placeholder 2">
            <a:extLst>
              <a:ext uri="{FF2B5EF4-FFF2-40B4-BE49-F238E27FC236}">
                <a16:creationId xmlns:a16="http://schemas.microsoft.com/office/drawing/2014/main" id="{612EE66E-C17E-D042-FEF3-5DE2EAF446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B256AB-B44B-C77E-89FE-C06A7167B37B}"/>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189576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F2AF2-EA92-44F8-853B-5E3554E36C48}"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026334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37E21-38AE-0B6D-E7AF-D3B2B6AD3D35}"/>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7C471C09-F6EB-D529-BD2F-75D599EC29FC}"/>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233AC2-EE66-9DE0-E9EF-9E0EED176570}"/>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F01DD4DE-3163-7584-9F40-9496B1442317}"/>
              </a:ext>
            </a:extLst>
          </p:cNvPr>
          <p:cNvSpPr>
            <a:spLocks noGrp="1"/>
          </p:cNvSpPr>
          <p:nvPr>
            <p:ph type="dt" sz="half" idx="10"/>
          </p:nvPr>
        </p:nvSpPr>
        <p:spPr/>
        <p:txBody>
          <a:bodyPr/>
          <a:lstStyle/>
          <a:p>
            <a:fld id="{AFCD5982-947C-4332-AD34-359F2457F988}" type="datetimeFigureOut">
              <a:rPr lang="en-US" smtClean="0"/>
              <a:t>3/11/2024</a:t>
            </a:fld>
            <a:endParaRPr lang="en-US"/>
          </a:p>
        </p:txBody>
      </p:sp>
      <p:sp>
        <p:nvSpPr>
          <p:cNvPr id="6" name="Footer Placeholder 5">
            <a:extLst>
              <a:ext uri="{FF2B5EF4-FFF2-40B4-BE49-F238E27FC236}">
                <a16:creationId xmlns:a16="http://schemas.microsoft.com/office/drawing/2014/main" id="{A370299C-E79D-EE28-CB9B-78318F67FD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B90928-BDF9-498A-0853-8452853BFB1F}"/>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318936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B5EDF-3BB3-8532-26C6-FF7CC681F802}"/>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2D52F543-B570-0B8B-F46D-EFC8148EEEE6}"/>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3F25391D-0555-2896-1907-E6D09E876379}"/>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F1754256-45F1-7459-1D0D-3FCDF17CA02A}"/>
              </a:ext>
            </a:extLst>
          </p:cNvPr>
          <p:cNvSpPr>
            <a:spLocks noGrp="1"/>
          </p:cNvSpPr>
          <p:nvPr>
            <p:ph type="dt" sz="half" idx="10"/>
          </p:nvPr>
        </p:nvSpPr>
        <p:spPr/>
        <p:txBody>
          <a:bodyPr/>
          <a:lstStyle/>
          <a:p>
            <a:fld id="{AFCD5982-947C-4332-AD34-359F2457F988}" type="datetimeFigureOut">
              <a:rPr lang="en-US" smtClean="0"/>
              <a:t>3/11/2024</a:t>
            </a:fld>
            <a:endParaRPr lang="en-US"/>
          </a:p>
        </p:txBody>
      </p:sp>
      <p:sp>
        <p:nvSpPr>
          <p:cNvPr id="6" name="Footer Placeholder 5">
            <a:extLst>
              <a:ext uri="{FF2B5EF4-FFF2-40B4-BE49-F238E27FC236}">
                <a16:creationId xmlns:a16="http://schemas.microsoft.com/office/drawing/2014/main" id="{1EEB009E-06FA-9D66-8C8F-B89F52029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EF93D0-6773-91FA-A394-403D68E98B35}"/>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37831211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C561-A822-0DBB-FB6F-0EBB173FCB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627802-10C0-5FC3-9DFC-FE691A3A71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ED329-3AE0-AA54-EDE9-9BCB33927DEB}"/>
              </a:ext>
            </a:extLst>
          </p:cNvPr>
          <p:cNvSpPr>
            <a:spLocks noGrp="1"/>
          </p:cNvSpPr>
          <p:nvPr>
            <p:ph type="dt" sz="half" idx="10"/>
          </p:nvPr>
        </p:nvSpPr>
        <p:spPr/>
        <p:txBody>
          <a:bodyPr/>
          <a:lstStyle/>
          <a:p>
            <a:fld id="{AFCD5982-947C-4332-AD34-359F2457F988}" type="datetimeFigureOut">
              <a:rPr lang="en-US" smtClean="0"/>
              <a:t>3/11/2024</a:t>
            </a:fld>
            <a:endParaRPr lang="en-US"/>
          </a:p>
        </p:txBody>
      </p:sp>
      <p:sp>
        <p:nvSpPr>
          <p:cNvPr id="5" name="Footer Placeholder 4">
            <a:extLst>
              <a:ext uri="{FF2B5EF4-FFF2-40B4-BE49-F238E27FC236}">
                <a16:creationId xmlns:a16="http://schemas.microsoft.com/office/drawing/2014/main" id="{57140578-CE0E-F8CA-CF31-BB6FCC8C7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83585-9841-3FA9-8A77-C3D4BCEB8805}"/>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3672131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B991E3-40DF-28B4-1E95-2B6F5409F61F}"/>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66E2D7-05A6-DCD1-19F9-A74E9EA56B8F}"/>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DEE59-C3C3-4C6D-ED0F-5A3C8BC50F18}"/>
              </a:ext>
            </a:extLst>
          </p:cNvPr>
          <p:cNvSpPr>
            <a:spLocks noGrp="1"/>
          </p:cNvSpPr>
          <p:nvPr>
            <p:ph type="dt" sz="half" idx="10"/>
          </p:nvPr>
        </p:nvSpPr>
        <p:spPr/>
        <p:txBody>
          <a:bodyPr/>
          <a:lstStyle/>
          <a:p>
            <a:fld id="{AFCD5982-947C-4332-AD34-359F2457F988}" type="datetimeFigureOut">
              <a:rPr lang="en-US" smtClean="0"/>
              <a:t>3/11/2024</a:t>
            </a:fld>
            <a:endParaRPr lang="en-US"/>
          </a:p>
        </p:txBody>
      </p:sp>
      <p:sp>
        <p:nvSpPr>
          <p:cNvPr id="5" name="Footer Placeholder 4">
            <a:extLst>
              <a:ext uri="{FF2B5EF4-FFF2-40B4-BE49-F238E27FC236}">
                <a16:creationId xmlns:a16="http://schemas.microsoft.com/office/drawing/2014/main" id="{AA80FE04-5322-F8D8-5210-F0367EF67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FA357-4F44-07C0-E9F5-5E7201EF4F08}"/>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104633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0F2AF2-EA92-44F8-853B-5E3554E36C48}"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1619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0F2AF2-EA92-44F8-853B-5E3554E36C48}"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40690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0F2AF2-EA92-44F8-853B-5E3554E36C48}"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4540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F2AF2-EA92-44F8-853B-5E3554E36C48}"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9728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34450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64242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20F2AF2-EA92-44F8-853B-5E3554E36C48}" type="datetimeFigureOut">
              <a:rPr lang="en-US" smtClean="0"/>
              <a:t>3/11/2024</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7575539-BFBE-477A-BDB6-9CA7B44D81A5}" type="slidenum">
              <a:rPr lang="en-US" smtClean="0"/>
              <a:t>‹#›</a:t>
            </a:fld>
            <a:endParaRPr lang="en-US"/>
          </a:p>
        </p:txBody>
      </p:sp>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6184"/>
            <a:ext cx="109728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133601"/>
            <a:ext cx="109728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475134"/>
            <a:ext cx="28448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1D8BD707-D9CF-40AE-B4C6-C98DA3205C09}" type="datetimeFigureOut">
              <a:rPr lang="en-US" smtClean="0"/>
              <a:pPr/>
              <a:t>3/11/2024</a:t>
            </a:fld>
            <a:endParaRPr lang="en-US"/>
          </a:p>
        </p:txBody>
      </p:sp>
      <p:sp>
        <p:nvSpPr>
          <p:cNvPr id="5" name="Footer Placeholder 4"/>
          <p:cNvSpPr>
            <a:spLocks noGrp="1"/>
          </p:cNvSpPr>
          <p:nvPr>
            <p:ph type="ftr" sz="quarter" idx="3"/>
          </p:nvPr>
        </p:nvSpPr>
        <p:spPr>
          <a:xfrm>
            <a:off x="4165600" y="8475134"/>
            <a:ext cx="3860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8475134"/>
            <a:ext cx="28448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869864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20BC38-FB2B-BB8E-4A1F-BA51E8D670E0}"/>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90CF13-A358-F63C-6B7E-678B2D569260}"/>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20830-4A97-0CB9-EE78-1D553C9C0974}"/>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AFCD5982-947C-4332-AD34-359F2457F988}" type="datetimeFigureOut">
              <a:rPr lang="en-US" smtClean="0"/>
              <a:t>3/11/2024</a:t>
            </a:fld>
            <a:endParaRPr lang="en-US"/>
          </a:p>
        </p:txBody>
      </p:sp>
      <p:sp>
        <p:nvSpPr>
          <p:cNvPr id="5" name="Footer Placeholder 4">
            <a:extLst>
              <a:ext uri="{FF2B5EF4-FFF2-40B4-BE49-F238E27FC236}">
                <a16:creationId xmlns:a16="http://schemas.microsoft.com/office/drawing/2014/main" id="{720C6C74-A0F8-E417-A191-18EDECC63B72}"/>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A933EC4-7F60-A205-A479-0DD3F10D0D2F}"/>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4050FD3D-B5C5-4607-B4F1-451F0A841FF6}" type="slidenum">
              <a:rPr lang="en-US" smtClean="0"/>
              <a:t>‹#›</a:t>
            </a:fld>
            <a:endParaRPr lang="en-US"/>
          </a:p>
        </p:txBody>
      </p:sp>
    </p:spTree>
    <p:extLst>
      <p:ext uri="{BB962C8B-B14F-4D97-AF65-F5344CB8AC3E}">
        <p14:creationId xmlns:p14="http://schemas.microsoft.com/office/powerpoint/2010/main" val="10004870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5.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4.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support.aeries.com/" TargetMode="External"/><Relationship Id="rId7" Type="http://schemas.openxmlformats.org/officeDocument/2006/relationships/image" Target="../media/image7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support.aeries.com/support/solutions/articles/14000137541-student-schedule-changes" TargetMode="External"/><Relationship Id="rId5" Type="http://schemas.openxmlformats.org/officeDocument/2006/relationships/hyperlink" Target="https://support.aeries.com/support/solutions/articles/14000079377-session-300-class-schedule-maintenance" TargetMode="External"/><Relationship Id="rId4" Type="http://schemas.openxmlformats.org/officeDocument/2006/relationships/hyperlink" Target="https://support.aeries.com/support/solutions/folders/14000115900" TargetMode="External"/><Relationship Id="rId9"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7.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8.jpeg"/><Relationship Id="rId1" Type="http://schemas.openxmlformats.org/officeDocument/2006/relationships/slideLayout" Target="../slideLayouts/slideLayout29.xml"/><Relationship Id="rId5" Type="http://schemas.openxmlformats.org/officeDocument/2006/relationships/hyperlink" Target="http://surveys.aeries.com/s3/AeriesCon-Session-Feedback-Survey-Spring-2024" TargetMode="Externa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p:cNvSpPr/>
          <p:nvPr/>
        </p:nvSpPr>
        <p:spPr>
          <a:xfrm>
            <a:off x="2367987" y="1890600"/>
            <a:ext cx="4631325" cy="4631325"/>
          </a:xfrm>
          <a:custGeom>
            <a:avLst/>
            <a:gdLst/>
            <a:ahLst/>
            <a:cxnLst/>
            <a:rect l="l" t="t" r="r" b="b"/>
            <a:pathLst>
              <a:path w="3473494" h="3473494">
                <a:moveTo>
                  <a:pt x="0" y="0"/>
                </a:moveTo>
                <a:lnTo>
                  <a:pt x="3473494" y="0"/>
                </a:lnTo>
                <a:lnTo>
                  <a:pt x="3473494" y="3473494"/>
                </a:lnTo>
                <a:lnTo>
                  <a:pt x="0" y="3473494"/>
                </a:lnTo>
                <a:lnTo>
                  <a:pt x="0" y="0"/>
                </a:lnTo>
                <a:close/>
              </a:path>
            </a:pathLst>
          </a:custGeom>
          <a:blipFill>
            <a:blip r:embed="rId3"/>
            <a:stretch>
              <a:fillRect l="-916" r="-916"/>
            </a:stretch>
          </a:blipFill>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p:cNvSpPr txBox="1"/>
          <p:nvPr/>
        </p:nvSpPr>
        <p:spPr>
          <a:xfrm>
            <a:off x="2367987" y="6919190"/>
            <a:ext cx="14750771" cy="2232534"/>
          </a:xfrm>
          <a:prstGeom prst="rect">
            <a:avLst/>
          </a:prstGeom>
        </p:spPr>
        <p:txBody>
          <a:bodyPr lIns="0" tIns="0" rIns="0" bIns="0" rtlCol="0" anchor="t">
            <a:spAutoFit/>
          </a:bodyPr>
          <a:lstStyle/>
          <a:p>
            <a:pPr marL="0" marR="0" lvl="0" indent="0" algn="l" defTabSz="1219170" rtl="0" eaLnBrk="1" fontAlgn="auto" latinLnBrk="0" hangingPunct="1">
              <a:lnSpc>
                <a:spcPts val="21135"/>
              </a:lnSpc>
              <a:spcBef>
                <a:spcPts val="0"/>
              </a:spcBef>
              <a:spcAft>
                <a:spcPts val="0"/>
              </a:spcAft>
              <a:buClrTx/>
              <a:buSzTx/>
              <a:buFontTx/>
              <a:buNone/>
              <a:tabLst/>
              <a:defRPr/>
            </a:pPr>
            <a:r>
              <a:rPr kumimoji="0" lang="en-US" sz="6000" b="1" i="0" u="none" strike="noStrike" kern="1200" cap="none" spc="0" normalizeH="0" baseline="0" noProof="0">
                <a:ln>
                  <a:noFill/>
                </a:ln>
                <a:solidFill>
                  <a:srgbClr val="FFFFFF"/>
                </a:solidFill>
                <a:effectLst/>
                <a:uLnTx/>
                <a:uFillTx/>
                <a:latin typeface="Aeries Sans Ultra-Bold"/>
                <a:ea typeface="+mn-ea"/>
                <a:cs typeface="+mn-cs"/>
              </a:rPr>
              <a:t>300 </a:t>
            </a:r>
            <a:r>
              <a:rPr kumimoji="0" lang="en-US" sz="6000" b="1" i="0" u="none" strike="noStrike" kern="1200" cap="none" spc="0" normalizeH="0" baseline="0" noProof="0" dirty="0">
                <a:ln>
                  <a:noFill/>
                </a:ln>
                <a:solidFill>
                  <a:srgbClr val="FFFFFF"/>
                </a:solidFill>
                <a:effectLst/>
                <a:uLnTx/>
                <a:uFillTx/>
                <a:latin typeface="Aeries Sans Ultra-Bold"/>
                <a:ea typeface="+mn-ea"/>
                <a:cs typeface="+mn-cs"/>
              </a:rPr>
              <a:t>Class Schedule Maintenance</a:t>
            </a:r>
          </a:p>
        </p:txBody>
      </p:sp>
      <p:sp>
        <p:nvSpPr>
          <p:cNvPr id="5" name="TextBox 4">
            <a:extLst>
              <a:ext uri="{FF2B5EF4-FFF2-40B4-BE49-F238E27FC236}">
                <a16:creationId xmlns:a16="http://schemas.microsoft.com/office/drawing/2014/main" id="{B1EA502A-7D4A-F068-5A08-0C2E047FC341}"/>
              </a:ext>
            </a:extLst>
          </p:cNvPr>
          <p:cNvSpPr txBox="1"/>
          <p:nvPr/>
        </p:nvSpPr>
        <p:spPr>
          <a:xfrm>
            <a:off x="2367987" y="9050882"/>
            <a:ext cx="14750771" cy="2769989"/>
          </a:xfrm>
          <a:prstGeom prst="rect">
            <a:avLst/>
          </a:prstGeom>
        </p:spPr>
        <p:txBody>
          <a:bodyPr lIns="0" tIns="0" rIns="0" bIns="0" rtlCol="0" anchor="t">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6000" b="1" spc="580" dirty="0">
                <a:solidFill>
                  <a:srgbClr val="FFFFFF"/>
                </a:solidFill>
                <a:latin typeface="Aeries Sans Ultra-Bold" panose="020B0604020202020204" charset="0"/>
              </a:rPr>
              <a:t>Classes and Course Attendance</a:t>
            </a:r>
            <a:endParaRPr kumimoji="0" lang="en-US" sz="6000" b="1" i="0" u="none" strike="noStrike" kern="1200" cap="none" spc="580" normalizeH="0" baseline="0" noProof="0" dirty="0">
              <a:ln>
                <a:noFill/>
              </a:ln>
              <a:solidFill>
                <a:srgbClr val="FFFFFF"/>
              </a:solidFill>
              <a:effectLst/>
              <a:uLnTx/>
              <a:uFillTx/>
              <a:latin typeface="Aeries Sans Ultra-Bold" panose="020B0604020202020204"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580" normalizeH="0" baseline="0" noProof="0" dirty="0">
              <a:ln>
                <a:noFill/>
              </a:ln>
              <a:solidFill>
                <a:srgbClr val="FFFFFF"/>
              </a:solidFill>
              <a:effectLst/>
              <a:uLnTx/>
              <a:uFillTx/>
              <a:latin typeface="Aeries Sans Ultra-Bold" panose="020B0604020202020204"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580" normalizeH="0" baseline="0" noProof="0" dirty="0">
                <a:ln>
                  <a:noFill/>
                </a:ln>
                <a:solidFill>
                  <a:srgbClr val="FFFFFF"/>
                </a:solidFill>
                <a:effectLst/>
                <a:uLnTx/>
                <a:uFillTx/>
                <a:latin typeface="Aeries Sans Ultra-Bold" panose="020B0604020202020204" charset="0"/>
                <a:ea typeface="+mn-ea"/>
                <a:cs typeface="+mn-cs"/>
              </a:rPr>
              <a:t>Presenter:  Carole Williams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2" y="14763"/>
            <a:ext cx="24383998" cy="121044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5878027" y="316550"/>
            <a:ext cx="17731563" cy="850668"/>
          </a:xfrm>
        </p:spPr>
        <p:txBody>
          <a:bodyPr anchor="t">
            <a:normAutofit fontScale="90000"/>
          </a:bodyPr>
          <a:lstStyle/>
          <a:p>
            <a:pPr algn="r"/>
            <a:r>
              <a:rPr lang="en-US" sz="5600" b="1" dirty="0">
                <a:solidFill>
                  <a:schemeClr val="bg1"/>
                </a:solidFill>
                <a:latin typeface="Nunito Sans" pitchFamily="2" charset="77"/>
              </a:rPr>
              <a:t>Classes Edit Mode Guide Version 1:  the Kitchen Sink</a:t>
            </a:r>
          </a:p>
        </p:txBody>
      </p:sp>
      <p:pic>
        <p:nvPicPr>
          <p:cNvPr id="5" name="Picture 4">
            <a:extLst>
              <a:ext uri="{FF2B5EF4-FFF2-40B4-BE49-F238E27FC236}">
                <a16:creationId xmlns:a16="http://schemas.microsoft.com/office/drawing/2014/main" id="{9DE2394F-FCAF-4857-7711-FD5A146194B5}"/>
              </a:ext>
            </a:extLst>
          </p:cNvPr>
          <p:cNvPicPr>
            <a:picLocks noChangeAspect="1"/>
          </p:cNvPicPr>
          <p:nvPr/>
        </p:nvPicPr>
        <p:blipFill>
          <a:blip r:embed="rId3"/>
          <a:stretch>
            <a:fillRect/>
          </a:stretch>
        </p:blipFill>
        <p:spPr>
          <a:xfrm>
            <a:off x="2366411" y="1272831"/>
            <a:ext cx="19362620" cy="12353153"/>
          </a:xfrm>
          <a:prstGeom prst="rect">
            <a:avLst/>
          </a:prstGeom>
        </p:spPr>
      </p:pic>
      <p:sp>
        <p:nvSpPr>
          <p:cNvPr id="3" name="Freeform 4">
            <a:extLst>
              <a:ext uri="{FF2B5EF4-FFF2-40B4-BE49-F238E27FC236}">
                <a16:creationId xmlns:a16="http://schemas.microsoft.com/office/drawing/2014/main" id="{3FEC17DE-9704-275C-977F-0989552EE4C6}"/>
              </a:ext>
            </a:extLst>
          </p:cNvPr>
          <p:cNvSpPr/>
          <p:nvPr/>
        </p:nvSpPr>
        <p:spPr>
          <a:xfrm>
            <a:off x="215063" y="2934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7622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2" y="14757"/>
            <a:ext cx="24383998" cy="121044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7366000" y="273952"/>
            <a:ext cx="15341600" cy="1210444"/>
          </a:xfrm>
        </p:spPr>
        <p:txBody>
          <a:bodyPr anchor="t">
            <a:normAutofit fontScale="90000"/>
          </a:bodyPr>
          <a:lstStyle/>
          <a:p>
            <a:pPr algn="r"/>
            <a:r>
              <a:rPr lang="en-US" sz="5600" b="1" dirty="0">
                <a:solidFill>
                  <a:schemeClr val="bg1"/>
                </a:solidFill>
                <a:latin typeface="Nunito Sans" pitchFamily="2" charset="77"/>
              </a:rPr>
              <a:t>Classes Edit Mode Guide Version 2:  Add Sections</a:t>
            </a:r>
          </a:p>
        </p:txBody>
      </p:sp>
      <p:pic>
        <p:nvPicPr>
          <p:cNvPr id="7" name="Picture 6">
            <a:extLst>
              <a:ext uri="{FF2B5EF4-FFF2-40B4-BE49-F238E27FC236}">
                <a16:creationId xmlns:a16="http://schemas.microsoft.com/office/drawing/2014/main" id="{9E02E2F5-A3EB-8C6E-3292-44683F2A4C47}"/>
              </a:ext>
            </a:extLst>
          </p:cNvPr>
          <p:cNvPicPr>
            <a:picLocks noChangeAspect="1"/>
          </p:cNvPicPr>
          <p:nvPr/>
        </p:nvPicPr>
        <p:blipFill>
          <a:blip r:embed="rId3"/>
          <a:stretch>
            <a:fillRect/>
          </a:stretch>
        </p:blipFill>
        <p:spPr>
          <a:xfrm>
            <a:off x="2534850" y="1347981"/>
            <a:ext cx="18857297" cy="12030763"/>
          </a:xfrm>
          <a:prstGeom prst="rect">
            <a:avLst/>
          </a:prstGeom>
        </p:spPr>
      </p:pic>
      <p:sp>
        <p:nvSpPr>
          <p:cNvPr id="3" name="Freeform 4">
            <a:extLst>
              <a:ext uri="{FF2B5EF4-FFF2-40B4-BE49-F238E27FC236}">
                <a16:creationId xmlns:a16="http://schemas.microsoft.com/office/drawing/2014/main" id="{8F16D7D8-A8C7-ACE2-1B71-CA037688C4F3}"/>
              </a:ext>
            </a:extLst>
          </p:cNvPr>
          <p:cNvSpPr/>
          <p:nvPr/>
        </p:nvSpPr>
        <p:spPr>
          <a:xfrm>
            <a:off x="215063" y="9835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531953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2" y="14759"/>
            <a:ext cx="24383998" cy="121044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7366000" y="239445"/>
            <a:ext cx="15341600" cy="1210444"/>
          </a:xfrm>
        </p:spPr>
        <p:txBody>
          <a:bodyPr anchor="t">
            <a:normAutofit/>
          </a:bodyPr>
          <a:lstStyle/>
          <a:p>
            <a:pPr algn="r"/>
            <a:r>
              <a:rPr lang="en-US" sz="5600" b="1" dirty="0">
                <a:solidFill>
                  <a:schemeClr val="bg1"/>
                </a:solidFill>
                <a:latin typeface="Nunito Sans" pitchFamily="2" charset="77"/>
              </a:rPr>
              <a:t>Classes Edit Mode Locks </a:t>
            </a:r>
          </a:p>
        </p:txBody>
      </p:sp>
      <p:pic>
        <p:nvPicPr>
          <p:cNvPr id="1028" name="Picture 4">
            <a:extLst>
              <a:ext uri="{FF2B5EF4-FFF2-40B4-BE49-F238E27FC236}">
                <a16:creationId xmlns:a16="http://schemas.microsoft.com/office/drawing/2014/main" id="{8A4CAA1E-776B-258C-038B-B7843B403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694" y="2029677"/>
            <a:ext cx="6268201" cy="1073099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2BF958B-58AA-0417-29B4-2642A8DEE85A}"/>
              </a:ext>
            </a:extLst>
          </p:cNvPr>
          <p:cNvSpPr>
            <a:spLocks noGrp="1"/>
          </p:cNvSpPr>
          <p:nvPr>
            <p:ph idx="1"/>
          </p:nvPr>
        </p:nvSpPr>
        <p:spPr>
          <a:xfrm>
            <a:off x="8662736" y="2088644"/>
            <a:ext cx="14732101" cy="10582718"/>
          </a:xfrm>
        </p:spPr>
        <p:txBody>
          <a:bodyPr>
            <a:noAutofit/>
          </a:bodyPr>
          <a:lstStyle/>
          <a:p>
            <a:pPr marL="0" indent="0">
              <a:lnSpc>
                <a:spcPct val="100000"/>
              </a:lnSpc>
              <a:spcBef>
                <a:spcPts val="0"/>
              </a:spcBef>
              <a:buNone/>
            </a:pPr>
            <a:r>
              <a:rPr lang="en-US" sz="2400" b="1" dirty="0">
                <a:solidFill>
                  <a:schemeClr val="tx2">
                    <a:lumMod val="75000"/>
                  </a:schemeClr>
                </a:solidFill>
                <a:latin typeface="Nunito Sans" pitchFamily="2" charset="77"/>
              </a:rPr>
              <a:t>Reschedule </a:t>
            </a:r>
            <a:r>
              <a:rPr lang="en-US" sz="2400" dirty="0">
                <a:solidFill>
                  <a:schemeClr val="tx2">
                    <a:lumMod val="75000"/>
                  </a:schemeClr>
                </a:solidFill>
                <a:latin typeface="Nunito Sans" pitchFamily="2" charset="77"/>
              </a:rPr>
              <a:t>button will not re-schedule any locked sections. </a:t>
            </a:r>
          </a:p>
          <a:p>
            <a:pPr marL="0" indent="0">
              <a:lnSpc>
                <a:spcPct val="100000"/>
              </a:lnSpc>
              <a:spcBef>
                <a:spcPts val="0"/>
              </a:spcBef>
              <a:buNone/>
            </a:pPr>
            <a:endParaRPr lang="en-US" sz="2400" b="1" dirty="0">
              <a:solidFill>
                <a:schemeClr val="tx2">
                  <a:lumMod val="75000"/>
                </a:schemeClr>
              </a:solidFill>
              <a:latin typeface="Nunito Sans" pitchFamily="2" charset="77"/>
            </a:endParaRPr>
          </a:p>
          <a:p>
            <a:pPr marL="0" indent="0">
              <a:lnSpc>
                <a:spcPct val="100000"/>
              </a:lnSpc>
              <a:spcBef>
                <a:spcPts val="0"/>
              </a:spcBef>
              <a:buNone/>
            </a:pPr>
            <a:r>
              <a:rPr lang="en-US" sz="2400" b="1" dirty="0">
                <a:solidFill>
                  <a:schemeClr val="tx2">
                    <a:lumMod val="75000"/>
                  </a:schemeClr>
                </a:solidFill>
                <a:latin typeface="Nunito Sans" pitchFamily="2" charset="77"/>
              </a:rPr>
              <a:t>Two ways to lock a section:</a:t>
            </a:r>
          </a:p>
          <a:p>
            <a:pPr marL="0" indent="0">
              <a:lnSpc>
                <a:spcPct val="100000"/>
              </a:lnSpc>
              <a:spcBef>
                <a:spcPts val="0"/>
              </a:spcBef>
              <a:buNone/>
            </a:pPr>
            <a:endParaRPr lang="en-US" sz="2400" b="1" dirty="0">
              <a:solidFill>
                <a:schemeClr val="tx2">
                  <a:lumMod val="75000"/>
                </a:schemeClr>
              </a:solidFill>
              <a:latin typeface="Nunito Sans" pitchFamily="2" charset="77"/>
            </a:endParaRPr>
          </a:p>
          <a:p>
            <a:pPr marL="0" indent="0">
              <a:lnSpc>
                <a:spcPct val="100000"/>
              </a:lnSpc>
              <a:spcBef>
                <a:spcPts val="0"/>
              </a:spcBef>
              <a:buNone/>
            </a:pPr>
            <a:r>
              <a:rPr lang="en-US" sz="2400" b="1" dirty="0">
                <a:solidFill>
                  <a:schemeClr val="tx2">
                    <a:lumMod val="75000"/>
                  </a:schemeClr>
                </a:solidFill>
                <a:latin typeface="Nunito Sans" pitchFamily="2" charset="77"/>
              </a:rPr>
              <a:t>1.  Temporary locks: </a:t>
            </a:r>
          </a:p>
          <a:p>
            <a:pPr>
              <a:lnSpc>
                <a:spcPct val="100000"/>
              </a:lnSpc>
              <a:spcBef>
                <a:spcPts val="0"/>
              </a:spcBef>
            </a:pPr>
            <a:r>
              <a:rPr lang="en-US" sz="2400" dirty="0">
                <a:solidFill>
                  <a:schemeClr val="tx2">
                    <a:lumMod val="75000"/>
                  </a:schemeClr>
                </a:solidFill>
                <a:latin typeface="Nunito Sans" pitchFamily="2" charset="77"/>
              </a:rPr>
              <a:t>Click to toggle the red padlock “temp locked” symbol or grey padlock “unlocked” symbol</a:t>
            </a:r>
            <a:br>
              <a:rPr lang="en-US" sz="2400" dirty="0">
                <a:solidFill>
                  <a:schemeClr val="tx2">
                    <a:lumMod val="75000"/>
                  </a:schemeClr>
                </a:solidFill>
                <a:latin typeface="Nunito Sans" pitchFamily="2" charset="77"/>
              </a:rPr>
            </a:br>
            <a:endParaRPr lang="en-US" sz="2400" dirty="0">
              <a:solidFill>
                <a:schemeClr val="tx2">
                  <a:lumMod val="75000"/>
                </a:schemeClr>
              </a:solidFill>
              <a:latin typeface="Nunito Sans" pitchFamily="2" charset="77"/>
            </a:endParaRPr>
          </a:p>
          <a:p>
            <a:pPr>
              <a:lnSpc>
                <a:spcPct val="100000"/>
              </a:lnSpc>
              <a:spcBef>
                <a:spcPts val="0"/>
              </a:spcBef>
            </a:pPr>
            <a:r>
              <a:rPr lang="en-US" sz="2400" dirty="0">
                <a:solidFill>
                  <a:schemeClr val="tx2">
                    <a:lumMod val="75000"/>
                  </a:schemeClr>
                </a:solidFill>
                <a:latin typeface="Nunito Sans" pitchFamily="2" charset="77"/>
              </a:rPr>
              <a:t>In Edit Mode, the </a:t>
            </a:r>
            <a:r>
              <a:rPr lang="en-US" sz="2400" b="1" dirty="0">
                <a:solidFill>
                  <a:schemeClr val="tx2">
                    <a:lumMod val="75000"/>
                  </a:schemeClr>
                </a:solidFill>
                <a:latin typeface="Nunito Sans" pitchFamily="2" charset="77"/>
              </a:rPr>
              <a:t>default is locked</a:t>
            </a:r>
            <a:r>
              <a:rPr lang="en-US" sz="2400" dirty="0">
                <a:solidFill>
                  <a:schemeClr val="tx2">
                    <a:lumMod val="75000"/>
                  </a:schemeClr>
                </a:solidFill>
                <a:latin typeface="Nunito Sans" pitchFamily="2" charset="77"/>
              </a:rPr>
              <a:t>, so each time you open Edit Mode, </a:t>
            </a:r>
            <a:r>
              <a:rPr lang="en-US" sz="2400" b="1" dirty="0">
                <a:solidFill>
                  <a:schemeClr val="tx2">
                    <a:lumMod val="75000"/>
                  </a:schemeClr>
                </a:solidFill>
                <a:latin typeface="Nunito Sans" pitchFamily="2" charset="77"/>
              </a:rPr>
              <a:t>all sections will be locked</a:t>
            </a:r>
            <a:br>
              <a:rPr lang="en-US" sz="2400" dirty="0">
                <a:solidFill>
                  <a:schemeClr val="tx2">
                    <a:lumMod val="75000"/>
                  </a:schemeClr>
                </a:solidFill>
                <a:latin typeface="Nunito Sans" pitchFamily="2" charset="77"/>
              </a:rPr>
            </a:br>
            <a:endParaRPr lang="en-US" sz="2400" dirty="0">
              <a:solidFill>
                <a:schemeClr val="tx2">
                  <a:lumMod val="75000"/>
                </a:schemeClr>
              </a:solidFill>
              <a:latin typeface="Nunito Sans" pitchFamily="2" charset="77"/>
            </a:endParaRPr>
          </a:p>
          <a:p>
            <a:pPr>
              <a:lnSpc>
                <a:spcPct val="100000"/>
              </a:lnSpc>
              <a:spcBef>
                <a:spcPts val="0"/>
              </a:spcBef>
            </a:pPr>
            <a:r>
              <a:rPr lang="en-US" sz="2400" dirty="0">
                <a:solidFill>
                  <a:schemeClr val="tx2">
                    <a:lumMod val="75000"/>
                  </a:schemeClr>
                </a:solidFill>
                <a:latin typeface="Nunito Sans" pitchFamily="2" charset="77"/>
              </a:rPr>
              <a:t>Click on the red padlock to unlock a single section</a:t>
            </a:r>
            <a:br>
              <a:rPr lang="en-US" sz="2400" dirty="0">
                <a:solidFill>
                  <a:schemeClr val="tx2">
                    <a:lumMod val="75000"/>
                  </a:schemeClr>
                </a:solidFill>
                <a:latin typeface="Nunito Sans" pitchFamily="2" charset="77"/>
              </a:rPr>
            </a:br>
            <a:endParaRPr lang="en-US" sz="2400" dirty="0">
              <a:solidFill>
                <a:schemeClr val="tx2">
                  <a:lumMod val="75000"/>
                </a:schemeClr>
              </a:solidFill>
              <a:latin typeface="Nunito Sans" pitchFamily="2" charset="77"/>
            </a:endParaRPr>
          </a:p>
          <a:p>
            <a:pPr>
              <a:lnSpc>
                <a:spcPct val="100000"/>
              </a:lnSpc>
              <a:spcBef>
                <a:spcPts val="0"/>
              </a:spcBef>
            </a:pPr>
            <a:r>
              <a:rPr lang="en-US" sz="2400" dirty="0">
                <a:solidFill>
                  <a:schemeClr val="tx2">
                    <a:lumMod val="75000"/>
                  </a:schemeClr>
                </a:solidFill>
                <a:latin typeface="Nunito Sans" pitchFamily="2" charset="77"/>
              </a:rPr>
              <a:t>Click on the red padlock at the top of the column to unlock all sections</a:t>
            </a:r>
          </a:p>
          <a:p>
            <a:pPr>
              <a:lnSpc>
                <a:spcPct val="100000"/>
              </a:lnSpc>
              <a:spcBef>
                <a:spcPts val="0"/>
              </a:spcBef>
            </a:pPr>
            <a:endParaRPr lang="en-US" sz="2400" dirty="0">
              <a:solidFill>
                <a:schemeClr val="tx2">
                  <a:lumMod val="75000"/>
                </a:schemeClr>
              </a:solidFill>
              <a:latin typeface="Nunito Sans" pitchFamily="2" charset="77"/>
            </a:endParaRPr>
          </a:p>
          <a:p>
            <a:pPr>
              <a:lnSpc>
                <a:spcPct val="100000"/>
              </a:lnSpc>
              <a:spcBef>
                <a:spcPts val="0"/>
              </a:spcBef>
            </a:pPr>
            <a:endParaRPr lang="en-US" sz="2400" dirty="0">
              <a:solidFill>
                <a:schemeClr val="tx2">
                  <a:lumMod val="75000"/>
                </a:schemeClr>
              </a:solidFill>
              <a:latin typeface="Nunito Sans" pitchFamily="2" charset="77"/>
            </a:endParaRPr>
          </a:p>
          <a:p>
            <a:pPr marL="0" indent="0">
              <a:lnSpc>
                <a:spcPct val="100000"/>
              </a:lnSpc>
              <a:spcBef>
                <a:spcPts val="0"/>
              </a:spcBef>
              <a:buNone/>
            </a:pPr>
            <a:r>
              <a:rPr lang="en-US" sz="2400" b="1" dirty="0">
                <a:solidFill>
                  <a:schemeClr val="tx2">
                    <a:lumMod val="75000"/>
                  </a:schemeClr>
                </a:solidFill>
                <a:latin typeface="Nunito Sans" pitchFamily="2" charset="77"/>
              </a:rPr>
              <a:t>2.  </a:t>
            </a:r>
            <a:r>
              <a:rPr lang="en-US" sz="2400" b="1" dirty="0" err="1">
                <a:solidFill>
                  <a:schemeClr val="tx2">
                    <a:lumMod val="75000"/>
                  </a:schemeClr>
                </a:solidFill>
                <a:latin typeface="Nunito Sans" pitchFamily="2" charset="77"/>
              </a:rPr>
              <a:t>PermLk</a:t>
            </a:r>
            <a:r>
              <a:rPr lang="en-US" sz="2400" b="1" dirty="0">
                <a:solidFill>
                  <a:schemeClr val="tx2">
                    <a:lumMod val="75000"/>
                  </a:schemeClr>
                </a:solidFill>
                <a:latin typeface="Nunito Sans" pitchFamily="2" charset="77"/>
              </a:rPr>
              <a:t>: </a:t>
            </a:r>
          </a:p>
          <a:p>
            <a:pPr>
              <a:lnSpc>
                <a:spcPct val="100000"/>
              </a:lnSpc>
              <a:spcBef>
                <a:spcPts val="0"/>
              </a:spcBef>
            </a:pPr>
            <a:r>
              <a:rPr lang="en-US" sz="2400" dirty="0">
                <a:solidFill>
                  <a:schemeClr val="tx2">
                    <a:lumMod val="75000"/>
                  </a:schemeClr>
                </a:solidFill>
                <a:latin typeface="Nunito Sans" pitchFamily="2" charset="77"/>
              </a:rPr>
              <a:t>Blank value indicates “not locked”</a:t>
            </a:r>
            <a:br>
              <a:rPr lang="en-US" sz="2400" dirty="0">
                <a:solidFill>
                  <a:schemeClr val="tx2">
                    <a:lumMod val="75000"/>
                  </a:schemeClr>
                </a:solidFill>
                <a:latin typeface="Nunito Sans" pitchFamily="2" charset="77"/>
              </a:rPr>
            </a:br>
            <a:endParaRPr lang="en-US" sz="2400" dirty="0">
              <a:solidFill>
                <a:schemeClr val="tx2">
                  <a:lumMod val="75000"/>
                </a:schemeClr>
              </a:solidFill>
              <a:latin typeface="Nunito Sans" pitchFamily="2" charset="77"/>
            </a:endParaRPr>
          </a:p>
          <a:p>
            <a:pPr>
              <a:lnSpc>
                <a:spcPct val="100000"/>
              </a:lnSpc>
              <a:spcBef>
                <a:spcPts val="0"/>
              </a:spcBef>
            </a:pPr>
            <a:r>
              <a:rPr lang="en-US" sz="2400" dirty="0">
                <a:solidFill>
                  <a:schemeClr val="tx2">
                    <a:lumMod val="75000"/>
                  </a:schemeClr>
                </a:solidFill>
                <a:latin typeface="Nunito Sans" pitchFamily="2" charset="77"/>
              </a:rPr>
              <a:t>Any code means the section is locked; the code’s description indicates why it is locked</a:t>
            </a:r>
            <a:br>
              <a:rPr lang="en-US" sz="2400" dirty="0">
                <a:solidFill>
                  <a:schemeClr val="tx2">
                    <a:lumMod val="75000"/>
                  </a:schemeClr>
                </a:solidFill>
                <a:latin typeface="Nunito Sans" pitchFamily="2" charset="77"/>
              </a:rPr>
            </a:br>
            <a:endParaRPr lang="en-US" sz="2400" dirty="0">
              <a:solidFill>
                <a:schemeClr val="tx2">
                  <a:lumMod val="75000"/>
                </a:schemeClr>
              </a:solidFill>
              <a:latin typeface="Nunito Sans" pitchFamily="2" charset="77"/>
            </a:endParaRPr>
          </a:p>
          <a:p>
            <a:pPr>
              <a:lnSpc>
                <a:spcPct val="100000"/>
              </a:lnSpc>
              <a:spcBef>
                <a:spcPts val="0"/>
              </a:spcBef>
            </a:pPr>
            <a:r>
              <a:rPr lang="en-US" sz="2400" dirty="0">
                <a:solidFill>
                  <a:schemeClr val="tx2">
                    <a:lumMod val="75000"/>
                  </a:schemeClr>
                </a:solidFill>
                <a:latin typeface="Nunito Sans" pitchFamily="2" charset="77"/>
              </a:rPr>
              <a:t>Values in the dropdown are the codes and descriptions for </a:t>
            </a:r>
            <a:r>
              <a:rPr lang="en-US" sz="2400" dirty="0" err="1">
                <a:solidFill>
                  <a:schemeClr val="tx2">
                    <a:lumMod val="75000"/>
                  </a:schemeClr>
                </a:solidFill>
                <a:latin typeface="Nunito Sans" pitchFamily="2" charset="77"/>
              </a:rPr>
              <a:t>table.field</a:t>
            </a:r>
            <a:r>
              <a:rPr lang="en-US" sz="2400" dirty="0">
                <a:solidFill>
                  <a:schemeClr val="tx2">
                    <a:lumMod val="75000"/>
                  </a:schemeClr>
                </a:solidFill>
                <a:latin typeface="Nunito Sans" pitchFamily="2" charset="77"/>
              </a:rPr>
              <a:t> SSS.PL</a:t>
            </a:r>
            <a:br>
              <a:rPr lang="en-US" sz="2400" dirty="0">
                <a:solidFill>
                  <a:schemeClr val="tx2">
                    <a:lumMod val="75000"/>
                  </a:schemeClr>
                </a:solidFill>
                <a:latin typeface="Nunito Sans" pitchFamily="2" charset="77"/>
              </a:rPr>
            </a:br>
            <a:endParaRPr lang="en-US" sz="2400" dirty="0">
              <a:solidFill>
                <a:schemeClr val="tx2">
                  <a:lumMod val="75000"/>
                </a:schemeClr>
              </a:solidFill>
              <a:latin typeface="Nunito Sans" pitchFamily="2" charset="77"/>
            </a:endParaRPr>
          </a:p>
          <a:p>
            <a:pPr>
              <a:lnSpc>
                <a:spcPct val="100000"/>
              </a:lnSpc>
              <a:spcBef>
                <a:spcPts val="0"/>
              </a:spcBef>
            </a:pPr>
            <a:r>
              <a:rPr lang="en-US" sz="2400" dirty="0">
                <a:solidFill>
                  <a:schemeClr val="tx2">
                    <a:lumMod val="75000"/>
                  </a:schemeClr>
                </a:solidFill>
                <a:latin typeface="Nunito Sans" pitchFamily="2" charset="77"/>
              </a:rPr>
              <a:t>SSS.PL codes can be modified or added using the Update Code Table page (you may not have permissions; ask your Aeries administrator if you want to change or add a </a:t>
            </a:r>
            <a:r>
              <a:rPr lang="en-US" sz="2400" dirty="0" err="1">
                <a:solidFill>
                  <a:schemeClr val="tx2">
                    <a:lumMod val="75000"/>
                  </a:schemeClr>
                </a:solidFill>
                <a:latin typeface="Nunito Sans" pitchFamily="2" charset="77"/>
              </a:rPr>
              <a:t>PermLk</a:t>
            </a:r>
            <a:r>
              <a:rPr lang="en-US" sz="2400" dirty="0">
                <a:solidFill>
                  <a:schemeClr val="tx2">
                    <a:lumMod val="75000"/>
                  </a:schemeClr>
                </a:solidFill>
                <a:latin typeface="Nunito Sans" pitchFamily="2" charset="77"/>
              </a:rPr>
              <a:t> code)</a:t>
            </a:r>
            <a:br>
              <a:rPr lang="en-US" sz="2400" dirty="0">
                <a:solidFill>
                  <a:schemeClr val="tx2">
                    <a:lumMod val="75000"/>
                  </a:schemeClr>
                </a:solidFill>
                <a:latin typeface="Nunito Sans" pitchFamily="2" charset="77"/>
              </a:rPr>
            </a:br>
            <a:endParaRPr lang="en-US" sz="2400" dirty="0">
              <a:solidFill>
                <a:schemeClr val="tx2">
                  <a:lumMod val="75000"/>
                </a:schemeClr>
              </a:solidFill>
              <a:latin typeface="Nunito Sans" pitchFamily="2" charset="77"/>
            </a:endParaRPr>
          </a:p>
          <a:p>
            <a:pPr>
              <a:lnSpc>
                <a:spcPct val="100000"/>
              </a:lnSpc>
              <a:spcBef>
                <a:spcPts val="0"/>
              </a:spcBef>
            </a:pPr>
            <a:r>
              <a:rPr lang="en-US" sz="2400" dirty="0">
                <a:solidFill>
                  <a:schemeClr val="tx2">
                    <a:lumMod val="75000"/>
                  </a:schemeClr>
                </a:solidFill>
                <a:latin typeface="Nunito Sans" pitchFamily="2" charset="77"/>
              </a:rPr>
              <a:t>SSS.PL values are used district-wide, so communicate with others who use Classes or Course Requests (which also uses </a:t>
            </a:r>
            <a:r>
              <a:rPr lang="en-US" sz="2400" dirty="0" err="1">
                <a:solidFill>
                  <a:schemeClr val="tx2">
                    <a:lumMod val="75000"/>
                  </a:schemeClr>
                </a:solidFill>
                <a:latin typeface="Nunito Sans" pitchFamily="2" charset="77"/>
              </a:rPr>
              <a:t>PermLk</a:t>
            </a:r>
            <a:r>
              <a:rPr lang="en-US" sz="2400" dirty="0">
                <a:solidFill>
                  <a:schemeClr val="tx2">
                    <a:lumMod val="75000"/>
                  </a:schemeClr>
                </a:solidFill>
                <a:latin typeface="Nunito Sans" pitchFamily="2" charset="77"/>
              </a:rPr>
              <a:t>) before making changes</a:t>
            </a:r>
          </a:p>
        </p:txBody>
      </p:sp>
      <p:sp>
        <p:nvSpPr>
          <p:cNvPr id="5" name="Freeform 4">
            <a:extLst>
              <a:ext uri="{FF2B5EF4-FFF2-40B4-BE49-F238E27FC236}">
                <a16:creationId xmlns:a16="http://schemas.microsoft.com/office/drawing/2014/main" id="{55CF4E74-923C-A84E-CAF5-A1C912DE0385}"/>
              </a:ext>
            </a:extLst>
          </p:cNvPr>
          <p:cNvSpPr/>
          <p:nvPr/>
        </p:nvSpPr>
        <p:spPr>
          <a:xfrm>
            <a:off x="215063" y="115604"/>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483427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3737599" y="342988"/>
            <a:ext cx="19947775" cy="850668"/>
          </a:xfrm>
        </p:spPr>
        <p:txBody>
          <a:bodyPr anchor="t">
            <a:normAutofit fontScale="90000"/>
          </a:bodyPr>
          <a:lstStyle/>
          <a:p>
            <a:pPr algn="r"/>
            <a:r>
              <a:rPr lang="en-US" sz="5600" b="1" dirty="0">
                <a:solidFill>
                  <a:schemeClr val="bg1"/>
                </a:solidFill>
                <a:latin typeface="Nunito Sans" pitchFamily="2" charset="77"/>
              </a:rPr>
              <a:t>Classes Edit Mode:  Add sections using a Course Request Packet </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3849299" y="2209801"/>
            <a:ext cx="6583680" cy="10144126"/>
          </a:xfrm>
        </p:spPr>
        <p:txBody>
          <a:bodyPr>
            <a:normAutofit fontScale="92500" lnSpcReduction="10000"/>
          </a:bodyPr>
          <a:lstStyle/>
          <a:p>
            <a:pPr marL="914400" indent="-914400">
              <a:buAutoNum type="arabicPeriod"/>
            </a:pPr>
            <a:r>
              <a:rPr lang="en-US" sz="3600" dirty="0">
                <a:solidFill>
                  <a:schemeClr val="tx2">
                    <a:lumMod val="75000"/>
                  </a:schemeClr>
                </a:solidFill>
                <a:latin typeface="Nunito Sans" pitchFamily="2" charset="77"/>
              </a:rPr>
              <a:t>Press </a:t>
            </a:r>
            <a:r>
              <a:rPr lang="en-US" sz="3600" b="1" dirty="0">
                <a:solidFill>
                  <a:schemeClr val="tx2">
                    <a:lumMod val="75000"/>
                  </a:schemeClr>
                </a:solidFill>
                <a:latin typeface="Nunito Sans" pitchFamily="2" charset="77"/>
              </a:rPr>
              <a:t>Edit</a:t>
            </a:r>
            <a:r>
              <a:rPr lang="en-US" sz="3600" dirty="0">
                <a:solidFill>
                  <a:schemeClr val="tx2">
                    <a:lumMod val="75000"/>
                  </a:schemeClr>
                </a:solidFill>
                <a:latin typeface="Nunito Sans" pitchFamily="2" charset="77"/>
              </a:rPr>
              <a:t> button.</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Check </a:t>
            </a:r>
            <a:r>
              <a:rPr lang="en-US" sz="3600" b="1" dirty="0">
                <a:solidFill>
                  <a:schemeClr val="tx2">
                    <a:lumMod val="75000"/>
                  </a:schemeClr>
                </a:solidFill>
                <a:latin typeface="Nunito Sans" pitchFamily="2" charset="77"/>
              </a:rPr>
              <a:t>Start Date:  </a:t>
            </a:r>
            <a:r>
              <a:rPr lang="en-US" sz="3600" dirty="0">
                <a:solidFill>
                  <a:schemeClr val="tx2">
                    <a:lumMod val="75000"/>
                  </a:schemeClr>
                </a:solidFill>
                <a:latin typeface="Nunito Sans" pitchFamily="2" charset="77"/>
              </a:rPr>
              <a:t>the first date student will be in the new section(s).</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Press </a:t>
            </a:r>
            <a:r>
              <a:rPr lang="en-US" sz="3600" b="1" dirty="0" err="1">
                <a:solidFill>
                  <a:schemeClr val="tx2">
                    <a:lumMod val="75000"/>
                  </a:schemeClr>
                </a:solidFill>
                <a:latin typeface="Nunito Sans" pitchFamily="2" charset="77"/>
              </a:rPr>
              <a:t>CrsReqPack</a:t>
            </a:r>
            <a:r>
              <a:rPr lang="en-US" sz="3600" dirty="0">
                <a:solidFill>
                  <a:schemeClr val="tx2">
                    <a:lumMod val="75000"/>
                  </a:schemeClr>
                </a:solidFill>
                <a:latin typeface="Nunito Sans" pitchFamily="2" charset="77"/>
              </a:rPr>
              <a:t> button.</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Select checkbox for the Packet to add.</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Press </a:t>
            </a:r>
            <a:r>
              <a:rPr lang="en-US" sz="3600" b="1" dirty="0">
                <a:solidFill>
                  <a:schemeClr val="tx2">
                    <a:lumMod val="75000"/>
                  </a:schemeClr>
                </a:solidFill>
                <a:latin typeface="Nunito Sans" pitchFamily="2" charset="77"/>
              </a:rPr>
              <a:t>Add Packet </a:t>
            </a:r>
            <a:r>
              <a:rPr lang="en-US" sz="3600" dirty="0">
                <a:solidFill>
                  <a:schemeClr val="tx2">
                    <a:lumMod val="75000"/>
                  </a:schemeClr>
                </a:solidFill>
                <a:latin typeface="Nunito Sans" pitchFamily="2" charset="77"/>
              </a:rPr>
              <a:t>and courses plus sections will be added to grid.</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Select a section for each course by clicking tiles or press </a:t>
            </a:r>
            <a:r>
              <a:rPr lang="en-US" sz="3600" b="1" dirty="0">
                <a:solidFill>
                  <a:schemeClr val="tx2">
                    <a:lumMod val="75000"/>
                  </a:schemeClr>
                </a:solidFill>
                <a:latin typeface="Nunito Sans" pitchFamily="2" charset="77"/>
              </a:rPr>
              <a:t>Reschedule.</a:t>
            </a:r>
            <a:br>
              <a:rPr lang="en-US" sz="3600" b="1" dirty="0">
                <a:solidFill>
                  <a:schemeClr val="tx2">
                    <a:lumMod val="75000"/>
                  </a:schemeClr>
                </a:solidFill>
                <a:latin typeface="Nunito Sans" pitchFamily="2" charset="77"/>
              </a:rPr>
            </a:br>
            <a:endParaRPr lang="en-US" sz="3600" b="1"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Press </a:t>
            </a:r>
            <a:r>
              <a:rPr lang="en-US" sz="3600" b="1" dirty="0">
                <a:solidFill>
                  <a:schemeClr val="tx2">
                    <a:lumMod val="75000"/>
                  </a:schemeClr>
                </a:solidFill>
                <a:latin typeface="Nunito Sans" pitchFamily="2" charset="77"/>
              </a:rPr>
              <a:t>Save.</a:t>
            </a:r>
          </a:p>
        </p:txBody>
      </p:sp>
      <p:pic>
        <p:nvPicPr>
          <p:cNvPr id="7" name="Picture 6">
            <a:extLst>
              <a:ext uri="{FF2B5EF4-FFF2-40B4-BE49-F238E27FC236}">
                <a16:creationId xmlns:a16="http://schemas.microsoft.com/office/drawing/2014/main" id="{A26F8656-713E-4AFE-1EB4-9378B0E1FEC1}"/>
              </a:ext>
            </a:extLst>
          </p:cNvPr>
          <p:cNvPicPr>
            <a:picLocks noChangeAspect="1"/>
          </p:cNvPicPr>
          <p:nvPr/>
        </p:nvPicPr>
        <p:blipFill>
          <a:blip r:embed="rId3"/>
          <a:stretch>
            <a:fillRect/>
          </a:stretch>
        </p:blipFill>
        <p:spPr>
          <a:xfrm>
            <a:off x="11075501" y="1786016"/>
            <a:ext cx="7304762" cy="1171429"/>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EB5BBFB5-E95B-9579-A7DF-EA9C4A783C83}"/>
              </a:ext>
            </a:extLst>
          </p:cNvPr>
          <p:cNvPicPr>
            <a:picLocks noChangeAspect="1"/>
          </p:cNvPicPr>
          <p:nvPr/>
        </p:nvPicPr>
        <p:blipFill>
          <a:blip r:embed="rId4"/>
          <a:stretch>
            <a:fillRect/>
          </a:stretch>
        </p:blipFill>
        <p:spPr>
          <a:xfrm>
            <a:off x="11079808" y="3393463"/>
            <a:ext cx="9257143" cy="168571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453FA870-E3A6-1116-E1C1-A95737BD1CEC}"/>
              </a:ext>
            </a:extLst>
          </p:cNvPr>
          <p:cNvPicPr>
            <a:picLocks noChangeAspect="1"/>
          </p:cNvPicPr>
          <p:nvPr/>
        </p:nvPicPr>
        <p:blipFill>
          <a:blip r:embed="rId5"/>
          <a:stretch>
            <a:fillRect/>
          </a:stretch>
        </p:blipFill>
        <p:spPr>
          <a:xfrm>
            <a:off x="11075501" y="6092457"/>
            <a:ext cx="5266667" cy="2857143"/>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C47A8843-1E40-98E0-DA68-71C091CAEA98}"/>
              </a:ext>
            </a:extLst>
          </p:cNvPr>
          <p:cNvPicPr>
            <a:picLocks noChangeAspect="1"/>
          </p:cNvPicPr>
          <p:nvPr/>
        </p:nvPicPr>
        <p:blipFill>
          <a:blip r:embed="rId6"/>
          <a:stretch>
            <a:fillRect/>
          </a:stretch>
        </p:blipFill>
        <p:spPr>
          <a:xfrm>
            <a:off x="11075502" y="9638996"/>
            <a:ext cx="9028571" cy="3514286"/>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3EC4CD90-2AEA-8480-A122-4B0494489014}"/>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3685610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2240460" y="300458"/>
            <a:ext cx="21623079" cy="850668"/>
          </a:xfrm>
        </p:spPr>
        <p:txBody>
          <a:bodyPr anchor="t">
            <a:normAutofit fontScale="90000"/>
          </a:bodyPr>
          <a:lstStyle/>
          <a:p>
            <a:pPr algn="r"/>
            <a:r>
              <a:rPr lang="en-US" sz="5600" b="1" dirty="0">
                <a:solidFill>
                  <a:schemeClr val="bg1"/>
                </a:solidFill>
                <a:latin typeface="Nunito Sans" pitchFamily="2" charset="77"/>
              </a:rPr>
              <a:t>Classes Edit Mode:  Add sections using a Course Request Section Packet </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3291827" y="2209801"/>
            <a:ext cx="6583680" cy="10144126"/>
          </a:xfrm>
        </p:spPr>
        <p:txBody>
          <a:bodyPr>
            <a:normAutofit lnSpcReduction="10000"/>
          </a:bodyPr>
          <a:lstStyle/>
          <a:p>
            <a:pPr marL="914400" indent="-914400">
              <a:buAutoNum type="arabicPeriod"/>
            </a:pPr>
            <a:r>
              <a:rPr lang="en-US" sz="3600" dirty="0">
                <a:solidFill>
                  <a:schemeClr val="tx2">
                    <a:lumMod val="75000"/>
                  </a:schemeClr>
                </a:solidFill>
                <a:latin typeface="Nunito Sans" pitchFamily="2" charset="77"/>
              </a:rPr>
              <a:t>Press </a:t>
            </a:r>
            <a:r>
              <a:rPr lang="en-US" sz="3600" b="1" dirty="0">
                <a:solidFill>
                  <a:schemeClr val="tx2">
                    <a:lumMod val="75000"/>
                  </a:schemeClr>
                </a:solidFill>
                <a:latin typeface="Nunito Sans" pitchFamily="2" charset="77"/>
              </a:rPr>
              <a:t>Edit</a:t>
            </a:r>
            <a:r>
              <a:rPr lang="en-US" sz="3600" dirty="0">
                <a:solidFill>
                  <a:schemeClr val="tx2">
                    <a:lumMod val="75000"/>
                  </a:schemeClr>
                </a:solidFill>
                <a:latin typeface="Nunito Sans" pitchFamily="2" charset="77"/>
              </a:rPr>
              <a:t> button.</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Check </a:t>
            </a:r>
            <a:r>
              <a:rPr lang="en-US" sz="3600" b="1" dirty="0">
                <a:solidFill>
                  <a:schemeClr val="tx2">
                    <a:lumMod val="75000"/>
                  </a:schemeClr>
                </a:solidFill>
                <a:latin typeface="Nunito Sans" pitchFamily="2" charset="77"/>
              </a:rPr>
              <a:t>Start Date:  </a:t>
            </a:r>
            <a:r>
              <a:rPr lang="en-US" sz="3600" dirty="0">
                <a:solidFill>
                  <a:schemeClr val="tx2">
                    <a:lumMod val="75000"/>
                  </a:schemeClr>
                </a:solidFill>
                <a:latin typeface="Nunito Sans" pitchFamily="2" charset="77"/>
              </a:rPr>
              <a:t>the first date student will be in the new section(s).</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Press </a:t>
            </a:r>
            <a:r>
              <a:rPr lang="en-US" sz="3600" b="1" dirty="0" err="1">
                <a:solidFill>
                  <a:schemeClr val="tx2">
                    <a:lumMod val="75000"/>
                  </a:schemeClr>
                </a:solidFill>
                <a:latin typeface="Nunito Sans" pitchFamily="2" charset="77"/>
              </a:rPr>
              <a:t>CrsSecPack</a:t>
            </a:r>
            <a:r>
              <a:rPr lang="en-US" sz="3600" dirty="0">
                <a:solidFill>
                  <a:schemeClr val="tx2">
                    <a:lumMod val="75000"/>
                  </a:schemeClr>
                </a:solidFill>
                <a:latin typeface="Nunito Sans" pitchFamily="2" charset="77"/>
              </a:rPr>
              <a:t> button.</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Select checkbox for the Packet to add.</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Press </a:t>
            </a:r>
            <a:r>
              <a:rPr lang="en-US" sz="3600" b="1" dirty="0">
                <a:solidFill>
                  <a:schemeClr val="tx2">
                    <a:lumMod val="75000"/>
                  </a:schemeClr>
                </a:solidFill>
                <a:latin typeface="Nunito Sans" pitchFamily="2" charset="77"/>
              </a:rPr>
              <a:t>Add Section Packet(s). </a:t>
            </a:r>
            <a:r>
              <a:rPr lang="en-US" sz="3600" dirty="0">
                <a:solidFill>
                  <a:schemeClr val="tx2">
                    <a:lumMod val="75000"/>
                  </a:schemeClr>
                </a:solidFill>
                <a:latin typeface="Nunito Sans" pitchFamily="2" charset="77"/>
              </a:rPr>
              <a:t>Courses plus sections will be added to grid and sections will be selected.</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Press </a:t>
            </a:r>
            <a:r>
              <a:rPr lang="en-US" sz="3600" b="1" dirty="0">
                <a:solidFill>
                  <a:schemeClr val="tx2">
                    <a:lumMod val="75000"/>
                  </a:schemeClr>
                </a:solidFill>
                <a:latin typeface="Nunito Sans" pitchFamily="2" charset="77"/>
              </a:rPr>
              <a:t>Save.</a:t>
            </a:r>
          </a:p>
        </p:txBody>
      </p:sp>
      <p:pic>
        <p:nvPicPr>
          <p:cNvPr id="7" name="Picture 6">
            <a:extLst>
              <a:ext uri="{FF2B5EF4-FFF2-40B4-BE49-F238E27FC236}">
                <a16:creationId xmlns:a16="http://schemas.microsoft.com/office/drawing/2014/main" id="{A26F8656-713E-4AFE-1EB4-9378B0E1FEC1}"/>
              </a:ext>
            </a:extLst>
          </p:cNvPr>
          <p:cNvPicPr>
            <a:picLocks noChangeAspect="1"/>
          </p:cNvPicPr>
          <p:nvPr/>
        </p:nvPicPr>
        <p:blipFill>
          <a:blip r:embed="rId3"/>
          <a:stretch>
            <a:fillRect/>
          </a:stretch>
        </p:blipFill>
        <p:spPr>
          <a:xfrm>
            <a:off x="10518029" y="1786016"/>
            <a:ext cx="7304762" cy="117142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5294D0E-20FC-C406-1419-EECB9F59D98D}"/>
              </a:ext>
            </a:extLst>
          </p:cNvPr>
          <p:cNvPicPr>
            <a:picLocks noChangeAspect="1"/>
          </p:cNvPicPr>
          <p:nvPr/>
        </p:nvPicPr>
        <p:blipFill>
          <a:blip r:embed="rId4"/>
          <a:stretch>
            <a:fillRect/>
          </a:stretch>
        </p:blipFill>
        <p:spPr>
          <a:xfrm>
            <a:off x="10518029" y="3488919"/>
            <a:ext cx="9257143" cy="168571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2BACBC83-4346-4E4D-07F6-5FCBA562DFFA}"/>
              </a:ext>
            </a:extLst>
          </p:cNvPr>
          <p:cNvPicPr>
            <a:picLocks noChangeAspect="1"/>
          </p:cNvPicPr>
          <p:nvPr/>
        </p:nvPicPr>
        <p:blipFill>
          <a:blip r:embed="rId5"/>
          <a:stretch>
            <a:fillRect/>
          </a:stretch>
        </p:blipFill>
        <p:spPr>
          <a:xfrm>
            <a:off x="10587017" y="6606541"/>
            <a:ext cx="5304762" cy="1666667"/>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9248868A-56EA-BB2D-A8FA-1461F1846A7A}"/>
              </a:ext>
            </a:extLst>
          </p:cNvPr>
          <p:cNvPicPr>
            <a:picLocks noChangeAspect="1"/>
          </p:cNvPicPr>
          <p:nvPr/>
        </p:nvPicPr>
        <p:blipFill>
          <a:blip r:embed="rId6"/>
          <a:stretch>
            <a:fillRect/>
          </a:stretch>
        </p:blipFill>
        <p:spPr>
          <a:xfrm>
            <a:off x="10518029" y="9326697"/>
            <a:ext cx="9114286" cy="3714286"/>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F1F2BF69-2127-4735-A541-5DD076E88C49}"/>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361249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2759825" y="321723"/>
            <a:ext cx="19947775" cy="850668"/>
          </a:xfrm>
        </p:spPr>
        <p:txBody>
          <a:bodyPr anchor="t">
            <a:normAutofit fontScale="90000"/>
          </a:bodyPr>
          <a:lstStyle/>
          <a:p>
            <a:pPr algn="r"/>
            <a:r>
              <a:rPr lang="en-US" sz="5600" b="1" dirty="0">
                <a:solidFill>
                  <a:schemeClr val="bg1"/>
                </a:solidFill>
                <a:latin typeface="Nunito Sans" pitchFamily="2" charset="77"/>
              </a:rPr>
              <a:t>Classes Edit Mode:  Add sections using the View MST popup</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2460559" y="2209801"/>
            <a:ext cx="6583680" cy="10144126"/>
          </a:xfrm>
        </p:spPr>
        <p:txBody>
          <a:bodyPr>
            <a:normAutofit/>
          </a:bodyPr>
          <a:lstStyle/>
          <a:p>
            <a:pPr marL="914400" indent="-914400">
              <a:buAutoNum type="arabicPeriod"/>
            </a:pPr>
            <a:r>
              <a:rPr lang="en-US" sz="3600" dirty="0">
                <a:solidFill>
                  <a:schemeClr val="tx2">
                    <a:lumMod val="75000"/>
                  </a:schemeClr>
                </a:solidFill>
                <a:latin typeface="Nunito Sans" pitchFamily="2" charset="77"/>
              </a:rPr>
              <a:t>Press </a:t>
            </a:r>
            <a:r>
              <a:rPr lang="en-US" sz="3600" b="1" dirty="0">
                <a:solidFill>
                  <a:schemeClr val="tx2">
                    <a:lumMod val="75000"/>
                  </a:schemeClr>
                </a:solidFill>
                <a:latin typeface="Nunito Sans" pitchFamily="2" charset="77"/>
              </a:rPr>
              <a:t>Edit</a:t>
            </a:r>
            <a:r>
              <a:rPr lang="en-US" sz="3600" dirty="0">
                <a:solidFill>
                  <a:schemeClr val="tx2">
                    <a:lumMod val="75000"/>
                  </a:schemeClr>
                </a:solidFill>
                <a:latin typeface="Nunito Sans" pitchFamily="2" charset="77"/>
              </a:rPr>
              <a:t> button.</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Check </a:t>
            </a:r>
            <a:r>
              <a:rPr lang="en-US" sz="3600" b="1" dirty="0">
                <a:solidFill>
                  <a:schemeClr val="tx2">
                    <a:lumMod val="75000"/>
                  </a:schemeClr>
                </a:solidFill>
                <a:latin typeface="Nunito Sans" pitchFamily="2" charset="77"/>
              </a:rPr>
              <a:t>Start Date:  </a:t>
            </a:r>
            <a:r>
              <a:rPr lang="en-US" sz="3600" dirty="0">
                <a:solidFill>
                  <a:schemeClr val="tx2">
                    <a:lumMod val="75000"/>
                  </a:schemeClr>
                </a:solidFill>
                <a:latin typeface="Nunito Sans" pitchFamily="2" charset="77"/>
              </a:rPr>
              <a:t>should be first date student will be in the new section(s).</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Press </a:t>
            </a:r>
            <a:r>
              <a:rPr lang="en-US" sz="3600" b="1" dirty="0">
                <a:solidFill>
                  <a:schemeClr val="tx2">
                    <a:lumMod val="75000"/>
                  </a:schemeClr>
                </a:solidFill>
                <a:latin typeface="Nunito Sans" pitchFamily="2" charset="77"/>
              </a:rPr>
              <a:t>View MST</a:t>
            </a:r>
            <a:r>
              <a:rPr lang="en-US" sz="3600" dirty="0">
                <a:solidFill>
                  <a:schemeClr val="tx2">
                    <a:lumMod val="75000"/>
                  </a:schemeClr>
                </a:solidFill>
                <a:latin typeface="Nunito Sans" pitchFamily="2" charset="77"/>
              </a:rPr>
              <a:t> button.</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Use sort or filters to find a section.</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Press the Add button.</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Press </a:t>
            </a:r>
            <a:r>
              <a:rPr lang="en-US" sz="3600" b="1" dirty="0">
                <a:solidFill>
                  <a:schemeClr val="tx2">
                    <a:lumMod val="75000"/>
                  </a:schemeClr>
                </a:solidFill>
                <a:latin typeface="Nunito Sans" pitchFamily="2" charset="77"/>
              </a:rPr>
              <a:t>Save.</a:t>
            </a:r>
          </a:p>
        </p:txBody>
      </p:sp>
      <p:pic>
        <p:nvPicPr>
          <p:cNvPr id="7" name="Picture 6">
            <a:extLst>
              <a:ext uri="{FF2B5EF4-FFF2-40B4-BE49-F238E27FC236}">
                <a16:creationId xmlns:a16="http://schemas.microsoft.com/office/drawing/2014/main" id="{A26F8656-713E-4AFE-1EB4-9378B0E1FEC1}"/>
              </a:ext>
            </a:extLst>
          </p:cNvPr>
          <p:cNvPicPr>
            <a:picLocks noChangeAspect="1"/>
          </p:cNvPicPr>
          <p:nvPr/>
        </p:nvPicPr>
        <p:blipFill>
          <a:blip r:embed="rId3"/>
          <a:stretch>
            <a:fillRect/>
          </a:stretch>
        </p:blipFill>
        <p:spPr>
          <a:xfrm>
            <a:off x="9686761" y="2068641"/>
            <a:ext cx="7304762" cy="117142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2642B21-CBAD-3A13-6BAC-63A02E4DF067}"/>
              </a:ext>
            </a:extLst>
          </p:cNvPr>
          <p:cNvPicPr>
            <a:picLocks noChangeAspect="1"/>
          </p:cNvPicPr>
          <p:nvPr/>
        </p:nvPicPr>
        <p:blipFill>
          <a:blip r:embed="rId4"/>
          <a:stretch>
            <a:fillRect/>
          </a:stretch>
        </p:blipFill>
        <p:spPr>
          <a:xfrm>
            <a:off x="9667018" y="3597510"/>
            <a:ext cx="9257143" cy="1685714"/>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C50B08BF-D1AD-A57C-C64B-28B93EE08592}"/>
              </a:ext>
            </a:extLst>
          </p:cNvPr>
          <p:cNvPicPr>
            <a:picLocks noChangeAspect="1"/>
          </p:cNvPicPr>
          <p:nvPr/>
        </p:nvPicPr>
        <p:blipFill>
          <a:blip r:embed="rId5"/>
          <a:stretch>
            <a:fillRect/>
          </a:stretch>
        </p:blipFill>
        <p:spPr>
          <a:xfrm>
            <a:off x="9686761" y="10003579"/>
            <a:ext cx="12021551" cy="171736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F9ECB589-1FB8-C0B2-55AC-8074B56BFA4C}"/>
              </a:ext>
            </a:extLst>
          </p:cNvPr>
          <p:cNvPicPr>
            <a:picLocks noChangeAspect="1"/>
          </p:cNvPicPr>
          <p:nvPr/>
        </p:nvPicPr>
        <p:blipFill>
          <a:blip r:embed="rId6"/>
          <a:stretch>
            <a:fillRect/>
          </a:stretch>
        </p:blipFill>
        <p:spPr>
          <a:xfrm>
            <a:off x="9667018" y="6848692"/>
            <a:ext cx="11969754" cy="2062552"/>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A4E82A3C-1ECE-856C-70A3-2F75DA20FF35}"/>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401676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C8C7AD-035A-49A7-EDC8-4F7A12CA6919}"/>
              </a:ext>
            </a:extLst>
          </p:cNvPr>
          <p:cNvPicPr>
            <a:picLocks noChangeAspect="1"/>
          </p:cNvPicPr>
          <p:nvPr/>
        </p:nvPicPr>
        <p:blipFill>
          <a:blip r:embed="rId2"/>
          <a:stretch>
            <a:fillRect/>
          </a:stretch>
        </p:blipFill>
        <p:spPr>
          <a:xfrm>
            <a:off x="-105229" y="-8596"/>
            <a:ext cx="7569285" cy="13716000"/>
          </a:xfrm>
          <a:prstGeom prst="rect">
            <a:avLst/>
          </a:prstGeom>
        </p:spPr>
      </p:pic>
      <p:sp>
        <p:nvSpPr>
          <p:cNvPr id="2" name="Title 1">
            <a:extLst>
              <a:ext uri="{FF2B5EF4-FFF2-40B4-BE49-F238E27FC236}">
                <a16:creationId xmlns:a16="http://schemas.microsoft.com/office/drawing/2014/main" id="{B1C19C65-42D0-C6EE-5407-D7937EED7050}"/>
              </a:ext>
            </a:extLst>
          </p:cNvPr>
          <p:cNvSpPr>
            <a:spLocks noGrp="1"/>
          </p:cNvSpPr>
          <p:nvPr>
            <p:ph type="title"/>
          </p:nvPr>
        </p:nvSpPr>
        <p:spPr>
          <a:xfrm>
            <a:off x="609600" y="440323"/>
            <a:ext cx="7416800" cy="2651126"/>
          </a:xfrm>
        </p:spPr>
        <p:txBody>
          <a:bodyPr>
            <a:normAutofit/>
          </a:bodyPr>
          <a:lstStyle/>
          <a:p>
            <a:r>
              <a:rPr lang="en-US" sz="4800" b="1" spc="-300" dirty="0">
                <a:solidFill>
                  <a:schemeClr val="bg1"/>
                </a:solidFill>
                <a:latin typeface="Nunito Sans" panose="00000500000000000000" pitchFamily="2" charset="0"/>
              </a:rPr>
              <a:t>View MST Popup</a:t>
            </a:r>
          </a:p>
        </p:txBody>
      </p:sp>
      <p:sp>
        <p:nvSpPr>
          <p:cNvPr id="3" name="Content Placeholder 2">
            <a:extLst>
              <a:ext uri="{FF2B5EF4-FFF2-40B4-BE49-F238E27FC236}">
                <a16:creationId xmlns:a16="http://schemas.microsoft.com/office/drawing/2014/main" id="{F6CB94C8-9F11-4D68-C3F5-08546374C2CF}"/>
              </a:ext>
            </a:extLst>
          </p:cNvPr>
          <p:cNvSpPr>
            <a:spLocks noGrp="1"/>
          </p:cNvSpPr>
          <p:nvPr>
            <p:ph idx="1"/>
          </p:nvPr>
        </p:nvSpPr>
        <p:spPr>
          <a:xfrm>
            <a:off x="609600" y="2669950"/>
            <a:ext cx="6237767" cy="8702676"/>
          </a:xfrm>
        </p:spPr>
        <p:txBody>
          <a:bodyPr>
            <a:normAutofit fontScale="70000" lnSpcReduction="20000"/>
          </a:bodyPr>
          <a:lstStyle/>
          <a:p>
            <a:pPr>
              <a:lnSpc>
                <a:spcPct val="120000"/>
              </a:lnSpc>
            </a:pPr>
            <a:r>
              <a:rPr lang="en-US" sz="5200" dirty="0">
                <a:solidFill>
                  <a:schemeClr val="bg1"/>
                </a:solidFill>
                <a:latin typeface="Nunito Sans" pitchFamily="2" charset="77"/>
              </a:rPr>
              <a:t>Three modes:  </a:t>
            </a:r>
          </a:p>
          <a:p>
            <a:pPr lvl="1">
              <a:lnSpc>
                <a:spcPct val="120000"/>
              </a:lnSpc>
            </a:pPr>
            <a:r>
              <a:rPr lang="en-US" sz="5200" dirty="0">
                <a:solidFill>
                  <a:schemeClr val="bg1"/>
                </a:solidFill>
                <a:latin typeface="Nunito Sans" pitchFamily="2" charset="77"/>
              </a:rPr>
              <a:t>Gray is moveable</a:t>
            </a:r>
          </a:p>
          <a:p>
            <a:pPr lvl="1">
              <a:lnSpc>
                <a:spcPct val="120000"/>
              </a:lnSpc>
            </a:pPr>
            <a:r>
              <a:rPr lang="en-US" sz="5200" dirty="0">
                <a:solidFill>
                  <a:schemeClr val="bg1"/>
                </a:solidFill>
                <a:latin typeface="Nunito Sans" pitchFamily="2" charset="77"/>
              </a:rPr>
              <a:t>Blue “popped out” can be dragged to another monitor</a:t>
            </a:r>
          </a:p>
          <a:p>
            <a:pPr lvl="1">
              <a:lnSpc>
                <a:spcPct val="120000"/>
              </a:lnSpc>
            </a:pPr>
            <a:r>
              <a:rPr lang="en-US" sz="5200" dirty="0">
                <a:solidFill>
                  <a:schemeClr val="bg1"/>
                </a:solidFill>
                <a:latin typeface="Nunito Sans" pitchFamily="2" charset="77"/>
              </a:rPr>
              <a:t>Blue can be “docked” under the grid</a:t>
            </a:r>
            <a:br>
              <a:rPr lang="en-US" sz="5200" dirty="0">
                <a:solidFill>
                  <a:schemeClr val="bg1"/>
                </a:solidFill>
                <a:latin typeface="Nunito Sans" pitchFamily="2" charset="77"/>
              </a:rPr>
            </a:br>
            <a:endParaRPr lang="en-US" sz="5200" dirty="0">
              <a:solidFill>
                <a:schemeClr val="bg1"/>
              </a:solidFill>
              <a:latin typeface="Nunito Sans" pitchFamily="2" charset="77"/>
            </a:endParaRPr>
          </a:p>
          <a:p>
            <a:pPr>
              <a:lnSpc>
                <a:spcPct val="120000"/>
              </a:lnSpc>
            </a:pPr>
            <a:r>
              <a:rPr lang="en-US" sz="5200" dirty="0">
                <a:solidFill>
                  <a:schemeClr val="bg1"/>
                </a:solidFill>
                <a:latin typeface="Nunito Sans" pitchFamily="2" charset="77"/>
              </a:rPr>
              <a:t>Switch between modes using the controls at top right</a:t>
            </a:r>
            <a:br>
              <a:rPr lang="en-US" sz="5200" dirty="0">
                <a:solidFill>
                  <a:schemeClr val="bg1"/>
                </a:solidFill>
                <a:latin typeface="Nunito Sans" pitchFamily="2" charset="77"/>
              </a:rPr>
            </a:br>
            <a:endParaRPr lang="en-US" sz="5200" dirty="0">
              <a:solidFill>
                <a:schemeClr val="bg1"/>
              </a:solidFill>
              <a:latin typeface="Nunito Sans" pitchFamily="2" charset="77"/>
            </a:endParaRPr>
          </a:p>
          <a:p>
            <a:pPr>
              <a:lnSpc>
                <a:spcPct val="120000"/>
              </a:lnSpc>
            </a:pPr>
            <a:r>
              <a:rPr lang="en-US" sz="5200" dirty="0">
                <a:solidFill>
                  <a:schemeClr val="bg1"/>
                </a:solidFill>
                <a:latin typeface="Nunito Sans" pitchFamily="2" charset="77"/>
              </a:rPr>
              <a:t>Refresh often to keep the displayed data current!</a:t>
            </a:r>
          </a:p>
          <a:p>
            <a:endParaRPr lang="en-US" dirty="0">
              <a:solidFill>
                <a:schemeClr val="bg1"/>
              </a:solidFill>
              <a:latin typeface="Nunito Sans" pitchFamily="2" charset="77"/>
            </a:endParaRPr>
          </a:p>
        </p:txBody>
      </p:sp>
      <p:pic>
        <p:nvPicPr>
          <p:cNvPr id="9" name="Picture 8">
            <a:extLst>
              <a:ext uri="{FF2B5EF4-FFF2-40B4-BE49-F238E27FC236}">
                <a16:creationId xmlns:a16="http://schemas.microsoft.com/office/drawing/2014/main" id="{E2A654F0-D09E-9F2E-CBF5-D513EB2C9585}"/>
              </a:ext>
            </a:extLst>
          </p:cNvPr>
          <p:cNvPicPr>
            <a:picLocks noChangeAspect="1"/>
          </p:cNvPicPr>
          <p:nvPr/>
        </p:nvPicPr>
        <p:blipFill>
          <a:blip r:embed="rId3"/>
          <a:stretch>
            <a:fillRect/>
          </a:stretch>
        </p:blipFill>
        <p:spPr>
          <a:xfrm>
            <a:off x="8026400" y="2506662"/>
            <a:ext cx="16219493" cy="8702676"/>
          </a:xfrm>
          <a:prstGeom prst="rect">
            <a:avLst/>
          </a:prstGeom>
        </p:spPr>
      </p:pic>
      <p:sp>
        <p:nvSpPr>
          <p:cNvPr id="5" name="Freeform 4">
            <a:extLst>
              <a:ext uri="{FF2B5EF4-FFF2-40B4-BE49-F238E27FC236}">
                <a16:creationId xmlns:a16="http://schemas.microsoft.com/office/drawing/2014/main" id="{F5F809B9-DBAC-AB7E-268C-251819D0F115}"/>
              </a:ext>
            </a:extLst>
          </p:cNvPr>
          <p:cNvSpPr/>
          <p:nvPr/>
        </p:nvSpPr>
        <p:spPr>
          <a:xfrm>
            <a:off x="5516397" y="12165662"/>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046061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2" y="-2978"/>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2531358" y="350205"/>
            <a:ext cx="21593696" cy="850668"/>
          </a:xfrm>
        </p:spPr>
        <p:txBody>
          <a:bodyPr anchor="t">
            <a:normAutofit fontScale="90000"/>
          </a:bodyPr>
          <a:lstStyle/>
          <a:p>
            <a:pPr algn="r"/>
            <a:r>
              <a:rPr lang="en-US" sz="5600" b="1" dirty="0">
                <a:solidFill>
                  <a:schemeClr val="bg1"/>
                </a:solidFill>
                <a:latin typeface="Nunito Sans" pitchFamily="2" charset="77"/>
              </a:rPr>
              <a:t>Classes Edit Mode:  Add a section using the Course/Current Class field</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2460559" y="2209801"/>
            <a:ext cx="6583680" cy="10144126"/>
          </a:xfrm>
        </p:spPr>
        <p:txBody>
          <a:bodyPr>
            <a:normAutofit/>
          </a:bodyPr>
          <a:lstStyle/>
          <a:p>
            <a:pPr marL="914400" indent="-914400">
              <a:buAutoNum type="arabicPeriod"/>
            </a:pPr>
            <a:r>
              <a:rPr lang="en-US" sz="3600" dirty="0">
                <a:solidFill>
                  <a:schemeClr val="tx2">
                    <a:lumMod val="75000"/>
                  </a:schemeClr>
                </a:solidFill>
                <a:latin typeface="Nunito Sans" pitchFamily="2" charset="77"/>
              </a:rPr>
              <a:t>Press </a:t>
            </a:r>
            <a:r>
              <a:rPr lang="en-US" sz="3600" b="1" dirty="0">
                <a:solidFill>
                  <a:schemeClr val="tx2">
                    <a:lumMod val="75000"/>
                  </a:schemeClr>
                </a:solidFill>
                <a:latin typeface="Nunito Sans" pitchFamily="2" charset="77"/>
              </a:rPr>
              <a:t>Edit</a:t>
            </a:r>
            <a:r>
              <a:rPr lang="en-US" sz="3600" dirty="0">
                <a:solidFill>
                  <a:schemeClr val="tx2">
                    <a:lumMod val="75000"/>
                  </a:schemeClr>
                </a:solidFill>
                <a:latin typeface="Nunito Sans" pitchFamily="2" charset="77"/>
              </a:rPr>
              <a:t> button.</a:t>
            </a:r>
            <a:br>
              <a:rPr lang="en-US" sz="3600" dirty="0">
                <a:solidFill>
                  <a:schemeClr val="tx2">
                    <a:lumMod val="75000"/>
                  </a:schemeClr>
                </a:solidFill>
                <a:latin typeface="Nunito Sans" pitchFamily="2" charset="77"/>
              </a:rPr>
            </a:b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Check </a:t>
            </a:r>
            <a:r>
              <a:rPr lang="en-US" sz="3600" b="1" dirty="0">
                <a:solidFill>
                  <a:schemeClr val="tx2">
                    <a:lumMod val="75000"/>
                  </a:schemeClr>
                </a:solidFill>
                <a:latin typeface="Nunito Sans" pitchFamily="2" charset="77"/>
              </a:rPr>
              <a:t>Start Date:  </a:t>
            </a:r>
            <a:r>
              <a:rPr lang="en-US" sz="3600" dirty="0">
                <a:solidFill>
                  <a:schemeClr val="tx2">
                    <a:lumMod val="75000"/>
                  </a:schemeClr>
                </a:solidFill>
                <a:latin typeface="Nunito Sans" pitchFamily="2" charset="77"/>
              </a:rPr>
              <a:t>should be first date student will be in the new section(s).</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Type a course number or course name (partial input, then selecting from dropdown is supported) into </a:t>
            </a:r>
            <a:r>
              <a:rPr lang="en-US" sz="3600" b="1" dirty="0">
                <a:solidFill>
                  <a:schemeClr val="tx2">
                    <a:lumMod val="75000"/>
                  </a:schemeClr>
                </a:solidFill>
                <a:latin typeface="Nunito Sans" pitchFamily="2" charset="77"/>
              </a:rPr>
              <a:t>Course/Current Class</a:t>
            </a:r>
            <a:r>
              <a:rPr lang="en-US" sz="3600" dirty="0">
                <a:solidFill>
                  <a:schemeClr val="tx2">
                    <a:lumMod val="75000"/>
                  </a:schemeClr>
                </a:solidFill>
                <a:latin typeface="Nunito Sans" pitchFamily="2" charset="77"/>
              </a:rPr>
              <a:t> field.</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Click on section tile or press </a:t>
            </a:r>
            <a:r>
              <a:rPr lang="en-US" sz="3600" b="1" dirty="0">
                <a:solidFill>
                  <a:schemeClr val="tx2">
                    <a:lumMod val="75000"/>
                  </a:schemeClr>
                </a:solidFill>
                <a:latin typeface="Nunito Sans" pitchFamily="2" charset="77"/>
              </a:rPr>
              <a:t>Reschedule</a:t>
            </a:r>
            <a:r>
              <a:rPr lang="en-US" sz="3600" dirty="0">
                <a:solidFill>
                  <a:schemeClr val="tx2">
                    <a:lumMod val="75000"/>
                  </a:schemeClr>
                </a:solidFill>
                <a:latin typeface="Nunito Sans" pitchFamily="2" charset="77"/>
              </a:rPr>
              <a:t> button.</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Press </a:t>
            </a:r>
            <a:r>
              <a:rPr lang="en-US" sz="3600" b="1" dirty="0">
                <a:solidFill>
                  <a:schemeClr val="tx2">
                    <a:lumMod val="75000"/>
                  </a:schemeClr>
                </a:solidFill>
                <a:latin typeface="Nunito Sans" pitchFamily="2" charset="77"/>
              </a:rPr>
              <a:t>Save.</a:t>
            </a:r>
          </a:p>
        </p:txBody>
      </p:sp>
      <p:pic>
        <p:nvPicPr>
          <p:cNvPr id="7" name="Picture 6">
            <a:extLst>
              <a:ext uri="{FF2B5EF4-FFF2-40B4-BE49-F238E27FC236}">
                <a16:creationId xmlns:a16="http://schemas.microsoft.com/office/drawing/2014/main" id="{A26F8656-713E-4AFE-1EB4-9378B0E1FEC1}"/>
              </a:ext>
            </a:extLst>
          </p:cNvPr>
          <p:cNvPicPr>
            <a:picLocks noChangeAspect="1"/>
          </p:cNvPicPr>
          <p:nvPr/>
        </p:nvPicPr>
        <p:blipFill>
          <a:blip r:embed="rId3"/>
          <a:stretch>
            <a:fillRect/>
          </a:stretch>
        </p:blipFill>
        <p:spPr>
          <a:xfrm>
            <a:off x="9686761" y="2188956"/>
            <a:ext cx="7304762" cy="117142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5BD06A9-00B5-7E05-4708-8F3A16B3E28B}"/>
              </a:ext>
            </a:extLst>
          </p:cNvPr>
          <p:cNvPicPr>
            <a:picLocks noChangeAspect="1"/>
          </p:cNvPicPr>
          <p:nvPr/>
        </p:nvPicPr>
        <p:blipFill>
          <a:blip r:embed="rId4"/>
          <a:stretch>
            <a:fillRect/>
          </a:stretch>
        </p:blipFill>
        <p:spPr>
          <a:xfrm>
            <a:off x="9667018" y="6236274"/>
            <a:ext cx="12884570" cy="2816374"/>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D77B417A-B594-90C4-3041-3FE8BE731146}"/>
              </a:ext>
            </a:extLst>
          </p:cNvPr>
          <p:cNvPicPr>
            <a:picLocks noChangeAspect="1"/>
          </p:cNvPicPr>
          <p:nvPr/>
        </p:nvPicPr>
        <p:blipFill>
          <a:blip r:embed="rId5"/>
          <a:stretch>
            <a:fillRect/>
          </a:stretch>
        </p:blipFill>
        <p:spPr>
          <a:xfrm>
            <a:off x="9667018" y="3999824"/>
            <a:ext cx="9257143" cy="1685714"/>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6E274148-3C92-36CA-A076-ECADA852AA80}"/>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2844401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113905" y="342988"/>
            <a:ext cx="21593696" cy="850668"/>
          </a:xfrm>
        </p:spPr>
        <p:txBody>
          <a:bodyPr anchor="t">
            <a:normAutofit fontScale="90000"/>
          </a:bodyPr>
          <a:lstStyle/>
          <a:p>
            <a:pPr algn="r"/>
            <a:r>
              <a:rPr lang="en-US" sz="5600" b="1" dirty="0">
                <a:solidFill>
                  <a:schemeClr val="bg1"/>
                </a:solidFill>
                <a:latin typeface="Nunito Sans" pitchFamily="2" charset="77"/>
              </a:rPr>
              <a:t>Classes Edit Mode:  Add a section using the New Class field</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2460559" y="2209801"/>
            <a:ext cx="6583680" cy="10144126"/>
          </a:xfrm>
        </p:spPr>
        <p:txBody>
          <a:bodyPr>
            <a:normAutofit/>
          </a:bodyPr>
          <a:lstStyle/>
          <a:p>
            <a:pPr marL="914400" indent="-914400">
              <a:buAutoNum type="arabicPeriod"/>
            </a:pPr>
            <a:r>
              <a:rPr lang="en-US" sz="3600" dirty="0">
                <a:solidFill>
                  <a:schemeClr val="tx2">
                    <a:lumMod val="75000"/>
                  </a:schemeClr>
                </a:solidFill>
                <a:latin typeface="Nunito Sans" pitchFamily="2" charset="77"/>
              </a:rPr>
              <a:t>Press </a:t>
            </a:r>
            <a:r>
              <a:rPr lang="en-US" sz="3600" b="1" dirty="0">
                <a:solidFill>
                  <a:schemeClr val="tx2">
                    <a:lumMod val="75000"/>
                  </a:schemeClr>
                </a:solidFill>
                <a:latin typeface="Nunito Sans" pitchFamily="2" charset="77"/>
              </a:rPr>
              <a:t>Edit</a:t>
            </a:r>
            <a:r>
              <a:rPr lang="en-US" sz="3600" dirty="0">
                <a:solidFill>
                  <a:schemeClr val="tx2">
                    <a:lumMod val="75000"/>
                  </a:schemeClr>
                </a:solidFill>
                <a:latin typeface="Nunito Sans" pitchFamily="2" charset="77"/>
              </a:rPr>
              <a:t> button.</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Check </a:t>
            </a:r>
            <a:r>
              <a:rPr lang="en-US" sz="3600" b="1" dirty="0">
                <a:solidFill>
                  <a:schemeClr val="tx2">
                    <a:lumMod val="75000"/>
                  </a:schemeClr>
                </a:solidFill>
                <a:latin typeface="Nunito Sans" pitchFamily="2" charset="77"/>
              </a:rPr>
              <a:t>Start Date:  </a:t>
            </a:r>
            <a:r>
              <a:rPr lang="en-US" sz="3600" dirty="0">
                <a:solidFill>
                  <a:schemeClr val="tx2">
                    <a:lumMod val="75000"/>
                  </a:schemeClr>
                </a:solidFill>
                <a:latin typeface="Nunito Sans" pitchFamily="2" charset="77"/>
              </a:rPr>
              <a:t>should be first date student will be in the new section.</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Press the </a:t>
            </a:r>
            <a:r>
              <a:rPr lang="en-US" sz="3600" b="1" dirty="0">
                <a:solidFill>
                  <a:schemeClr val="tx2">
                    <a:lumMod val="75000"/>
                  </a:schemeClr>
                </a:solidFill>
                <a:latin typeface="Nunito Sans" pitchFamily="2" charset="77"/>
              </a:rPr>
              <a:t>New Class </a:t>
            </a:r>
            <a:r>
              <a:rPr lang="en-US" sz="3600" dirty="0">
                <a:solidFill>
                  <a:schemeClr val="tx2">
                    <a:lumMod val="75000"/>
                  </a:schemeClr>
                </a:solidFill>
                <a:latin typeface="Nunito Sans" pitchFamily="2" charset="77"/>
              </a:rPr>
              <a:t>edit/pencil button.</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Type a section number into the blue </a:t>
            </a:r>
            <a:r>
              <a:rPr lang="en-US" sz="3600" b="1" dirty="0">
                <a:solidFill>
                  <a:schemeClr val="tx2">
                    <a:lumMod val="75000"/>
                  </a:schemeClr>
                </a:solidFill>
                <a:latin typeface="Nunito Sans" pitchFamily="2" charset="77"/>
              </a:rPr>
              <a:t>Section</a:t>
            </a:r>
            <a:r>
              <a:rPr lang="en-US" sz="3600" dirty="0">
                <a:solidFill>
                  <a:schemeClr val="tx2">
                    <a:lumMod val="75000"/>
                  </a:schemeClr>
                </a:solidFill>
                <a:latin typeface="Nunito Sans" pitchFamily="2" charset="77"/>
              </a:rPr>
              <a:t> field and press </a:t>
            </a:r>
            <a:r>
              <a:rPr lang="en-US" sz="3600" b="1" dirty="0">
                <a:solidFill>
                  <a:schemeClr val="tx2">
                    <a:lumMod val="75000"/>
                  </a:schemeClr>
                </a:solidFill>
                <a:latin typeface="Nunito Sans" pitchFamily="2" charset="77"/>
              </a:rPr>
              <a:t>Enter</a:t>
            </a:r>
            <a:r>
              <a:rPr lang="en-US" sz="3600" dirty="0">
                <a:solidFill>
                  <a:schemeClr val="tx2">
                    <a:lumMod val="75000"/>
                  </a:schemeClr>
                </a:solidFill>
                <a:latin typeface="Nunito Sans" pitchFamily="2" charset="77"/>
              </a:rPr>
              <a:t> on keyboard.</a:t>
            </a: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914400" indent="-914400">
              <a:buAutoNum type="arabicPeriod"/>
            </a:pPr>
            <a:r>
              <a:rPr lang="en-US" sz="3600" dirty="0">
                <a:solidFill>
                  <a:schemeClr val="tx2">
                    <a:lumMod val="75000"/>
                  </a:schemeClr>
                </a:solidFill>
                <a:latin typeface="Nunito Sans" pitchFamily="2" charset="77"/>
              </a:rPr>
              <a:t>Press </a:t>
            </a:r>
            <a:r>
              <a:rPr lang="en-US" sz="3600" b="1" dirty="0">
                <a:solidFill>
                  <a:schemeClr val="tx2">
                    <a:lumMod val="75000"/>
                  </a:schemeClr>
                </a:solidFill>
                <a:latin typeface="Nunito Sans" pitchFamily="2" charset="77"/>
              </a:rPr>
              <a:t>Save.</a:t>
            </a:r>
          </a:p>
        </p:txBody>
      </p:sp>
      <p:pic>
        <p:nvPicPr>
          <p:cNvPr id="7" name="Picture 6">
            <a:extLst>
              <a:ext uri="{FF2B5EF4-FFF2-40B4-BE49-F238E27FC236}">
                <a16:creationId xmlns:a16="http://schemas.microsoft.com/office/drawing/2014/main" id="{A26F8656-713E-4AFE-1EB4-9378B0E1FEC1}"/>
              </a:ext>
            </a:extLst>
          </p:cNvPr>
          <p:cNvPicPr>
            <a:picLocks noChangeAspect="1"/>
          </p:cNvPicPr>
          <p:nvPr/>
        </p:nvPicPr>
        <p:blipFill>
          <a:blip r:embed="rId3"/>
          <a:stretch>
            <a:fillRect/>
          </a:stretch>
        </p:blipFill>
        <p:spPr>
          <a:xfrm>
            <a:off x="9686761" y="2068641"/>
            <a:ext cx="7304762" cy="117142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902CAF1-0774-83A3-BE2D-66616442F6B0}"/>
              </a:ext>
            </a:extLst>
          </p:cNvPr>
          <p:cNvPicPr>
            <a:picLocks noChangeAspect="1"/>
          </p:cNvPicPr>
          <p:nvPr/>
        </p:nvPicPr>
        <p:blipFill>
          <a:blip r:embed="rId4"/>
          <a:stretch>
            <a:fillRect/>
          </a:stretch>
        </p:blipFill>
        <p:spPr>
          <a:xfrm>
            <a:off x="9750143" y="10140926"/>
            <a:ext cx="11446149" cy="203012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4527CFE9-365A-11C1-A63C-B489888E09B0}"/>
              </a:ext>
            </a:extLst>
          </p:cNvPr>
          <p:cNvPicPr>
            <a:picLocks noChangeAspect="1"/>
          </p:cNvPicPr>
          <p:nvPr/>
        </p:nvPicPr>
        <p:blipFill>
          <a:blip r:embed="rId5"/>
          <a:stretch>
            <a:fillRect/>
          </a:stretch>
        </p:blipFill>
        <p:spPr>
          <a:xfrm>
            <a:off x="9686761" y="3542614"/>
            <a:ext cx="11331995" cy="2608804"/>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E045A9BD-57E9-DE1F-9952-3239CE8937EE}"/>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3161095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113905" y="311650"/>
            <a:ext cx="21593696" cy="850668"/>
          </a:xfrm>
        </p:spPr>
        <p:txBody>
          <a:bodyPr anchor="t">
            <a:normAutofit fontScale="90000"/>
          </a:bodyPr>
          <a:lstStyle/>
          <a:p>
            <a:pPr algn="r"/>
            <a:r>
              <a:rPr lang="en-US" sz="5600" b="1" dirty="0">
                <a:solidFill>
                  <a:schemeClr val="bg1"/>
                </a:solidFill>
                <a:latin typeface="Nunito Sans" pitchFamily="2" charset="77"/>
              </a:rPr>
              <a:t>Classes Edit Mode:  Dropping Sections</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328817" y="2260934"/>
            <a:ext cx="7696703" cy="10846980"/>
          </a:xfrm>
        </p:spPr>
        <p:txBody>
          <a:bodyPr>
            <a:noAutofit/>
          </a:bodyPr>
          <a:lstStyle/>
          <a:p>
            <a:pPr marL="0" indent="0">
              <a:buNone/>
            </a:pPr>
            <a:r>
              <a:rPr lang="en-US" sz="2800" dirty="0">
                <a:solidFill>
                  <a:schemeClr val="tx2">
                    <a:lumMod val="75000"/>
                  </a:schemeClr>
                </a:solidFill>
                <a:latin typeface="Nunito Sans" pitchFamily="2" charset="77"/>
              </a:rPr>
              <a:t>When section(s) are dropped, the </a:t>
            </a:r>
            <a:r>
              <a:rPr lang="en-US" sz="2800" b="1" dirty="0">
                <a:solidFill>
                  <a:schemeClr val="tx2">
                    <a:lumMod val="75000"/>
                  </a:schemeClr>
                </a:solidFill>
                <a:latin typeface="Nunito Sans" pitchFamily="2" charset="77"/>
              </a:rPr>
              <a:t>End Date </a:t>
            </a:r>
            <a:r>
              <a:rPr lang="en-US" sz="2800" dirty="0">
                <a:solidFill>
                  <a:schemeClr val="tx2">
                    <a:lumMod val="75000"/>
                  </a:schemeClr>
                </a:solidFill>
                <a:latin typeface="Nunito Sans" pitchFamily="2" charset="77"/>
              </a:rPr>
              <a:t>will be recorded in Course Attendance as the last date the student was in the section. </a:t>
            </a:r>
          </a:p>
          <a:p>
            <a:pPr marL="0" indent="0">
              <a:buNone/>
            </a:pPr>
            <a:r>
              <a:rPr lang="en-US" sz="2800" dirty="0">
                <a:solidFill>
                  <a:schemeClr val="tx2">
                    <a:lumMod val="75000"/>
                  </a:schemeClr>
                </a:solidFill>
                <a:latin typeface="Nunito Sans" pitchFamily="2" charset="77"/>
              </a:rPr>
              <a:t>Sections can be dropped in several ways; the drop is recorded in Course Attendance when Save is pressed:</a:t>
            </a:r>
          </a:p>
          <a:p>
            <a:r>
              <a:rPr lang="en-US" sz="2800" dirty="0">
                <a:solidFill>
                  <a:schemeClr val="tx2">
                    <a:lumMod val="75000"/>
                  </a:schemeClr>
                </a:solidFill>
                <a:latin typeface="Nunito Sans" pitchFamily="2" charset="77"/>
              </a:rPr>
              <a:t>Drop a section using the Trash Can icon. The course and sections will be removed from the grid.</a:t>
            </a:r>
            <a:br>
              <a:rPr lang="en-US" sz="2800" dirty="0">
                <a:solidFill>
                  <a:schemeClr val="tx2">
                    <a:lumMod val="75000"/>
                  </a:schemeClr>
                </a:solidFill>
                <a:latin typeface="Nunito Sans" pitchFamily="2" charset="77"/>
              </a:rPr>
            </a:br>
            <a:endParaRPr lang="en-US" sz="2800" dirty="0">
              <a:solidFill>
                <a:schemeClr val="tx2">
                  <a:lumMod val="75000"/>
                </a:schemeClr>
              </a:solidFill>
              <a:latin typeface="Nunito Sans" pitchFamily="2" charset="77"/>
            </a:endParaRPr>
          </a:p>
          <a:p>
            <a:r>
              <a:rPr lang="en-US" sz="2800" dirty="0">
                <a:solidFill>
                  <a:schemeClr val="tx2">
                    <a:lumMod val="75000"/>
                  </a:schemeClr>
                </a:solidFill>
                <a:latin typeface="Nunito Sans" pitchFamily="2" charset="77"/>
              </a:rPr>
              <a:t>Drop a section and remove the course from the grid using the </a:t>
            </a:r>
            <a:r>
              <a:rPr lang="en-US" sz="2800" b="1" dirty="0">
                <a:solidFill>
                  <a:schemeClr val="tx2">
                    <a:lumMod val="75000"/>
                  </a:schemeClr>
                </a:solidFill>
                <a:latin typeface="Nunito Sans" pitchFamily="2" charset="77"/>
              </a:rPr>
              <a:t>X</a:t>
            </a:r>
            <a:r>
              <a:rPr lang="en-US" sz="2800" dirty="0">
                <a:solidFill>
                  <a:schemeClr val="tx2">
                    <a:lumMod val="75000"/>
                  </a:schemeClr>
                </a:solidFill>
                <a:latin typeface="Nunito Sans" pitchFamily="2" charset="77"/>
              </a:rPr>
              <a:t> in the </a:t>
            </a:r>
            <a:r>
              <a:rPr lang="en-US" sz="2800" b="1" dirty="0">
                <a:solidFill>
                  <a:schemeClr val="tx2">
                    <a:lumMod val="75000"/>
                  </a:schemeClr>
                </a:solidFill>
                <a:latin typeface="Nunito Sans" pitchFamily="2" charset="77"/>
              </a:rPr>
              <a:t>Course/Current Class </a:t>
            </a:r>
            <a:r>
              <a:rPr lang="en-US" sz="2800" dirty="0">
                <a:solidFill>
                  <a:schemeClr val="tx2">
                    <a:lumMod val="75000"/>
                  </a:schemeClr>
                </a:solidFill>
                <a:latin typeface="Nunito Sans" pitchFamily="2" charset="77"/>
              </a:rPr>
              <a:t>field. </a:t>
            </a:r>
            <a:br>
              <a:rPr lang="en-US" sz="2800" dirty="0">
                <a:solidFill>
                  <a:schemeClr val="tx2">
                    <a:lumMod val="75000"/>
                  </a:schemeClr>
                </a:solidFill>
                <a:latin typeface="Nunito Sans" pitchFamily="2" charset="77"/>
              </a:rPr>
            </a:br>
            <a:endParaRPr lang="en-US" sz="2800" dirty="0">
              <a:solidFill>
                <a:schemeClr val="tx2">
                  <a:lumMod val="75000"/>
                </a:schemeClr>
              </a:solidFill>
              <a:latin typeface="Nunito Sans" pitchFamily="2" charset="77"/>
            </a:endParaRPr>
          </a:p>
          <a:p>
            <a:r>
              <a:rPr lang="en-US" sz="2800" dirty="0">
                <a:solidFill>
                  <a:schemeClr val="tx2">
                    <a:lumMod val="75000"/>
                  </a:schemeClr>
                </a:solidFill>
                <a:latin typeface="Nunito Sans" pitchFamily="2" charset="77"/>
              </a:rPr>
              <a:t>Drop a section and add a section of the same course by clicking on the tile for the section you want to add. </a:t>
            </a:r>
            <a:br>
              <a:rPr lang="en-US" sz="2800" dirty="0">
                <a:solidFill>
                  <a:schemeClr val="tx2">
                    <a:lumMod val="75000"/>
                  </a:schemeClr>
                </a:solidFill>
                <a:latin typeface="Nunito Sans" pitchFamily="2" charset="77"/>
              </a:rPr>
            </a:br>
            <a:br>
              <a:rPr lang="en-US" sz="2800" dirty="0">
                <a:solidFill>
                  <a:schemeClr val="tx2">
                    <a:lumMod val="75000"/>
                  </a:schemeClr>
                </a:solidFill>
                <a:latin typeface="Nunito Sans" pitchFamily="2" charset="77"/>
              </a:rPr>
            </a:br>
            <a:endParaRPr lang="en-US" sz="2800" dirty="0">
              <a:solidFill>
                <a:schemeClr val="tx2">
                  <a:lumMod val="75000"/>
                </a:schemeClr>
              </a:solidFill>
              <a:latin typeface="Nunito Sans" pitchFamily="2" charset="77"/>
            </a:endParaRPr>
          </a:p>
          <a:p>
            <a:r>
              <a:rPr lang="en-US" sz="2800" dirty="0">
                <a:solidFill>
                  <a:schemeClr val="tx2">
                    <a:lumMod val="75000"/>
                  </a:schemeClr>
                </a:solidFill>
                <a:latin typeface="Nunito Sans" pitchFamily="2" charset="77"/>
              </a:rPr>
              <a:t>Type a new course number or course name into the </a:t>
            </a:r>
            <a:r>
              <a:rPr lang="en-US" sz="2800" b="1" dirty="0">
                <a:solidFill>
                  <a:schemeClr val="tx2">
                    <a:lumMod val="75000"/>
                  </a:schemeClr>
                </a:solidFill>
                <a:latin typeface="Nunito Sans" pitchFamily="2" charset="77"/>
              </a:rPr>
              <a:t>Course/Current Class </a:t>
            </a:r>
            <a:r>
              <a:rPr lang="en-US" sz="2800" dirty="0">
                <a:solidFill>
                  <a:schemeClr val="tx2">
                    <a:lumMod val="75000"/>
                  </a:schemeClr>
                </a:solidFill>
                <a:latin typeface="Nunito Sans" pitchFamily="2" charset="77"/>
              </a:rPr>
              <a:t>field. The section will be dropped; the course and sections in the grid will be replaced by the new course. </a:t>
            </a:r>
            <a:br>
              <a:rPr lang="en-US" sz="2800" dirty="0">
                <a:solidFill>
                  <a:schemeClr val="tx2">
                    <a:lumMod val="75000"/>
                  </a:schemeClr>
                </a:solidFill>
                <a:latin typeface="Nunito Sans" pitchFamily="2" charset="77"/>
              </a:rPr>
            </a:br>
            <a:endParaRPr lang="en-US" sz="2800" dirty="0">
              <a:solidFill>
                <a:schemeClr val="tx2">
                  <a:lumMod val="75000"/>
                </a:schemeClr>
              </a:solidFill>
              <a:latin typeface="Nunito Sans" pitchFamily="2" charset="77"/>
            </a:endParaRPr>
          </a:p>
        </p:txBody>
      </p:sp>
      <p:pic>
        <p:nvPicPr>
          <p:cNvPr id="8" name="Picture 7">
            <a:extLst>
              <a:ext uri="{FF2B5EF4-FFF2-40B4-BE49-F238E27FC236}">
                <a16:creationId xmlns:a16="http://schemas.microsoft.com/office/drawing/2014/main" id="{32915263-3893-BF24-3BA9-2B46C2EBFD85}"/>
              </a:ext>
            </a:extLst>
          </p:cNvPr>
          <p:cNvPicPr>
            <a:picLocks noChangeAspect="1"/>
          </p:cNvPicPr>
          <p:nvPr/>
        </p:nvPicPr>
        <p:blipFill>
          <a:blip r:embed="rId3"/>
          <a:stretch>
            <a:fillRect/>
          </a:stretch>
        </p:blipFill>
        <p:spPr>
          <a:xfrm>
            <a:off x="9766961" y="2260934"/>
            <a:ext cx="7299161" cy="192991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DDFAD37-050F-8682-B6B6-9EE916B3120E}"/>
              </a:ext>
            </a:extLst>
          </p:cNvPr>
          <p:cNvPicPr>
            <a:picLocks noChangeAspect="1"/>
          </p:cNvPicPr>
          <p:nvPr/>
        </p:nvPicPr>
        <p:blipFill>
          <a:blip r:embed="rId4"/>
          <a:stretch>
            <a:fillRect/>
          </a:stretch>
        </p:blipFill>
        <p:spPr>
          <a:xfrm>
            <a:off x="9724430" y="7093475"/>
            <a:ext cx="10294479" cy="2693883"/>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151A1C2-042D-F608-EA3A-88127B09AF60}"/>
              </a:ext>
            </a:extLst>
          </p:cNvPr>
          <p:cNvPicPr>
            <a:picLocks noChangeAspect="1"/>
          </p:cNvPicPr>
          <p:nvPr/>
        </p:nvPicPr>
        <p:blipFill>
          <a:blip r:embed="rId5"/>
          <a:stretch>
            <a:fillRect/>
          </a:stretch>
        </p:blipFill>
        <p:spPr>
          <a:xfrm>
            <a:off x="9724430" y="10643678"/>
            <a:ext cx="12926948" cy="1092989"/>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980FB258-A095-C1E7-AD88-3FED191FA98D}"/>
              </a:ext>
            </a:extLst>
          </p:cNvPr>
          <p:cNvPicPr>
            <a:picLocks noChangeAspect="1"/>
          </p:cNvPicPr>
          <p:nvPr/>
        </p:nvPicPr>
        <p:blipFill>
          <a:blip r:embed="rId6"/>
          <a:stretch>
            <a:fillRect/>
          </a:stretch>
        </p:blipFill>
        <p:spPr>
          <a:xfrm>
            <a:off x="9724430" y="5355934"/>
            <a:ext cx="10294479" cy="852937"/>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FA0BE956-EC9F-98D6-8A7F-E4E9C03828D7}"/>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7"/>
            <a:stretch>
              <a:fillRect/>
            </a:stretch>
          </a:blipFill>
        </p:spPr>
        <p:txBody>
          <a:bodyPr/>
          <a:lstStyle/>
          <a:p>
            <a:endParaRPr lang="en-US"/>
          </a:p>
        </p:txBody>
      </p:sp>
      <p:cxnSp>
        <p:nvCxnSpPr>
          <p:cNvPr id="7" name="Straight Arrow Connector 6">
            <a:extLst>
              <a:ext uri="{FF2B5EF4-FFF2-40B4-BE49-F238E27FC236}">
                <a16:creationId xmlns:a16="http://schemas.microsoft.com/office/drawing/2014/main" id="{B8D6A234-7664-2A51-3A0D-DB09B41A2DA5}"/>
              </a:ext>
            </a:extLst>
          </p:cNvPr>
          <p:cNvCxnSpPr>
            <a:cxnSpLocks/>
          </p:cNvCxnSpPr>
          <p:nvPr/>
        </p:nvCxnSpPr>
        <p:spPr>
          <a:xfrm flipV="1">
            <a:off x="8357616" y="3886609"/>
            <a:ext cx="1409345" cy="14028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699CB7A-FBEF-4EBC-9C7E-051DB0CE6506}"/>
              </a:ext>
            </a:extLst>
          </p:cNvPr>
          <p:cNvCxnSpPr>
            <a:cxnSpLocks/>
          </p:cNvCxnSpPr>
          <p:nvPr/>
        </p:nvCxnSpPr>
        <p:spPr>
          <a:xfrm flipV="1">
            <a:off x="8796528" y="5928383"/>
            <a:ext cx="2226563" cy="10015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10343D3-B3C3-1EE6-5387-24CD02FFEC32}"/>
              </a:ext>
            </a:extLst>
          </p:cNvPr>
          <p:cNvCxnSpPr>
            <a:cxnSpLocks/>
          </p:cNvCxnSpPr>
          <p:nvPr/>
        </p:nvCxnSpPr>
        <p:spPr>
          <a:xfrm>
            <a:off x="8156448" y="8924544"/>
            <a:ext cx="7644384" cy="2238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4E704DD-E4CD-DF43-3436-8BF615E2EF5E}"/>
              </a:ext>
            </a:extLst>
          </p:cNvPr>
          <p:cNvCxnSpPr>
            <a:cxnSpLocks/>
          </p:cNvCxnSpPr>
          <p:nvPr/>
        </p:nvCxnSpPr>
        <p:spPr>
          <a:xfrm flipV="1">
            <a:off x="8156448" y="11190172"/>
            <a:ext cx="3054096" cy="5121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76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20386"/>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7366000" y="387928"/>
            <a:ext cx="15341600" cy="850668"/>
          </a:xfrm>
        </p:spPr>
        <p:txBody>
          <a:bodyPr anchor="t">
            <a:normAutofit fontScale="90000"/>
          </a:bodyPr>
          <a:lstStyle/>
          <a:p>
            <a:pPr algn="r"/>
            <a:r>
              <a:rPr lang="en-US" sz="5600" b="1" dirty="0">
                <a:solidFill>
                  <a:schemeClr val="bg1"/>
                </a:solidFill>
                <a:latin typeface="Nunito Sans" pitchFamily="2" charset="77"/>
              </a:rPr>
              <a:t>We are going to talk about . . .</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676400" y="1958608"/>
            <a:ext cx="21031200" cy="7179525"/>
          </a:xfrm>
        </p:spPr>
        <p:txBody>
          <a:bodyPr>
            <a:normAutofit fontScale="70000" lnSpcReduction="20000"/>
          </a:bodyPr>
          <a:lstStyle/>
          <a:p>
            <a:pPr marL="0" indent="0">
              <a:lnSpc>
                <a:spcPct val="120000"/>
              </a:lnSpc>
              <a:spcBef>
                <a:spcPts val="600"/>
              </a:spcBef>
              <a:buNone/>
            </a:pPr>
            <a:r>
              <a:rPr lang="en-US" sz="4600" dirty="0">
                <a:solidFill>
                  <a:schemeClr val="tx2">
                    <a:lumMod val="75000"/>
                  </a:schemeClr>
                </a:solidFill>
                <a:latin typeface="Nunito Sans" pitchFamily="2" charset="77"/>
              </a:rPr>
              <a:t>How to get to my PowerPoint</a:t>
            </a:r>
          </a:p>
          <a:p>
            <a:pPr marL="0" indent="0">
              <a:lnSpc>
                <a:spcPct val="120000"/>
              </a:lnSpc>
              <a:spcBef>
                <a:spcPts val="600"/>
              </a:spcBef>
              <a:buNone/>
            </a:pPr>
            <a:endParaRPr lang="en-US" sz="4600" dirty="0">
              <a:solidFill>
                <a:schemeClr val="tx2">
                  <a:lumMod val="75000"/>
                </a:schemeClr>
              </a:solidFill>
              <a:latin typeface="Nunito Sans" pitchFamily="2" charset="77"/>
            </a:endParaRPr>
          </a:p>
          <a:p>
            <a:pPr marL="0" indent="0">
              <a:lnSpc>
                <a:spcPct val="120000"/>
              </a:lnSpc>
              <a:spcBef>
                <a:spcPts val="600"/>
              </a:spcBef>
              <a:buNone/>
            </a:pPr>
            <a:r>
              <a:rPr lang="en-US" sz="4600" dirty="0">
                <a:solidFill>
                  <a:schemeClr val="tx2">
                    <a:lumMod val="75000"/>
                  </a:schemeClr>
                </a:solidFill>
                <a:latin typeface="Nunito Sans" pitchFamily="2" charset="77"/>
              </a:rPr>
              <a:t>Scheduling in the current school year</a:t>
            </a:r>
            <a:br>
              <a:rPr lang="en-US" sz="4600" dirty="0">
                <a:solidFill>
                  <a:schemeClr val="tx2">
                    <a:lumMod val="75000"/>
                  </a:schemeClr>
                </a:solidFill>
                <a:latin typeface="Nunito Sans" pitchFamily="2" charset="77"/>
              </a:rPr>
            </a:br>
            <a:endParaRPr lang="en-US" sz="4600" dirty="0">
              <a:solidFill>
                <a:schemeClr val="tx2">
                  <a:lumMod val="75000"/>
                </a:schemeClr>
              </a:solidFill>
              <a:latin typeface="Nunito Sans" pitchFamily="2" charset="77"/>
            </a:endParaRPr>
          </a:p>
          <a:p>
            <a:pPr marL="0" indent="0">
              <a:lnSpc>
                <a:spcPct val="120000"/>
              </a:lnSpc>
              <a:spcBef>
                <a:spcPts val="600"/>
              </a:spcBef>
              <a:buNone/>
            </a:pPr>
            <a:r>
              <a:rPr lang="en-US" sz="4600" dirty="0">
                <a:solidFill>
                  <a:schemeClr val="tx2">
                    <a:lumMod val="75000"/>
                  </a:schemeClr>
                </a:solidFill>
                <a:latin typeface="Nunito Sans" pitchFamily="2" charset="77"/>
              </a:rPr>
              <a:t>Pages in Aeries:  </a:t>
            </a:r>
          </a:p>
          <a:p>
            <a:pPr lvl="1">
              <a:lnSpc>
                <a:spcPct val="120000"/>
              </a:lnSpc>
              <a:spcBef>
                <a:spcPts val="600"/>
              </a:spcBef>
            </a:pPr>
            <a:r>
              <a:rPr lang="en-US" sz="4600" b="1" dirty="0">
                <a:solidFill>
                  <a:schemeClr val="tx2">
                    <a:lumMod val="75000"/>
                  </a:schemeClr>
                </a:solidFill>
                <a:latin typeface="Nunito Sans" pitchFamily="2" charset="77"/>
              </a:rPr>
              <a:t>Classes:</a:t>
            </a:r>
            <a:r>
              <a:rPr lang="en-US" sz="4600" dirty="0">
                <a:solidFill>
                  <a:schemeClr val="tx2">
                    <a:lumMod val="75000"/>
                  </a:schemeClr>
                </a:solidFill>
                <a:latin typeface="Nunito Sans" pitchFamily="2" charset="77"/>
              </a:rPr>
              <a:t>  a student’s schedule (SEC table)</a:t>
            </a:r>
          </a:p>
          <a:p>
            <a:pPr lvl="1">
              <a:lnSpc>
                <a:spcPct val="120000"/>
              </a:lnSpc>
              <a:spcBef>
                <a:spcPts val="600"/>
              </a:spcBef>
            </a:pPr>
            <a:r>
              <a:rPr lang="en-US" sz="4600" b="1" dirty="0">
                <a:solidFill>
                  <a:schemeClr val="tx2">
                    <a:lumMod val="75000"/>
                  </a:schemeClr>
                </a:solidFill>
                <a:latin typeface="Nunito Sans" pitchFamily="2" charset="77"/>
              </a:rPr>
              <a:t>Course Attendance</a:t>
            </a:r>
            <a:r>
              <a:rPr lang="en-US" sz="4600" dirty="0">
                <a:solidFill>
                  <a:schemeClr val="tx2">
                    <a:lumMod val="75000"/>
                  </a:schemeClr>
                </a:solidFill>
                <a:latin typeface="Nunito Sans" pitchFamily="2" charset="77"/>
              </a:rPr>
              <a:t>:  dates when the student is/was in a section during current school year (CAR table)</a:t>
            </a:r>
          </a:p>
          <a:p>
            <a:pPr lvl="1">
              <a:lnSpc>
                <a:spcPct val="120000"/>
              </a:lnSpc>
              <a:spcBef>
                <a:spcPts val="600"/>
              </a:spcBef>
            </a:pPr>
            <a:r>
              <a:rPr lang="en-US" sz="4600" b="1" dirty="0">
                <a:solidFill>
                  <a:schemeClr val="tx2">
                    <a:lumMod val="75000"/>
                  </a:schemeClr>
                </a:solidFill>
                <a:latin typeface="Nunito Sans" pitchFamily="2" charset="77"/>
              </a:rPr>
              <a:t>Master Schedule</a:t>
            </a:r>
            <a:r>
              <a:rPr lang="en-US" sz="4600" dirty="0">
                <a:solidFill>
                  <a:schemeClr val="tx2">
                    <a:lumMod val="75000"/>
                  </a:schemeClr>
                </a:solidFill>
                <a:latin typeface="Nunito Sans" pitchFamily="2" charset="77"/>
              </a:rPr>
              <a:t>:  multiple students can be mass moved/copied from one section to another</a:t>
            </a:r>
            <a:br>
              <a:rPr lang="en-US" sz="4600" dirty="0">
                <a:solidFill>
                  <a:schemeClr val="tx2">
                    <a:lumMod val="75000"/>
                  </a:schemeClr>
                </a:solidFill>
                <a:latin typeface="Nunito Sans" pitchFamily="2" charset="77"/>
              </a:rPr>
            </a:br>
            <a:endParaRPr lang="en-US" sz="4600" dirty="0">
              <a:solidFill>
                <a:schemeClr val="tx2">
                  <a:lumMod val="75000"/>
                </a:schemeClr>
              </a:solidFill>
              <a:latin typeface="Nunito Sans" pitchFamily="2" charset="77"/>
            </a:endParaRPr>
          </a:p>
          <a:p>
            <a:pPr marL="0" indent="0">
              <a:lnSpc>
                <a:spcPct val="120000"/>
              </a:lnSpc>
              <a:spcBef>
                <a:spcPts val="600"/>
              </a:spcBef>
              <a:buNone/>
            </a:pPr>
            <a:r>
              <a:rPr lang="en-US" sz="4600" dirty="0">
                <a:solidFill>
                  <a:schemeClr val="tx2">
                    <a:lumMod val="75000"/>
                  </a:schemeClr>
                </a:solidFill>
                <a:latin typeface="Nunito Sans" pitchFamily="2" charset="77"/>
              </a:rPr>
              <a:t>Course Attendance dates:  why are they important?</a:t>
            </a:r>
            <a:br>
              <a:rPr lang="en-US" sz="4600" dirty="0">
                <a:solidFill>
                  <a:schemeClr val="tx2">
                    <a:lumMod val="75000"/>
                  </a:schemeClr>
                </a:solidFill>
                <a:latin typeface="Nunito Sans" pitchFamily="2" charset="77"/>
              </a:rPr>
            </a:br>
            <a:endParaRPr lang="en-US" sz="4600" dirty="0">
              <a:solidFill>
                <a:schemeClr val="tx2">
                  <a:lumMod val="75000"/>
                </a:schemeClr>
              </a:solidFill>
              <a:latin typeface="Nunito Sans" pitchFamily="2" charset="77"/>
            </a:endParaRPr>
          </a:p>
          <a:p>
            <a:pPr marL="0" indent="0">
              <a:lnSpc>
                <a:spcPct val="120000"/>
              </a:lnSpc>
              <a:spcBef>
                <a:spcPts val="600"/>
              </a:spcBef>
              <a:buNone/>
            </a:pPr>
            <a:r>
              <a:rPr lang="en-US" sz="4600" dirty="0">
                <a:solidFill>
                  <a:schemeClr val="tx2">
                    <a:lumMod val="75000"/>
                  </a:schemeClr>
                </a:solidFill>
                <a:latin typeface="Nunito Sans" pitchFamily="2" charset="77"/>
              </a:rPr>
              <a:t>Reports</a:t>
            </a:r>
          </a:p>
          <a:p>
            <a:pPr lvl="1">
              <a:lnSpc>
                <a:spcPct val="120000"/>
              </a:lnSpc>
            </a:pPr>
            <a:endParaRPr lang="en-US" dirty="0">
              <a:solidFill>
                <a:schemeClr val="tx2">
                  <a:lumMod val="75000"/>
                </a:schemeClr>
              </a:solidFill>
              <a:latin typeface="Nunito Sans" pitchFamily="2" charset="77"/>
            </a:endParaRPr>
          </a:p>
          <a:p>
            <a:pPr>
              <a:lnSpc>
                <a:spcPct val="120000"/>
              </a:lnSpc>
            </a:pPr>
            <a:endParaRPr lang="en-US" dirty="0">
              <a:solidFill>
                <a:schemeClr val="tx2">
                  <a:lumMod val="75000"/>
                </a:schemeClr>
              </a:solidFill>
              <a:latin typeface="Nunito Sans" pitchFamily="2" charset="77"/>
            </a:endParaRPr>
          </a:p>
        </p:txBody>
      </p:sp>
      <p:pic>
        <p:nvPicPr>
          <p:cNvPr id="6" name="Picture 5">
            <a:extLst>
              <a:ext uri="{FF2B5EF4-FFF2-40B4-BE49-F238E27FC236}">
                <a16:creationId xmlns:a16="http://schemas.microsoft.com/office/drawing/2014/main" id="{F63A367B-55E1-CFC3-D764-734845908F02}"/>
              </a:ext>
            </a:extLst>
          </p:cNvPr>
          <p:cNvPicPr>
            <a:picLocks noChangeAspect="1"/>
          </p:cNvPicPr>
          <p:nvPr/>
        </p:nvPicPr>
        <p:blipFill>
          <a:blip r:embed="rId3"/>
          <a:stretch>
            <a:fillRect/>
          </a:stretch>
        </p:blipFill>
        <p:spPr>
          <a:xfrm>
            <a:off x="6893100" y="8196109"/>
            <a:ext cx="14010025" cy="4662296"/>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8699804A-2944-1CCA-72C1-707AA6FE47F5}"/>
              </a:ext>
            </a:extLst>
          </p:cNvPr>
          <p:cNvSpPr/>
          <p:nvPr/>
        </p:nvSpPr>
        <p:spPr>
          <a:xfrm>
            <a:off x="215063" y="81098"/>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
        <p:nvSpPr>
          <p:cNvPr id="7" name="Content Placeholder 2">
            <a:extLst>
              <a:ext uri="{FF2B5EF4-FFF2-40B4-BE49-F238E27FC236}">
                <a16:creationId xmlns:a16="http://schemas.microsoft.com/office/drawing/2014/main" id="{05DB5A6A-06F4-0F3D-C93A-F8A5FC46AD1D}"/>
              </a:ext>
            </a:extLst>
          </p:cNvPr>
          <p:cNvSpPr txBox="1">
            <a:spLocks/>
          </p:cNvSpPr>
          <p:nvPr/>
        </p:nvSpPr>
        <p:spPr>
          <a:xfrm>
            <a:off x="1761471" y="9251422"/>
            <a:ext cx="3880624" cy="3951339"/>
          </a:xfrm>
          <a:prstGeom prst="rect">
            <a:avLst/>
          </a:prstGeom>
        </p:spPr>
        <p:txBody>
          <a:bodyPr vert="horz" lIns="91440" tIns="45720" rIns="91440" bIns="45720"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r">
              <a:lnSpc>
                <a:spcPct val="120000"/>
              </a:lnSpc>
              <a:buFont typeface="Arial" panose="020B0604020202020204" pitchFamily="34" charset="0"/>
              <a:buNone/>
            </a:pPr>
            <a:r>
              <a:rPr lang="en-US" sz="4600" dirty="0">
                <a:solidFill>
                  <a:schemeClr val="tx2">
                    <a:lumMod val="75000"/>
                  </a:schemeClr>
                </a:solidFill>
                <a:latin typeface="Nunito Sans" pitchFamily="2" charset="77"/>
              </a:rPr>
              <a:t>Classes     </a:t>
            </a:r>
          </a:p>
          <a:p>
            <a:pPr lvl="1" algn="r">
              <a:lnSpc>
                <a:spcPct val="120000"/>
              </a:lnSpc>
            </a:pPr>
            <a:endParaRPr lang="en-US" dirty="0">
              <a:solidFill>
                <a:schemeClr val="tx2">
                  <a:lumMod val="75000"/>
                </a:schemeClr>
              </a:solidFill>
              <a:latin typeface="Nunito Sans" pitchFamily="2" charset="77"/>
            </a:endParaRPr>
          </a:p>
          <a:p>
            <a:pPr algn="r">
              <a:lnSpc>
                <a:spcPct val="120000"/>
              </a:lnSpc>
            </a:pPr>
            <a:endParaRPr lang="en-US" dirty="0">
              <a:solidFill>
                <a:schemeClr val="tx2">
                  <a:lumMod val="75000"/>
                </a:schemeClr>
              </a:solidFill>
              <a:latin typeface="Nunito Sans" pitchFamily="2" charset="77"/>
            </a:endParaRPr>
          </a:p>
        </p:txBody>
      </p:sp>
      <p:sp>
        <p:nvSpPr>
          <p:cNvPr id="9" name="Freeform 14">
            <a:extLst>
              <a:ext uri="{FF2B5EF4-FFF2-40B4-BE49-F238E27FC236}">
                <a16:creationId xmlns:a16="http://schemas.microsoft.com/office/drawing/2014/main" id="{F150026F-1605-0104-3BA2-1FDFDF1A7111}"/>
              </a:ext>
            </a:extLst>
          </p:cNvPr>
          <p:cNvSpPr/>
          <p:nvPr/>
        </p:nvSpPr>
        <p:spPr>
          <a:xfrm>
            <a:off x="5674968" y="9300209"/>
            <a:ext cx="1271385" cy="1067964"/>
          </a:xfrm>
          <a:custGeom>
            <a:avLst/>
            <a:gdLst/>
            <a:ahLst/>
            <a:cxnLst/>
            <a:rect l="l" t="t" r="r" b="b"/>
            <a:pathLst>
              <a:path w="1271385" h="1067964">
                <a:moveTo>
                  <a:pt x="0" y="0"/>
                </a:moveTo>
                <a:lnTo>
                  <a:pt x="1271385" y="0"/>
                </a:lnTo>
                <a:lnTo>
                  <a:pt x="1271385" y="1067964"/>
                </a:lnTo>
                <a:lnTo>
                  <a:pt x="0" y="1067964"/>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761343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2"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7366000" y="300458"/>
            <a:ext cx="15341600" cy="850668"/>
          </a:xfrm>
        </p:spPr>
        <p:txBody>
          <a:bodyPr anchor="t">
            <a:normAutofit fontScale="90000"/>
          </a:bodyPr>
          <a:lstStyle/>
          <a:p>
            <a:pPr algn="r"/>
            <a:r>
              <a:rPr lang="en-US" sz="5600" b="1" dirty="0">
                <a:solidFill>
                  <a:schemeClr val="bg1"/>
                </a:solidFill>
                <a:latin typeface="Nunito Sans" pitchFamily="2" charset="77"/>
              </a:rPr>
              <a:t>Classes:  how to make a schedule for a new student</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2141621" y="2209801"/>
            <a:ext cx="21127453" cy="10144126"/>
          </a:xfrm>
        </p:spPr>
        <p:txBody>
          <a:bodyPr>
            <a:normAutofit/>
          </a:bodyPr>
          <a:lstStyle/>
          <a:p>
            <a:pPr marL="914400" indent="-914400">
              <a:spcAft>
                <a:spcPts val="1200"/>
              </a:spcAft>
              <a:buFont typeface="+mj-lt"/>
              <a:buAutoNum type="arabicPeriod"/>
            </a:pPr>
            <a:r>
              <a:rPr lang="en-US" sz="3200" kern="1700" dirty="0">
                <a:solidFill>
                  <a:schemeClr val="bg2">
                    <a:lumMod val="25000"/>
                  </a:schemeClr>
                </a:solidFill>
                <a:latin typeface="Nunito Sans" panose="00000500000000000000" pitchFamily="2" charset="0"/>
                <a:cs typeface="Arial" panose="020B0604020202020204" pitchFamily="34" charset="0"/>
              </a:rPr>
              <a:t>Check the </a:t>
            </a:r>
            <a:r>
              <a:rPr lang="en-US" sz="3200" b="1" kern="1700" dirty="0">
                <a:solidFill>
                  <a:schemeClr val="bg2">
                    <a:lumMod val="25000"/>
                  </a:schemeClr>
                </a:solidFill>
                <a:latin typeface="Nunito Sans" panose="00000500000000000000" pitchFamily="2" charset="0"/>
                <a:cs typeface="Arial" panose="020B0604020202020204" pitchFamily="34" charset="0"/>
              </a:rPr>
              <a:t>Start Date, </a:t>
            </a:r>
            <a:r>
              <a:rPr lang="en-US" sz="3200" kern="1700" dirty="0">
                <a:solidFill>
                  <a:schemeClr val="bg2">
                    <a:lumMod val="25000"/>
                  </a:schemeClr>
                </a:solidFill>
                <a:latin typeface="Nunito Sans" panose="00000500000000000000" pitchFamily="2" charset="0"/>
                <a:cs typeface="Arial" panose="020B0604020202020204" pitchFamily="34" charset="0"/>
              </a:rPr>
              <a:t>which should be the first date that the student will be in their class or classes.</a:t>
            </a:r>
            <a:endParaRPr lang="en-US" sz="3200" b="1" kern="1700" dirty="0">
              <a:solidFill>
                <a:schemeClr val="bg2">
                  <a:lumMod val="25000"/>
                </a:schemeClr>
              </a:solidFill>
              <a:latin typeface="Nunito Sans" panose="00000500000000000000" pitchFamily="2" charset="0"/>
              <a:cs typeface="Arial" panose="020B0604020202020204" pitchFamily="34" charset="0"/>
            </a:endParaRPr>
          </a:p>
          <a:p>
            <a:pPr marL="914400" indent="-914400">
              <a:spcAft>
                <a:spcPts val="1200"/>
              </a:spcAft>
              <a:buFont typeface="+mj-lt"/>
              <a:buAutoNum type="arabicPeriod"/>
            </a:pPr>
            <a:r>
              <a:rPr lang="en-US" sz="3200" kern="1700" dirty="0">
                <a:solidFill>
                  <a:schemeClr val="bg2">
                    <a:lumMod val="25000"/>
                  </a:schemeClr>
                </a:solidFill>
                <a:latin typeface="Nunito Sans" panose="00000500000000000000" pitchFamily="2" charset="0"/>
                <a:cs typeface="Arial" panose="020B0604020202020204" pitchFamily="34" charset="0"/>
              </a:rPr>
              <a:t>Add courses/sections to the grid, in whatever way you choose:</a:t>
            </a:r>
          </a:p>
          <a:p>
            <a:pPr lvl="1">
              <a:spcAft>
                <a:spcPts val="1200"/>
              </a:spcAft>
            </a:pPr>
            <a:r>
              <a:rPr lang="en-US" sz="3200" b="1" kern="1700" dirty="0">
                <a:solidFill>
                  <a:schemeClr val="bg2">
                    <a:lumMod val="25000"/>
                  </a:schemeClr>
                </a:solidFill>
                <a:latin typeface="Nunito Sans" panose="00000500000000000000" pitchFamily="2" charset="0"/>
                <a:cs typeface="Arial" panose="020B0604020202020204" pitchFamily="34" charset="0"/>
              </a:rPr>
              <a:t>Course Request Packet</a:t>
            </a:r>
          </a:p>
          <a:p>
            <a:pPr lvl="1">
              <a:spcAft>
                <a:spcPts val="1200"/>
              </a:spcAft>
            </a:pPr>
            <a:r>
              <a:rPr lang="en-US" sz="3200" b="1" kern="1700" dirty="0">
                <a:solidFill>
                  <a:schemeClr val="bg2">
                    <a:lumMod val="25000"/>
                  </a:schemeClr>
                </a:solidFill>
                <a:latin typeface="Nunito Sans" panose="00000500000000000000" pitchFamily="2" charset="0"/>
                <a:cs typeface="Arial" panose="020B0604020202020204" pitchFamily="34" charset="0"/>
              </a:rPr>
              <a:t>Course Request Section Packet</a:t>
            </a:r>
          </a:p>
          <a:p>
            <a:pPr lvl="1">
              <a:spcAft>
                <a:spcPts val="1200"/>
              </a:spcAft>
            </a:pPr>
            <a:r>
              <a:rPr lang="en-US" sz="3200" b="1" kern="1700" dirty="0">
                <a:solidFill>
                  <a:schemeClr val="bg2">
                    <a:lumMod val="25000"/>
                  </a:schemeClr>
                </a:solidFill>
                <a:latin typeface="Nunito Sans" panose="00000500000000000000" pitchFamily="2" charset="0"/>
                <a:cs typeface="Arial" panose="020B0604020202020204" pitchFamily="34" charset="0"/>
              </a:rPr>
              <a:t>Course/</a:t>
            </a:r>
            <a:r>
              <a:rPr lang="en-US" sz="3200" b="1" kern="1700" dirty="0" err="1">
                <a:solidFill>
                  <a:schemeClr val="bg2">
                    <a:lumMod val="25000"/>
                  </a:schemeClr>
                </a:solidFill>
                <a:latin typeface="Nunito Sans" panose="00000500000000000000" pitchFamily="2" charset="0"/>
                <a:cs typeface="Arial" panose="020B0604020202020204" pitchFamily="34" charset="0"/>
              </a:rPr>
              <a:t>CurrentClass</a:t>
            </a:r>
            <a:endParaRPr lang="en-US" sz="3200" b="1" kern="1700" dirty="0">
              <a:solidFill>
                <a:schemeClr val="bg2">
                  <a:lumMod val="25000"/>
                </a:schemeClr>
              </a:solidFill>
              <a:latin typeface="Nunito Sans" panose="00000500000000000000" pitchFamily="2" charset="0"/>
              <a:cs typeface="Arial" panose="020B0604020202020204" pitchFamily="34" charset="0"/>
            </a:endParaRPr>
          </a:p>
          <a:p>
            <a:pPr lvl="1">
              <a:spcAft>
                <a:spcPts val="1200"/>
              </a:spcAft>
            </a:pPr>
            <a:r>
              <a:rPr lang="en-US" sz="3200" kern="1700" dirty="0">
                <a:solidFill>
                  <a:schemeClr val="bg2">
                    <a:lumMod val="25000"/>
                  </a:schemeClr>
                </a:solidFill>
                <a:latin typeface="Nunito Sans" panose="00000500000000000000" pitchFamily="2" charset="0"/>
                <a:cs typeface="Arial" panose="020B0604020202020204" pitchFamily="34" charset="0"/>
              </a:rPr>
              <a:t>Add specific sections using the add section field or </a:t>
            </a:r>
            <a:r>
              <a:rPr lang="en-US" sz="3200" b="1" kern="1700" dirty="0">
                <a:solidFill>
                  <a:schemeClr val="bg2">
                    <a:lumMod val="25000"/>
                  </a:schemeClr>
                </a:solidFill>
                <a:latin typeface="Nunito Sans" panose="00000500000000000000" pitchFamily="2" charset="0"/>
                <a:cs typeface="Arial" panose="020B0604020202020204" pitchFamily="34" charset="0"/>
              </a:rPr>
              <a:t>View MST </a:t>
            </a:r>
            <a:r>
              <a:rPr lang="en-US" sz="3200" kern="1700" dirty="0">
                <a:solidFill>
                  <a:schemeClr val="bg2">
                    <a:lumMod val="25000"/>
                  </a:schemeClr>
                </a:solidFill>
                <a:latin typeface="Nunito Sans" panose="00000500000000000000" pitchFamily="2" charset="0"/>
                <a:cs typeface="Arial" panose="020B0604020202020204" pitchFamily="34" charset="0"/>
              </a:rPr>
              <a:t>popup</a:t>
            </a:r>
            <a:endParaRPr lang="en-US" sz="3200" b="1" kern="1700" dirty="0">
              <a:solidFill>
                <a:schemeClr val="bg2">
                  <a:lumMod val="25000"/>
                </a:schemeClr>
              </a:solidFill>
              <a:latin typeface="Nunito Sans" panose="00000500000000000000" pitchFamily="2" charset="0"/>
              <a:cs typeface="Arial" panose="020B0604020202020204" pitchFamily="34" charset="0"/>
            </a:endParaRPr>
          </a:p>
          <a:p>
            <a:pPr marL="914400" indent="-914400">
              <a:spcAft>
                <a:spcPts val="1200"/>
              </a:spcAft>
              <a:buFont typeface="+mj-lt"/>
              <a:buAutoNum type="arabicPeriod"/>
            </a:pPr>
            <a:r>
              <a:rPr lang="en-US" sz="3200" kern="1700" dirty="0">
                <a:solidFill>
                  <a:schemeClr val="bg2">
                    <a:lumMod val="25000"/>
                  </a:schemeClr>
                </a:solidFill>
                <a:latin typeface="Nunito Sans" panose="00000500000000000000" pitchFamily="2" charset="0"/>
                <a:cs typeface="Arial" panose="020B0604020202020204" pitchFamily="34" charset="0"/>
              </a:rPr>
              <a:t>Press </a:t>
            </a:r>
            <a:r>
              <a:rPr lang="en-US" sz="3200" b="1" kern="1700" dirty="0">
                <a:solidFill>
                  <a:schemeClr val="bg2">
                    <a:lumMod val="25000"/>
                  </a:schemeClr>
                </a:solidFill>
                <a:latin typeface="Nunito Sans" panose="00000500000000000000" pitchFamily="2" charset="0"/>
                <a:cs typeface="Arial" panose="020B0604020202020204" pitchFamily="34" charset="0"/>
              </a:rPr>
              <a:t>Reschedule </a:t>
            </a:r>
            <a:r>
              <a:rPr lang="en-US" sz="3200" kern="1700" dirty="0">
                <a:solidFill>
                  <a:schemeClr val="bg2">
                    <a:lumMod val="25000"/>
                  </a:schemeClr>
                </a:solidFill>
                <a:latin typeface="Nunito Sans" panose="00000500000000000000" pitchFamily="2" charset="0"/>
                <a:cs typeface="Arial" panose="020B0604020202020204" pitchFamily="34" charset="0"/>
              </a:rPr>
              <a:t>button or select section tiles on the grid.</a:t>
            </a:r>
          </a:p>
          <a:p>
            <a:pPr marL="914400" indent="-914400">
              <a:spcAft>
                <a:spcPts val="1200"/>
              </a:spcAft>
              <a:buFont typeface="+mj-lt"/>
              <a:buAutoNum type="arabicPeriod"/>
            </a:pPr>
            <a:r>
              <a:rPr lang="en-US" sz="3200" kern="1700" dirty="0">
                <a:solidFill>
                  <a:schemeClr val="bg2">
                    <a:lumMod val="25000"/>
                  </a:schemeClr>
                </a:solidFill>
                <a:latin typeface="Nunito Sans" panose="00000500000000000000" pitchFamily="2" charset="0"/>
                <a:cs typeface="Arial" panose="020B0604020202020204" pitchFamily="34" charset="0"/>
              </a:rPr>
              <a:t>Adjust if needed.</a:t>
            </a:r>
          </a:p>
          <a:p>
            <a:pPr marL="914400" indent="-914400">
              <a:spcAft>
                <a:spcPts val="1200"/>
              </a:spcAft>
              <a:buFont typeface="+mj-lt"/>
              <a:buAutoNum type="arabicPeriod"/>
            </a:pPr>
            <a:r>
              <a:rPr lang="en-US" sz="3200" kern="1700" dirty="0">
                <a:solidFill>
                  <a:schemeClr val="bg2">
                    <a:lumMod val="25000"/>
                  </a:schemeClr>
                </a:solidFill>
                <a:latin typeface="Nunito Sans" panose="00000500000000000000" pitchFamily="2" charset="0"/>
                <a:cs typeface="Arial" panose="020B0604020202020204" pitchFamily="34" charset="0"/>
              </a:rPr>
              <a:t>Lock if needed.</a:t>
            </a:r>
          </a:p>
          <a:p>
            <a:pPr marL="914400" indent="-914400">
              <a:spcAft>
                <a:spcPts val="1200"/>
              </a:spcAft>
              <a:buFont typeface="+mj-lt"/>
              <a:buAutoNum type="arabicPeriod"/>
            </a:pPr>
            <a:r>
              <a:rPr lang="en-US" sz="3200" kern="1700" dirty="0">
                <a:solidFill>
                  <a:schemeClr val="bg2">
                    <a:lumMod val="25000"/>
                  </a:schemeClr>
                </a:solidFill>
                <a:latin typeface="Nunito Sans" panose="00000500000000000000" pitchFamily="2" charset="0"/>
                <a:cs typeface="Arial" panose="020B0604020202020204" pitchFamily="34" charset="0"/>
              </a:rPr>
              <a:t>Press </a:t>
            </a:r>
            <a:r>
              <a:rPr lang="en-US" sz="3200" b="1" kern="1700" dirty="0">
                <a:solidFill>
                  <a:schemeClr val="bg2">
                    <a:lumMod val="25000"/>
                  </a:schemeClr>
                </a:solidFill>
                <a:latin typeface="Nunito Sans" panose="00000500000000000000" pitchFamily="2" charset="0"/>
                <a:cs typeface="Arial" panose="020B0604020202020204" pitchFamily="34" charset="0"/>
              </a:rPr>
              <a:t>Save</a:t>
            </a:r>
            <a:r>
              <a:rPr lang="en-US" sz="3200" kern="1700" dirty="0">
                <a:solidFill>
                  <a:schemeClr val="bg2">
                    <a:lumMod val="25000"/>
                  </a:schemeClr>
                </a:solidFill>
                <a:latin typeface="Nunito Sans" panose="00000500000000000000" pitchFamily="2" charset="0"/>
                <a:cs typeface="Arial" panose="020B0604020202020204" pitchFamily="34" charset="0"/>
              </a:rPr>
              <a:t> button.</a:t>
            </a:r>
          </a:p>
          <a:p>
            <a:pPr marL="914400" indent="-914400">
              <a:spcAft>
                <a:spcPts val="1200"/>
              </a:spcAft>
              <a:buFont typeface="+mj-lt"/>
              <a:buAutoNum type="arabicPeriod"/>
            </a:pPr>
            <a:r>
              <a:rPr lang="en-US" sz="3200" kern="1700" dirty="0">
                <a:solidFill>
                  <a:schemeClr val="bg2">
                    <a:lumMod val="25000"/>
                  </a:schemeClr>
                </a:solidFill>
                <a:latin typeface="Nunito Sans" panose="00000500000000000000" pitchFamily="2" charset="0"/>
                <a:cs typeface="Arial" panose="020B0604020202020204" pitchFamily="34" charset="0"/>
              </a:rPr>
              <a:t>Print schedule for student and anyone else who needs it.</a:t>
            </a:r>
          </a:p>
          <a:p>
            <a:pPr marL="914400" indent="-914400">
              <a:spcAft>
                <a:spcPts val="1200"/>
              </a:spcAft>
              <a:buFont typeface="+mj-lt"/>
              <a:buAutoNum type="arabicPeriod"/>
            </a:pPr>
            <a:r>
              <a:rPr lang="en-US" sz="3200" kern="1700" dirty="0">
                <a:solidFill>
                  <a:schemeClr val="bg2">
                    <a:lumMod val="25000"/>
                  </a:schemeClr>
                </a:solidFill>
                <a:latin typeface="Nunito Sans" panose="00000500000000000000" pitchFamily="2" charset="0"/>
                <a:cs typeface="Arial" panose="020B0604020202020204" pitchFamily="34" charset="0"/>
              </a:rPr>
              <a:t>Check the </a:t>
            </a:r>
            <a:r>
              <a:rPr lang="en-US" sz="3200" b="1" kern="1700" dirty="0">
                <a:solidFill>
                  <a:schemeClr val="bg2">
                    <a:lumMod val="25000"/>
                  </a:schemeClr>
                </a:solidFill>
                <a:latin typeface="Nunito Sans" panose="00000500000000000000" pitchFamily="2" charset="0"/>
                <a:cs typeface="Arial" panose="020B0604020202020204" pitchFamily="34" charset="0"/>
              </a:rPr>
              <a:t>Course Attendance</a:t>
            </a:r>
            <a:r>
              <a:rPr lang="en-US" sz="3200" kern="1700" dirty="0">
                <a:solidFill>
                  <a:schemeClr val="bg2">
                    <a:lumMod val="25000"/>
                  </a:schemeClr>
                </a:solidFill>
                <a:latin typeface="Nunito Sans" panose="00000500000000000000" pitchFamily="2" charset="0"/>
                <a:cs typeface="Arial" panose="020B0604020202020204" pitchFamily="34" charset="0"/>
              </a:rPr>
              <a:t> page. Are the dates correct? If not, adjust them.</a:t>
            </a:r>
          </a:p>
        </p:txBody>
      </p:sp>
      <p:sp>
        <p:nvSpPr>
          <p:cNvPr id="5" name="Freeform 4">
            <a:extLst>
              <a:ext uri="{FF2B5EF4-FFF2-40B4-BE49-F238E27FC236}">
                <a16:creationId xmlns:a16="http://schemas.microsoft.com/office/drawing/2014/main" id="{974249B4-632F-004A-836F-EE6D0527A120}"/>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6" name="Freeform 17">
            <a:extLst>
              <a:ext uri="{FF2B5EF4-FFF2-40B4-BE49-F238E27FC236}">
                <a16:creationId xmlns:a16="http://schemas.microsoft.com/office/drawing/2014/main" id="{782B2CDA-E610-029E-BDCB-DAA9500A9E7A}"/>
              </a:ext>
            </a:extLst>
          </p:cNvPr>
          <p:cNvSpPr/>
          <p:nvPr/>
        </p:nvSpPr>
        <p:spPr>
          <a:xfrm>
            <a:off x="18361152" y="7370064"/>
            <a:ext cx="4649323" cy="4776215"/>
          </a:xfrm>
          <a:custGeom>
            <a:avLst/>
            <a:gdLst/>
            <a:ahLst/>
            <a:cxnLst/>
            <a:rect l="l" t="t" r="r" b="b"/>
            <a:pathLst>
              <a:path w="1125436" h="1133983">
                <a:moveTo>
                  <a:pt x="0" y="0"/>
                </a:moveTo>
                <a:lnTo>
                  <a:pt x="1125435" y="0"/>
                </a:lnTo>
                <a:lnTo>
                  <a:pt x="1125435" y="1133983"/>
                </a:lnTo>
                <a:lnTo>
                  <a:pt x="0" y="1133983"/>
                </a:lnTo>
                <a:lnTo>
                  <a:pt x="0" y="0"/>
                </a:lnTo>
                <a:close/>
              </a:path>
            </a:pathLst>
          </a:custGeom>
          <a:blipFill>
            <a:blip r:embed="rId4"/>
            <a:stretch>
              <a:fillRect/>
            </a:stretch>
          </a:blipFill>
          <a:effectLst>
            <a:outerShdw blurRad="50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58457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7366000" y="291598"/>
            <a:ext cx="15341600" cy="850668"/>
          </a:xfrm>
        </p:spPr>
        <p:txBody>
          <a:bodyPr anchor="t">
            <a:normAutofit fontScale="90000"/>
          </a:bodyPr>
          <a:lstStyle/>
          <a:p>
            <a:pPr algn="r"/>
            <a:r>
              <a:rPr lang="en-US" sz="5600" b="1" dirty="0">
                <a:solidFill>
                  <a:schemeClr val="bg1"/>
                </a:solidFill>
                <a:latin typeface="Nunito Sans" pitchFamily="2" charset="77"/>
              </a:rPr>
              <a:t>Multiple ways to print a schedule:</a:t>
            </a:r>
          </a:p>
        </p:txBody>
      </p:sp>
      <p:pic>
        <p:nvPicPr>
          <p:cNvPr id="19" name="Picture 18">
            <a:extLst>
              <a:ext uri="{FF2B5EF4-FFF2-40B4-BE49-F238E27FC236}">
                <a16:creationId xmlns:a16="http://schemas.microsoft.com/office/drawing/2014/main" id="{A6FF0EC1-C67F-BC58-C82F-0C603D39CECE}"/>
              </a:ext>
            </a:extLst>
          </p:cNvPr>
          <p:cNvPicPr>
            <a:picLocks noChangeAspect="1"/>
          </p:cNvPicPr>
          <p:nvPr/>
        </p:nvPicPr>
        <p:blipFill>
          <a:blip r:embed="rId3"/>
          <a:stretch>
            <a:fillRect/>
          </a:stretch>
        </p:blipFill>
        <p:spPr>
          <a:xfrm>
            <a:off x="1553699" y="2762220"/>
            <a:ext cx="9415991" cy="4286256"/>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FCD6B4FB-FB68-D63F-AA85-8281D27ABD88}"/>
              </a:ext>
            </a:extLst>
          </p:cNvPr>
          <p:cNvPicPr>
            <a:picLocks noChangeAspect="1"/>
          </p:cNvPicPr>
          <p:nvPr/>
        </p:nvPicPr>
        <p:blipFill>
          <a:blip r:embed="rId4"/>
          <a:stretch>
            <a:fillRect/>
          </a:stretch>
        </p:blipFill>
        <p:spPr>
          <a:xfrm>
            <a:off x="12548735" y="2283053"/>
            <a:ext cx="10281565" cy="476542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8CD3C8A4-5F18-BA25-EE96-FE04E2B2957D}"/>
              </a:ext>
            </a:extLst>
          </p:cNvPr>
          <p:cNvPicPr>
            <a:picLocks noChangeAspect="1"/>
          </p:cNvPicPr>
          <p:nvPr/>
        </p:nvPicPr>
        <p:blipFill>
          <a:blip r:embed="rId5"/>
          <a:stretch>
            <a:fillRect/>
          </a:stretch>
        </p:blipFill>
        <p:spPr>
          <a:xfrm>
            <a:off x="1563209" y="7335029"/>
            <a:ext cx="9415991" cy="5607162"/>
          </a:xfrm>
          <a:prstGeom prst="rect">
            <a:avLst/>
          </a:prstGeom>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83608F49-FE97-4BA9-1CFB-4A6C841C6641}"/>
              </a:ext>
            </a:extLst>
          </p:cNvPr>
          <p:cNvPicPr>
            <a:picLocks noChangeAspect="1"/>
          </p:cNvPicPr>
          <p:nvPr/>
        </p:nvPicPr>
        <p:blipFill>
          <a:blip r:embed="rId6"/>
          <a:stretch>
            <a:fillRect/>
          </a:stretch>
        </p:blipFill>
        <p:spPr>
          <a:xfrm>
            <a:off x="12548735" y="7314606"/>
            <a:ext cx="6845051" cy="5733091"/>
          </a:xfrm>
          <a:prstGeom prst="rect">
            <a:avLst/>
          </a:prstGeom>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E3C33D4C-4007-0B05-448E-083D997CC160}"/>
              </a:ext>
            </a:extLst>
          </p:cNvPr>
          <p:cNvPicPr>
            <a:picLocks noChangeAspect="1"/>
          </p:cNvPicPr>
          <p:nvPr/>
        </p:nvPicPr>
        <p:blipFill>
          <a:blip r:embed="rId7"/>
          <a:stretch>
            <a:fillRect/>
          </a:stretch>
        </p:blipFill>
        <p:spPr>
          <a:xfrm>
            <a:off x="1563210" y="1674067"/>
            <a:ext cx="9174600" cy="784153"/>
          </a:xfrm>
          <a:prstGeom prst="rect">
            <a:avLst/>
          </a:prstGeom>
          <a:effectLst>
            <a:outerShdw blurRad="50800" dist="38100" dir="2700000" algn="tl" rotWithShape="0">
              <a:prstClr val="black">
                <a:alpha val="40000"/>
              </a:prstClr>
            </a:outerShdw>
          </a:effectLst>
        </p:spPr>
      </p:pic>
      <p:sp>
        <p:nvSpPr>
          <p:cNvPr id="3" name="Freeform 4">
            <a:extLst>
              <a:ext uri="{FF2B5EF4-FFF2-40B4-BE49-F238E27FC236}">
                <a16:creationId xmlns:a16="http://schemas.microsoft.com/office/drawing/2014/main" id="{5CA76EC1-EACA-BACC-D4C4-BBD31779D298}"/>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8"/>
            <a:stretch>
              <a:fillRect/>
            </a:stretch>
          </a:blipFill>
        </p:spPr>
        <p:txBody>
          <a:bodyPr/>
          <a:lstStyle/>
          <a:p>
            <a:endParaRPr lang="en-US"/>
          </a:p>
        </p:txBody>
      </p:sp>
    </p:spTree>
    <p:extLst>
      <p:ext uri="{BB962C8B-B14F-4D97-AF65-F5344CB8AC3E}">
        <p14:creationId xmlns:p14="http://schemas.microsoft.com/office/powerpoint/2010/main" val="2371665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7366000" y="364253"/>
            <a:ext cx="15341600" cy="850668"/>
          </a:xfrm>
        </p:spPr>
        <p:txBody>
          <a:bodyPr anchor="t">
            <a:normAutofit fontScale="90000"/>
          </a:bodyPr>
          <a:lstStyle/>
          <a:p>
            <a:pPr algn="r"/>
            <a:r>
              <a:rPr lang="en-US" sz="5600" b="1" dirty="0">
                <a:solidFill>
                  <a:schemeClr val="bg1"/>
                </a:solidFill>
                <a:latin typeface="Nunito Sans" pitchFamily="2" charset="77"/>
              </a:rPr>
              <a:t>Classes Red Status Messages</a:t>
            </a:r>
          </a:p>
        </p:txBody>
      </p:sp>
      <p:sp>
        <p:nvSpPr>
          <p:cNvPr id="5" name="Freeform 4">
            <a:extLst>
              <a:ext uri="{FF2B5EF4-FFF2-40B4-BE49-F238E27FC236}">
                <a16:creationId xmlns:a16="http://schemas.microsoft.com/office/drawing/2014/main" id="{2BE2E28C-81A0-F723-B687-42B73A18C591}"/>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9" name="Content Placeholder 2">
            <a:extLst>
              <a:ext uri="{FF2B5EF4-FFF2-40B4-BE49-F238E27FC236}">
                <a16:creationId xmlns:a16="http://schemas.microsoft.com/office/drawing/2014/main" id="{4BE27CAB-2BD9-A071-859A-E19566319688}"/>
              </a:ext>
            </a:extLst>
          </p:cNvPr>
          <p:cNvSpPr>
            <a:spLocks noGrp="1"/>
          </p:cNvSpPr>
          <p:nvPr>
            <p:ph idx="1"/>
          </p:nvPr>
        </p:nvSpPr>
        <p:spPr>
          <a:xfrm>
            <a:off x="1338181" y="2124509"/>
            <a:ext cx="21127453" cy="5503652"/>
          </a:xfrm>
        </p:spPr>
        <p:txBody>
          <a:bodyPr>
            <a:noAutofit/>
          </a:bodyPr>
          <a:lstStyle/>
          <a:p>
            <a:pPr>
              <a:lnSpc>
                <a:spcPct val="100000"/>
              </a:lnSpc>
              <a:spcBef>
                <a:spcPts val="0"/>
              </a:spcBef>
              <a:spcAft>
                <a:spcPts val="600"/>
              </a:spcAft>
            </a:pPr>
            <a:r>
              <a:rPr lang="en-US" sz="2400" dirty="0">
                <a:solidFill>
                  <a:schemeClr val="tx2">
                    <a:lumMod val="75000"/>
                  </a:schemeClr>
                </a:solidFill>
                <a:latin typeface="Nunito Sans" pitchFamily="2" charset="77"/>
              </a:rPr>
              <a:t>These messages will be displayed on the </a:t>
            </a:r>
            <a:r>
              <a:rPr lang="en-US" sz="2400" b="1" dirty="0">
                <a:solidFill>
                  <a:schemeClr val="tx2">
                    <a:lumMod val="75000"/>
                  </a:schemeClr>
                </a:solidFill>
                <a:latin typeface="Nunito Sans" pitchFamily="2" charset="77"/>
              </a:rPr>
              <a:t>Classes</a:t>
            </a:r>
            <a:r>
              <a:rPr lang="en-US" sz="2400" dirty="0">
                <a:solidFill>
                  <a:schemeClr val="tx2">
                    <a:lumMod val="75000"/>
                  </a:schemeClr>
                </a:solidFill>
                <a:latin typeface="Nunito Sans" pitchFamily="2" charset="77"/>
              </a:rPr>
              <a:t>, </a:t>
            </a:r>
            <a:r>
              <a:rPr lang="en-US" sz="2400" b="1" dirty="0">
                <a:solidFill>
                  <a:schemeClr val="tx2">
                    <a:lumMod val="75000"/>
                  </a:schemeClr>
                </a:solidFill>
                <a:latin typeface="Nunito Sans" pitchFamily="2" charset="77"/>
              </a:rPr>
              <a:t>Attendance Enrollment</a:t>
            </a:r>
            <a:r>
              <a:rPr lang="en-US" sz="2400" dirty="0">
                <a:solidFill>
                  <a:schemeClr val="tx2">
                    <a:lumMod val="75000"/>
                  </a:schemeClr>
                </a:solidFill>
                <a:latin typeface="Nunito Sans" pitchFamily="2" charset="77"/>
              </a:rPr>
              <a:t>, and </a:t>
            </a:r>
            <a:r>
              <a:rPr lang="en-US" sz="2400" b="1" dirty="0">
                <a:solidFill>
                  <a:schemeClr val="tx2">
                    <a:lumMod val="75000"/>
                  </a:schemeClr>
                </a:solidFill>
                <a:latin typeface="Nunito Sans" pitchFamily="2" charset="77"/>
              </a:rPr>
              <a:t>Demographics</a:t>
            </a:r>
            <a:r>
              <a:rPr lang="en-US" sz="2400" dirty="0">
                <a:solidFill>
                  <a:schemeClr val="tx2">
                    <a:lumMod val="75000"/>
                  </a:schemeClr>
                </a:solidFill>
                <a:latin typeface="Nunito Sans" pitchFamily="2" charset="77"/>
              </a:rPr>
              <a:t> pages</a:t>
            </a:r>
            <a:br>
              <a:rPr lang="en-US" sz="2400" dirty="0">
                <a:solidFill>
                  <a:schemeClr val="tx2">
                    <a:lumMod val="75000"/>
                  </a:schemeClr>
                </a:solidFill>
                <a:latin typeface="Nunito Sans" pitchFamily="2" charset="77"/>
              </a:rPr>
            </a:br>
            <a:endParaRPr lang="en-US" sz="2400" dirty="0">
              <a:solidFill>
                <a:schemeClr val="tx2">
                  <a:lumMod val="75000"/>
                </a:schemeClr>
              </a:solidFill>
              <a:latin typeface="Nunito Sans" pitchFamily="2" charset="77"/>
            </a:endParaRPr>
          </a:p>
          <a:p>
            <a:pPr>
              <a:lnSpc>
                <a:spcPct val="100000"/>
              </a:lnSpc>
              <a:spcBef>
                <a:spcPts val="0"/>
              </a:spcBef>
              <a:spcAft>
                <a:spcPts val="600"/>
              </a:spcAft>
            </a:pPr>
            <a:r>
              <a:rPr lang="en-US" sz="2400" dirty="0">
                <a:solidFill>
                  <a:schemeClr val="tx2">
                    <a:lumMod val="75000"/>
                  </a:schemeClr>
                </a:solidFill>
                <a:latin typeface="Nunito Sans" pitchFamily="2" charset="77"/>
              </a:rPr>
              <a:t>The same messages print on the </a:t>
            </a:r>
            <a:r>
              <a:rPr lang="en-US" sz="2400" b="1" dirty="0">
                <a:solidFill>
                  <a:schemeClr val="tx2">
                    <a:lumMod val="75000"/>
                  </a:schemeClr>
                </a:solidFill>
                <a:latin typeface="Nunito Sans" pitchFamily="2" charset="77"/>
              </a:rPr>
              <a:t>Attendance Audit Listing </a:t>
            </a:r>
            <a:r>
              <a:rPr lang="en-US" sz="2400" dirty="0">
                <a:solidFill>
                  <a:schemeClr val="tx2">
                    <a:lumMod val="75000"/>
                  </a:schemeClr>
                </a:solidFill>
                <a:latin typeface="Nunito Sans" pitchFamily="2" charset="77"/>
              </a:rPr>
              <a:t>report, where each error message will be identified with a specific letter (for example, L:)</a:t>
            </a:r>
            <a:br>
              <a:rPr lang="en-US" sz="2400" dirty="0">
                <a:solidFill>
                  <a:schemeClr val="tx2">
                    <a:lumMod val="75000"/>
                  </a:schemeClr>
                </a:solidFill>
                <a:latin typeface="Nunito Sans" pitchFamily="2" charset="77"/>
              </a:rPr>
            </a:br>
            <a:endParaRPr lang="en-US" sz="2400" dirty="0">
              <a:solidFill>
                <a:schemeClr val="tx2">
                  <a:lumMod val="75000"/>
                </a:schemeClr>
              </a:solidFill>
              <a:latin typeface="Nunito Sans" pitchFamily="2" charset="77"/>
            </a:endParaRPr>
          </a:p>
          <a:p>
            <a:pPr>
              <a:lnSpc>
                <a:spcPct val="100000"/>
              </a:lnSpc>
              <a:spcBef>
                <a:spcPts val="0"/>
              </a:spcBef>
              <a:spcAft>
                <a:spcPts val="600"/>
              </a:spcAft>
            </a:pPr>
            <a:r>
              <a:rPr lang="en-US" sz="2400" dirty="0">
                <a:solidFill>
                  <a:schemeClr val="tx2">
                    <a:lumMod val="75000"/>
                  </a:schemeClr>
                </a:solidFill>
                <a:latin typeface="Nunito Sans" pitchFamily="2" charset="77"/>
              </a:rPr>
              <a:t>What are they? Data mismatches or potential data errors</a:t>
            </a:r>
          </a:p>
          <a:p>
            <a:pPr>
              <a:lnSpc>
                <a:spcPct val="100000"/>
              </a:lnSpc>
              <a:spcBef>
                <a:spcPts val="0"/>
              </a:spcBef>
              <a:spcAft>
                <a:spcPts val="600"/>
              </a:spcAft>
            </a:pPr>
            <a:endParaRPr lang="en-US" sz="2400" dirty="0">
              <a:solidFill>
                <a:schemeClr val="tx2">
                  <a:lumMod val="75000"/>
                </a:schemeClr>
              </a:solidFill>
              <a:latin typeface="Nunito Sans" pitchFamily="2" charset="77"/>
            </a:endParaRPr>
          </a:p>
          <a:p>
            <a:pPr>
              <a:lnSpc>
                <a:spcPct val="100000"/>
              </a:lnSpc>
              <a:spcBef>
                <a:spcPts val="0"/>
              </a:spcBef>
              <a:spcAft>
                <a:spcPts val="600"/>
              </a:spcAft>
            </a:pPr>
            <a:r>
              <a:rPr lang="en-US" sz="2400" dirty="0">
                <a:solidFill>
                  <a:schemeClr val="tx2">
                    <a:lumMod val="75000"/>
                  </a:schemeClr>
                </a:solidFill>
                <a:latin typeface="Nunito Sans" pitchFamily="2" charset="77"/>
              </a:rPr>
              <a:t>If the message contains the words “classes” or “course attendance,” check for data mismatches between Classes (SEC), Course Attendance (CAR) and possibly Attendance Enrollment (ATT)</a:t>
            </a:r>
          </a:p>
          <a:p>
            <a:pPr marL="0" indent="0">
              <a:lnSpc>
                <a:spcPct val="100000"/>
              </a:lnSpc>
              <a:spcBef>
                <a:spcPts val="0"/>
              </a:spcBef>
              <a:spcAft>
                <a:spcPts val="600"/>
              </a:spcAft>
              <a:buNone/>
            </a:pPr>
            <a:endParaRPr lang="en-US" sz="2400" dirty="0">
              <a:solidFill>
                <a:schemeClr val="tx2">
                  <a:lumMod val="75000"/>
                </a:schemeClr>
              </a:solidFill>
              <a:latin typeface="Nunito Sans" pitchFamily="2" charset="77"/>
            </a:endParaRPr>
          </a:p>
        </p:txBody>
      </p:sp>
      <p:pic>
        <p:nvPicPr>
          <p:cNvPr id="10" name="Picture 9">
            <a:extLst>
              <a:ext uri="{FF2B5EF4-FFF2-40B4-BE49-F238E27FC236}">
                <a16:creationId xmlns:a16="http://schemas.microsoft.com/office/drawing/2014/main" id="{D7C5331C-8924-3ECD-298F-E85ADCA196BD}"/>
              </a:ext>
            </a:extLst>
          </p:cNvPr>
          <p:cNvPicPr>
            <a:picLocks noChangeAspect="1"/>
          </p:cNvPicPr>
          <p:nvPr/>
        </p:nvPicPr>
        <p:blipFill>
          <a:blip r:embed="rId4"/>
          <a:stretch>
            <a:fillRect/>
          </a:stretch>
        </p:blipFill>
        <p:spPr>
          <a:xfrm>
            <a:off x="9085049" y="5943439"/>
            <a:ext cx="13380585" cy="6338172"/>
          </a:xfrm>
          <a:prstGeom prst="rect">
            <a:avLst/>
          </a:prstGeom>
          <a:effectLst>
            <a:outerShdw blurRad="50800" dist="38100" dir="2700000" algn="tl" rotWithShape="0">
              <a:prstClr val="black">
                <a:alpha val="40000"/>
              </a:prstClr>
            </a:outerShdw>
          </a:effectLst>
        </p:spPr>
      </p:pic>
      <p:sp>
        <p:nvSpPr>
          <p:cNvPr id="11" name="Content Placeholder 2">
            <a:extLst>
              <a:ext uri="{FF2B5EF4-FFF2-40B4-BE49-F238E27FC236}">
                <a16:creationId xmlns:a16="http://schemas.microsoft.com/office/drawing/2014/main" id="{4C302F0D-CE6B-FD35-691A-5A60C12014FC}"/>
              </a:ext>
            </a:extLst>
          </p:cNvPr>
          <p:cNvSpPr txBox="1">
            <a:spLocks/>
          </p:cNvSpPr>
          <p:nvPr/>
        </p:nvSpPr>
        <p:spPr>
          <a:xfrm>
            <a:off x="1338181" y="5712997"/>
            <a:ext cx="6415784" cy="5503652"/>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4546A">
                  <a:lumMod val="75000"/>
                </a:srgbClr>
              </a:solidFill>
              <a:effectLst/>
              <a:uLnTx/>
              <a:uFillTx/>
              <a:latin typeface="Nunito Sans" pitchFamily="2" charset="77"/>
              <a:ea typeface="+mn-ea"/>
              <a:cs typeface="+mn-cs"/>
            </a:endParaRPr>
          </a:p>
          <a:p>
            <a:pPr marL="457200" marR="0" lvl="0" indent="-457200" algn="l" defTabSz="1828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lumMod val="75000"/>
                  </a:srgbClr>
                </a:solidFill>
                <a:effectLst/>
                <a:uLnTx/>
                <a:uFillTx/>
                <a:latin typeface="Nunito Sans" pitchFamily="2" charset="77"/>
                <a:ea typeface="+mn-ea"/>
                <a:cs typeface="+mn-cs"/>
              </a:rPr>
              <a:t>Cheat sheets for the Classes and Course Attendance related errors are provided on the next few slides</a:t>
            </a:r>
          </a:p>
          <a:p>
            <a:pPr marL="457200" marR="0" lvl="0" indent="-457200" algn="l" defTabSz="1828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4546A">
                  <a:lumMod val="75000"/>
                </a:srgbClr>
              </a:solidFill>
              <a:effectLst/>
              <a:uLnTx/>
              <a:uFillTx/>
              <a:latin typeface="Nunito Sans" pitchFamily="2" charset="77"/>
              <a:ea typeface="+mn-ea"/>
              <a:cs typeface="+mn-cs"/>
            </a:endParaRPr>
          </a:p>
          <a:p>
            <a:pPr marL="457200" marR="0" lvl="0" indent="-457200" algn="l" defTabSz="1828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lumMod val="75000"/>
                  </a:srgbClr>
                </a:solidFill>
                <a:effectLst/>
                <a:uLnTx/>
                <a:uFillTx/>
                <a:latin typeface="Nunito Sans" pitchFamily="2" charset="77"/>
                <a:ea typeface="+mn-ea"/>
                <a:cs typeface="+mn-cs"/>
              </a:rPr>
              <a:t>Note that many other red error messages may be displayed, but are not related to Classes and Course Attendance (so they are not included in my cheat sheets)</a:t>
            </a:r>
          </a:p>
          <a:p>
            <a:pPr marL="457200" marR="0" lvl="0" indent="-457200" algn="l" defTabSz="1828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4546A">
                  <a:lumMod val="75000"/>
                </a:srgbClr>
              </a:solidFill>
              <a:effectLst/>
              <a:uLnTx/>
              <a:uFillTx/>
              <a:latin typeface="Nunito Sans" pitchFamily="2" charset="77"/>
              <a:ea typeface="+mn-ea"/>
              <a:cs typeface="+mn-cs"/>
            </a:endParaRPr>
          </a:p>
          <a:p>
            <a:pPr marL="457200" marR="0" lvl="0" indent="-457200" algn="l" defTabSz="1828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546A">
                    <a:lumMod val="75000"/>
                  </a:srgbClr>
                </a:solidFill>
                <a:effectLst/>
                <a:uLnTx/>
                <a:uFillTx/>
                <a:latin typeface="Nunito Sans" pitchFamily="2" charset="77"/>
                <a:ea typeface="+mn-ea"/>
                <a:cs typeface="+mn-cs"/>
              </a:rPr>
              <a:t>Spoiler alert:  it is usually the dates</a:t>
            </a:r>
          </a:p>
        </p:txBody>
      </p:sp>
    </p:spTree>
    <p:extLst>
      <p:ext uri="{BB962C8B-B14F-4D97-AF65-F5344CB8AC3E}">
        <p14:creationId xmlns:p14="http://schemas.microsoft.com/office/powerpoint/2010/main" val="152448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115E3C-55E1-CAA4-7C54-A45D5DEE6435}"/>
              </a:ext>
            </a:extLst>
          </p:cNvPr>
          <p:cNvPicPr>
            <a:picLocks noChangeAspect="1"/>
          </p:cNvPicPr>
          <p:nvPr/>
        </p:nvPicPr>
        <p:blipFill>
          <a:blip r:embed="rId2"/>
          <a:stretch>
            <a:fillRect/>
          </a:stretch>
        </p:blipFill>
        <p:spPr>
          <a:xfrm>
            <a:off x="2" y="13210"/>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293961" y="441443"/>
            <a:ext cx="22707600" cy="850668"/>
          </a:xfrm>
        </p:spPr>
        <p:txBody>
          <a:bodyPr anchor="t">
            <a:normAutofit/>
          </a:bodyPr>
          <a:lstStyle/>
          <a:p>
            <a:pPr algn="r"/>
            <a:r>
              <a:rPr lang="en-US" sz="3600" b="1" dirty="0">
                <a:solidFill>
                  <a:schemeClr val="bg1"/>
                </a:solidFill>
                <a:latin typeface="Nunito Sans" pitchFamily="2" charset="77"/>
              </a:rPr>
              <a:t>Classes Red Status Message:  L: Student is enrolled in attendance but has no classes on XX/XX/XXXX</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301868" y="1664218"/>
            <a:ext cx="22061985" cy="10863062"/>
          </a:xfrm>
        </p:spPr>
        <p:txBody>
          <a:bodyPr>
            <a:normAutofit fontScale="55000" lnSpcReduction="20000"/>
          </a:bodyPr>
          <a:lstStyle/>
          <a:p>
            <a:pPr marL="0" indent="0">
              <a:lnSpc>
                <a:spcPct val="120000"/>
              </a:lnSpc>
              <a:spcBef>
                <a:spcPts val="0"/>
              </a:spcBef>
              <a:spcAft>
                <a:spcPts val="600"/>
              </a:spcAft>
              <a:buNone/>
            </a:pPr>
            <a:r>
              <a:rPr lang="en-US" sz="4800" dirty="0">
                <a:solidFill>
                  <a:schemeClr val="tx2">
                    <a:lumMod val="75000"/>
                  </a:schemeClr>
                </a:solidFill>
                <a:latin typeface="Nunito Sans" pitchFamily="2" charset="77"/>
              </a:rPr>
              <a:t>Compare the student’s Attendance Enrollment page to their Classes page:</a:t>
            </a: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r>
              <a:rPr lang="en-US" sz="4800" dirty="0">
                <a:solidFill>
                  <a:schemeClr val="tx2">
                    <a:lumMod val="75000"/>
                  </a:schemeClr>
                </a:solidFill>
                <a:latin typeface="Nunito Sans" pitchFamily="2" charset="77"/>
              </a:rPr>
              <a:t>In the example above, the student is currently enrolled on Attendance Enrollment, is set to a status of inactive on Demographics, and has no sections in their schedule classes. Typically:</a:t>
            </a:r>
            <a:br>
              <a:rPr lang="en-US" sz="4800" dirty="0">
                <a:solidFill>
                  <a:schemeClr val="tx2">
                    <a:lumMod val="75000"/>
                  </a:schemeClr>
                </a:solidFill>
                <a:latin typeface="Nunito Sans" pitchFamily="2" charset="77"/>
              </a:rPr>
            </a:b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r>
              <a:rPr lang="en-US" sz="4800" dirty="0">
                <a:solidFill>
                  <a:schemeClr val="tx2">
                    <a:lumMod val="75000"/>
                  </a:schemeClr>
                </a:solidFill>
                <a:latin typeface="Nunito Sans" pitchFamily="2" charset="77"/>
              </a:rPr>
              <a:t>Enrolled students have a status of active and have at least one section in their schedule on Classes.</a:t>
            </a: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r>
              <a:rPr lang="en-US" sz="4800" dirty="0">
                <a:solidFill>
                  <a:schemeClr val="tx2">
                    <a:lumMod val="75000"/>
                  </a:schemeClr>
                </a:solidFill>
                <a:latin typeface="Nunito Sans" pitchFamily="2" charset="77"/>
              </a:rPr>
              <a:t>or</a:t>
            </a: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r>
              <a:rPr lang="en-US" sz="4800" dirty="0">
                <a:solidFill>
                  <a:schemeClr val="tx2">
                    <a:lumMod val="75000"/>
                  </a:schemeClr>
                </a:solidFill>
                <a:latin typeface="Nunito Sans" pitchFamily="2" charset="77"/>
              </a:rPr>
              <a:t>Students who are not enrolled are set to inactive and do not need sections on Classes. </a:t>
            </a: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r>
              <a:rPr lang="en-US" sz="4800" dirty="0">
                <a:solidFill>
                  <a:schemeClr val="tx2">
                    <a:lumMod val="75000"/>
                  </a:schemeClr>
                </a:solidFill>
                <a:latin typeface="Nunito Sans" pitchFamily="2" charset="77"/>
              </a:rPr>
              <a:t>To fix the error above, figure out whether the student is currently enrolled or not. </a:t>
            </a:r>
          </a:p>
        </p:txBody>
      </p:sp>
      <p:pic>
        <p:nvPicPr>
          <p:cNvPr id="6" name="Picture 5">
            <a:extLst>
              <a:ext uri="{FF2B5EF4-FFF2-40B4-BE49-F238E27FC236}">
                <a16:creationId xmlns:a16="http://schemas.microsoft.com/office/drawing/2014/main" id="{B4BBE0BB-6707-6B89-218F-6C22A94713A8}"/>
              </a:ext>
            </a:extLst>
          </p:cNvPr>
          <p:cNvPicPr>
            <a:picLocks noChangeAspect="1"/>
          </p:cNvPicPr>
          <p:nvPr/>
        </p:nvPicPr>
        <p:blipFill>
          <a:blip r:embed="rId3"/>
          <a:stretch>
            <a:fillRect/>
          </a:stretch>
        </p:blipFill>
        <p:spPr>
          <a:xfrm>
            <a:off x="2045680" y="2964191"/>
            <a:ext cx="8574016" cy="393396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1F00DC2-C9E1-2444-B43D-D81F4D10DB04}"/>
              </a:ext>
            </a:extLst>
          </p:cNvPr>
          <p:cNvPicPr>
            <a:picLocks noChangeAspect="1"/>
          </p:cNvPicPr>
          <p:nvPr/>
        </p:nvPicPr>
        <p:blipFill>
          <a:blip r:embed="rId4"/>
          <a:stretch>
            <a:fillRect/>
          </a:stretch>
        </p:blipFill>
        <p:spPr>
          <a:xfrm>
            <a:off x="12192000" y="2707676"/>
            <a:ext cx="7628571" cy="4190476"/>
          </a:xfrm>
          <a:prstGeom prst="rect">
            <a:avLst/>
          </a:prstGeom>
          <a:effectLst>
            <a:outerShdw blurRad="50800" dist="38100" dir="2700000" algn="tl" rotWithShape="0">
              <a:prstClr val="black">
                <a:alpha val="40000"/>
              </a:prstClr>
            </a:outerShdw>
          </a:effectLst>
        </p:spPr>
      </p:pic>
      <p:sp>
        <p:nvSpPr>
          <p:cNvPr id="7" name="Freeform 4">
            <a:extLst>
              <a:ext uri="{FF2B5EF4-FFF2-40B4-BE49-F238E27FC236}">
                <a16:creationId xmlns:a16="http://schemas.microsoft.com/office/drawing/2014/main" id="{10EBEA1F-CB74-CEB7-3525-87398BE45770}"/>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3257788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A63B63-EFB1-B72D-F7E5-AC0BCCA9E404}"/>
              </a:ext>
            </a:extLst>
          </p:cNvPr>
          <p:cNvPicPr>
            <a:picLocks noChangeAspect="1"/>
          </p:cNvPicPr>
          <p:nvPr/>
        </p:nvPicPr>
        <p:blipFill>
          <a:blip r:embed="rId2"/>
          <a:stretch>
            <a:fillRect/>
          </a:stretch>
        </p:blipFill>
        <p:spPr>
          <a:xfrm>
            <a:off x="2" y="13212"/>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207777" y="400554"/>
            <a:ext cx="22707600" cy="850668"/>
          </a:xfrm>
        </p:spPr>
        <p:txBody>
          <a:bodyPr anchor="t">
            <a:normAutofit fontScale="90000"/>
          </a:bodyPr>
          <a:lstStyle/>
          <a:p>
            <a:pPr algn="r"/>
            <a:r>
              <a:rPr lang="en-US" sz="3600" b="1" dirty="0">
                <a:solidFill>
                  <a:schemeClr val="bg1"/>
                </a:solidFill>
                <a:latin typeface="Nunito Sans" pitchFamily="2" charset="77"/>
              </a:rPr>
              <a:t>Classes Red Status Message:  M: Student is enrolled in attendance but has no course attendance on XX/XX/XXXX</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581784" y="1627150"/>
            <a:ext cx="21127453" cy="11305083"/>
          </a:xfrm>
        </p:spPr>
        <p:txBody>
          <a:bodyPr>
            <a:normAutofit fontScale="62500" lnSpcReduction="20000"/>
          </a:bodyPr>
          <a:lstStyle/>
          <a:p>
            <a:pPr marL="0" indent="0">
              <a:lnSpc>
                <a:spcPct val="120000"/>
              </a:lnSpc>
              <a:spcBef>
                <a:spcPts val="0"/>
              </a:spcBef>
              <a:spcAft>
                <a:spcPts val="600"/>
              </a:spcAft>
              <a:buNone/>
            </a:pPr>
            <a:r>
              <a:rPr lang="en-US" sz="4800" dirty="0">
                <a:solidFill>
                  <a:schemeClr val="tx2">
                    <a:lumMod val="75000"/>
                  </a:schemeClr>
                </a:solidFill>
                <a:latin typeface="Nunito Sans" pitchFamily="2" charset="77"/>
              </a:rPr>
              <a:t>Compare Attendance Enrollment page to Course Attendance page:</a:t>
            </a: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r>
              <a:rPr lang="en-US" sz="4800" dirty="0">
                <a:solidFill>
                  <a:schemeClr val="tx2">
                    <a:lumMod val="75000"/>
                  </a:schemeClr>
                </a:solidFill>
                <a:latin typeface="Nunito Sans" pitchFamily="2" charset="77"/>
              </a:rPr>
              <a:t>In the example above, the student ended their enrollment at the school on 3/2/2023. From 2/25/2023 to 3/2/2023, the student has no Course Attendance. </a:t>
            </a: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r>
              <a:rPr lang="en-US" sz="4800" dirty="0">
                <a:solidFill>
                  <a:schemeClr val="tx2">
                    <a:lumMod val="75000"/>
                  </a:schemeClr>
                </a:solidFill>
                <a:latin typeface="Nunito Sans" pitchFamily="2" charset="77"/>
              </a:rPr>
              <a:t>Typically, a student who is enrolled should have one or more Course Attendance records. A student who is not enrolled, but was formerly enrolled, would typically have one or more Course Attendance records ending on the same date that their Attendance Enrollment ended.</a:t>
            </a:r>
          </a:p>
        </p:txBody>
      </p:sp>
      <p:pic>
        <p:nvPicPr>
          <p:cNvPr id="8" name="Picture 7">
            <a:extLst>
              <a:ext uri="{FF2B5EF4-FFF2-40B4-BE49-F238E27FC236}">
                <a16:creationId xmlns:a16="http://schemas.microsoft.com/office/drawing/2014/main" id="{8839B54D-94FF-9A41-51C0-9C896A7BECE3}"/>
              </a:ext>
            </a:extLst>
          </p:cNvPr>
          <p:cNvPicPr>
            <a:picLocks noChangeAspect="1"/>
          </p:cNvPicPr>
          <p:nvPr/>
        </p:nvPicPr>
        <p:blipFill>
          <a:blip r:embed="rId3"/>
          <a:stretch>
            <a:fillRect/>
          </a:stretch>
        </p:blipFill>
        <p:spPr>
          <a:xfrm>
            <a:off x="1581784" y="2417429"/>
            <a:ext cx="7951185" cy="412808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6989A96-1F1A-248D-5768-2022CFC310DF}"/>
              </a:ext>
            </a:extLst>
          </p:cNvPr>
          <p:cNvPicPr>
            <a:picLocks noChangeAspect="1"/>
          </p:cNvPicPr>
          <p:nvPr/>
        </p:nvPicPr>
        <p:blipFill>
          <a:blip r:embed="rId4"/>
          <a:stretch>
            <a:fillRect/>
          </a:stretch>
        </p:blipFill>
        <p:spPr>
          <a:xfrm>
            <a:off x="11602514" y="2417430"/>
            <a:ext cx="4409581" cy="168346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30BD381-3406-EFF8-AF6D-E63B2FDCAA0E}"/>
              </a:ext>
            </a:extLst>
          </p:cNvPr>
          <p:cNvPicPr>
            <a:picLocks noChangeAspect="1"/>
          </p:cNvPicPr>
          <p:nvPr/>
        </p:nvPicPr>
        <p:blipFill>
          <a:blip r:embed="rId5"/>
          <a:stretch>
            <a:fillRect/>
          </a:stretch>
        </p:blipFill>
        <p:spPr>
          <a:xfrm>
            <a:off x="11658864" y="4343249"/>
            <a:ext cx="11469114" cy="4926802"/>
          </a:xfrm>
          <a:prstGeom prst="rect">
            <a:avLst/>
          </a:prstGeom>
          <a:effectLst>
            <a:outerShdw blurRad="50800" dist="38100" dir="2700000" algn="tl" rotWithShape="0">
              <a:prstClr val="black">
                <a:alpha val="40000"/>
              </a:prstClr>
            </a:outerShdw>
          </a:effectLst>
        </p:spPr>
      </p:pic>
      <p:sp>
        <p:nvSpPr>
          <p:cNvPr id="6" name="Freeform 4">
            <a:extLst>
              <a:ext uri="{FF2B5EF4-FFF2-40B4-BE49-F238E27FC236}">
                <a16:creationId xmlns:a16="http://schemas.microsoft.com/office/drawing/2014/main" id="{F3022A7C-594A-8648-C792-BC36A7B71E16}"/>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1256648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528840-82F0-CC5E-BA9F-E2433A079478}"/>
              </a:ext>
            </a:extLst>
          </p:cNvPr>
          <p:cNvPicPr>
            <a:picLocks noChangeAspect="1"/>
          </p:cNvPicPr>
          <p:nvPr/>
        </p:nvPicPr>
        <p:blipFill>
          <a:blip r:embed="rId2"/>
          <a:stretch>
            <a:fillRect/>
          </a:stretch>
        </p:blipFill>
        <p:spPr>
          <a:xfrm>
            <a:off x="2" y="13212"/>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207696" y="471607"/>
            <a:ext cx="22707600" cy="850668"/>
          </a:xfrm>
        </p:spPr>
        <p:txBody>
          <a:bodyPr anchor="t">
            <a:normAutofit fontScale="90000"/>
          </a:bodyPr>
          <a:lstStyle/>
          <a:p>
            <a:pPr algn="r"/>
            <a:r>
              <a:rPr lang="en-US" sz="3600" b="1" dirty="0">
                <a:solidFill>
                  <a:schemeClr val="bg1"/>
                </a:solidFill>
                <a:latin typeface="Nunito Sans" pitchFamily="2" charset="77"/>
              </a:rPr>
              <a:t>Classes Red Status Message:  N: Student is enrolled in course attendance but has no classes on XX/XX/XXXX</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976962" y="3454247"/>
            <a:ext cx="21127453" cy="9642763"/>
          </a:xfrm>
        </p:spPr>
        <p:txBody>
          <a:bodyPr>
            <a:normAutofit fontScale="85000" lnSpcReduction="20000"/>
          </a:bodyPr>
          <a:lstStyle/>
          <a:p>
            <a:pPr marL="0" indent="0">
              <a:lnSpc>
                <a:spcPct val="120000"/>
              </a:lnSpc>
              <a:spcBef>
                <a:spcPts val="0"/>
              </a:spcBef>
              <a:spcAft>
                <a:spcPts val="600"/>
              </a:spcAft>
              <a:buNone/>
            </a:pPr>
            <a:r>
              <a:rPr lang="en-US" sz="4800" dirty="0">
                <a:solidFill>
                  <a:schemeClr val="tx2">
                    <a:lumMod val="75000"/>
                  </a:schemeClr>
                </a:solidFill>
                <a:latin typeface="Nunito Sans" pitchFamily="2" charset="77"/>
              </a:rPr>
              <a:t>Compare Course Attendance page to Classes page:</a:t>
            </a: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r>
              <a:rPr lang="en-US" sz="4800" dirty="0">
                <a:solidFill>
                  <a:schemeClr val="tx2">
                    <a:lumMod val="75000"/>
                  </a:schemeClr>
                </a:solidFill>
                <a:latin typeface="Nunito Sans" pitchFamily="2" charset="77"/>
              </a:rPr>
              <a:t>In the example above, the student has a Course Attendance record for section 104 ending on 6/29/2023, but section 104 does not have a record in Classes. </a:t>
            </a:r>
          </a:p>
          <a:p>
            <a:pPr marL="0" indent="0">
              <a:lnSpc>
                <a:spcPct val="120000"/>
              </a:lnSpc>
              <a:spcBef>
                <a:spcPts val="0"/>
              </a:spcBef>
              <a:spcAft>
                <a:spcPts val="600"/>
              </a:spcAft>
              <a:buNone/>
            </a:pPr>
            <a:br>
              <a:rPr lang="en-US" sz="4800" dirty="0">
                <a:solidFill>
                  <a:schemeClr val="tx2">
                    <a:lumMod val="75000"/>
                  </a:schemeClr>
                </a:solidFill>
                <a:latin typeface="Nunito Sans" pitchFamily="2" charset="77"/>
              </a:rPr>
            </a:br>
            <a:r>
              <a:rPr lang="en-US" sz="4800" dirty="0">
                <a:solidFill>
                  <a:schemeClr val="tx2">
                    <a:lumMod val="75000"/>
                  </a:schemeClr>
                </a:solidFill>
                <a:latin typeface="Nunito Sans" pitchFamily="2" charset="77"/>
              </a:rPr>
              <a:t>First, find out what the student’s schedule should be currently and in the past. The student’s Classes schedule may need to be added, or their Course Attendance dates may need to be adjusted, or both Course Attendance and Classes may need to be reconciled. </a:t>
            </a: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p:txBody>
      </p:sp>
      <p:pic>
        <p:nvPicPr>
          <p:cNvPr id="6" name="Picture 5">
            <a:extLst>
              <a:ext uri="{FF2B5EF4-FFF2-40B4-BE49-F238E27FC236}">
                <a16:creationId xmlns:a16="http://schemas.microsoft.com/office/drawing/2014/main" id="{C099A523-9141-9A00-5454-221C06035722}"/>
              </a:ext>
            </a:extLst>
          </p:cNvPr>
          <p:cNvPicPr>
            <a:picLocks noChangeAspect="1"/>
          </p:cNvPicPr>
          <p:nvPr/>
        </p:nvPicPr>
        <p:blipFill>
          <a:blip r:embed="rId3"/>
          <a:stretch>
            <a:fillRect/>
          </a:stretch>
        </p:blipFill>
        <p:spPr>
          <a:xfrm>
            <a:off x="1976962" y="1899265"/>
            <a:ext cx="8057143" cy="99047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E2A938F-2B1A-93C3-3579-706BB354DA6D}"/>
              </a:ext>
            </a:extLst>
          </p:cNvPr>
          <p:cNvPicPr>
            <a:picLocks noChangeAspect="1"/>
          </p:cNvPicPr>
          <p:nvPr/>
        </p:nvPicPr>
        <p:blipFill>
          <a:blip r:embed="rId4"/>
          <a:stretch>
            <a:fillRect/>
          </a:stretch>
        </p:blipFill>
        <p:spPr>
          <a:xfrm>
            <a:off x="2181538" y="4615205"/>
            <a:ext cx="10523809" cy="2533333"/>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ADC5F430-7355-FDC6-C7EB-4DB37A202F13}"/>
              </a:ext>
            </a:extLst>
          </p:cNvPr>
          <p:cNvPicPr>
            <a:picLocks noChangeAspect="1"/>
          </p:cNvPicPr>
          <p:nvPr/>
        </p:nvPicPr>
        <p:blipFill>
          <a:blip r:embed="rId5"/>
          <a:stretch>
            <a:fillRect/>
          </a:stretch>
        </p:blipFill>
        <p:spPr>
          <a:xfrm>
            <a:off x="12959950" y="4531981"/>
            <a:ext cx="9265640" cy="4128370"/>
          </a:xfrm>
          <a:prstGeom prst="rect">
            <a:avLst/>
          </a:prstGeom>
          <a:effectLst>
            <a:outerShdw blurRad="50800" dist="38100" dir="2700000" algn="tl" rotWithShape="0">
              <a:prstClr val="black">
                <a:alpha val="40000"/>
              </a:prstClr>
            </a:outerShdw>
          </a:effectLst>
        </p:spPr>
      </p:pic>
      <p:sp>
        <p:nvSpPr>
          <p:cNvPr id="7" name="Freeform 4">
            <a:extLst>
              <a:ext uri="{FF2B5EF4-FFF2-40B4-BE49-F238E27FC236}">
                <a16:creationId xmlns:a16="http://schemas.microsoft.com/office/drawing/2014/main" id="{E45388F7-C04A-BC80-836B-AAAA694153DA}"/>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3866987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20181A-3E26-3D33-DC28-83A41CC6E189}"/>
              </a:ext>
            </a:extLst>
          </p:cNvPr>
          <p:cNvPicPr>
            <a:picLocks noChangeAspect="1"/>
          </p:cNvPicPr>
          <p:nvPr/>
        </p:nvPicPr>
        <p:blipFill>
          <a:blip r:embed="rId2"/>
          <a:stretch>
            <a:fillRect/>
          </a:stretch>
        </p:blipFill>
        <p:spPr>
          <a:xfrm>
            <a:off x="2" y="1321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845391" y="419848"/>
            <a:ext cx="22707600" cy="850668"/>
          </a:xfrm>
        </p:spPr>
        <p:txBody>
          <a:bodyPr anchor="t">
            <a:normAutofit/>
          </a:bodyPr>
          <a:lstStyle/>
          <a:p>
            <a:pPr algn="r"/>
            <a:r>
              <a:rPr lang="en-US" sz="3600" b="1" dirty="0">
                <a:solidFill>
                  <a:schemeClr val="bg1"/>
                </a:solidFill>
                <a:latin typeface="Nunito Sans" pitchFamily="2" charset="77"/>
              </a:rPr>
              <a:t>Classes Red Status Message:  P: Student has invalid day# in course attendance</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195755" y="3718560"/>
            <a:ext cx="22073320" cy="8638662"/>
          </a:xfrm>
        </p:spPr>
        <p:txBody>
          <a:bodyPr>
            <a:normAutofit/>
          </a:bodyPr>
          <a:lstStyle/>
          <a:p>
            <a:pPr marL="0" indent="0">
              <a:lnSpc>
                <a:spcPct val="120000"/>
              </a:lnSpc>
              <a:spcBef>
                <a:spcPts val="0"/>
              </a:spcBef>
              <a:spcAft>
                <a:spcPts val="600"/>
              </a:spcAft>
              <a:buNone/>
            </a:pPr>
            <a:r>
              <a:rPr lang="en-US" sz="2800" dirty="0">
                <a:solidFill>
                  <a:schemeClr val="tx2">
                    <a:lumMod val="75000"/>
                  </a:schemeClr>
                </a:solidFill>
                <a:latin typeface="Nunito Sans" pitchFamily="2" charset="77"/>
              </a:rPr>
              <a:t>This error is typically caused by a change to the CAR Start Date (CAR.DS) or Stop Date (CAR.DE) made using a Query or using SQL, instead of making </a:t>
            </a:r>
            <a:r>
              <a:rPr lang="en-US" sz="2800">
                <a:solidFill>
                  <a:schemeClr val="tx2">
                    <a:lumMod val="75000"/>
                  </a:schemeClr>
                </a:solidFill>
                <a:latin typeface="Nunito Sans" pitchFamily="2" charset="77"/>
              </a:rPr>
              <a:t>the change on </a:t>
            </a:r>
            <a:r>
              <a:rPr lang="en-US" sz="2800" dirty="0">
                <a:solidFill>
                  <a:schemeClr val="tx2">
                    <a:lumMod val="75000"/>
                  </a:schemeClr>
                </a:solidFill>
                <a:latin typeface="Nunito Sans" pitchFamily="2" charset="77"/>
              </a:rPr>
              <a:t>the Course Attendance or Classes page. When CAR dates are changed using Query or SQL, the CAR.D1 and CAR.D2 fields must also be modified to reflect correct the Calendar (DAY) days that correspond to the Start Date and the Stop Date. If the CAR.D1/CAR.D2 fields are not modified correctly, or not modified at all, this error will display. </a:t>
            </a:r>
          </a:p>
          <a:p>
            <a:pPr marL="0" indent="0">
              <a:lnSpc>
                <a:spcPct val="120000"/>
              </a:lnSpc>
              <a:spcBef>
                <a:spcPts val="0"/>
              </a:spcBef>
              <a:spcAft>
                <a:spcPts val="600"/>
              </a:spcAft>
              <a:buNone/>
            </a:pPr>
            <a:endParaRPr lang="en-US" sz="2800" dirty="0">
              <a:solidFill>
                <a:schemeClr val="tx2">
                  <a:lumMod val="75000"/>
                </a:schemeClr>
              </a:solidFill>
              <a:latin typeface="Nunito Sans" pitchFamily="2" charset="77"/>
            </a:endParaRPr>
          </a:p>
          <a:p>
            <a:pPr marL="0" indent="0">
              <a:lnSpc>
                <a:spcPct val="120000"/>
              </a:lnSpc>
              <a:spcBef>
                <a:spcPts val="0"/>
              </a:spcBef>
              <a:spcAft>
                <a:spcPts val="600"/>
              </a:spcAft>
              <a:buNone/>
            </a:pPr>
            <a:r>
              <a:rPr lang="en-US" sz="2800" dirty="0">
                <a:solidFill>
                  <a:schemeClr val="tx2">
                    <a:lumMod val="75000"/>
                  </a:schemeClr>
                </a:solidFill>
                <a:latin typeface="Nunito Sans" pitchFamily="2" charset="77"/>
              </a:rPr>
              <a:t>How to fix:</a:t>
            </a:r>
          </a:p>
          <a:p>
            <a:pPr marL="514350" indent="-514350">
              <a:lnSpc>
                <a:spcPct val="120000"/>
              </a:lnSpc>
              <a:spcBef>
                <a:spcPts val="0"/>
              </a:spcBef>
              <a:spcAft>
                <a:spcPts val="600"/>
              </a:spcAft>
              <a:buAutoNum type="arabicPeriod"/>
            </a:pPr>
            <a:endParaRPr lang="en-US" sz="2800" dirty="0">
              <a:solidFill>
                <a:schemeClr val="tx2">
                  <a:lumMod val="75000"/>
                </a:schemeClr>
              </a:solidFill>
              <a:latin typeface="Nunito Sans" pitchFamily="2" charset="77"/>
            </a:endParaRPr>
          </a:p>
          <a:p>
            <a:pPr marL="514350" indent="-514350">
              <a:lnSpc>
                <a:spcPct val="120000"/>
              </a:lnSpc>
              <a:spcBef>
                <a:spcPts val="0"/>
              </a:spcBef>
              <a:spcAft>
                <a:spcPts val="600"/>
              </a:spcAft>
              <a:buAutoNum type="arabicPeriod"/>
            </a:pPr>
            <a:r>
              <a:rPr lang="en-US" sz="2800" dirty="0">
                <a:solidFill>
                  <a:schemeClr val="tx2">
                    <a:lumMod val="75000"/>
                  </a:schemeClr>
                </a:solidFill>
                <a:latin typeface="Nunito Sans" pitchFamily="2" charset="77"/>
              </a:rPr>
              <a:t>If you are hosted, you can screenshot the error message and the student’s Course Attendance page. Add the student’s Student ID number and these screenshots to an Aeries support ticket and Aeries support can assist.</a:t>
            </a:r>
          </a:p>
          <a:p>
            <a:pPr marL="514350" indent="-514350">
              <a:lnSpc>
                <a:spcPct val="120000"/>
              </a:lnSpc>
              <a:spcBef>
                <a:spcPts val="0"/>
              </a:spcBef>
              <a:spcAft>
                <a:spcPts val="600"/>
              </a:spcAft>
              <a:buAutoNum type="arabicPeriod"/>
            </a:pPr>
            <a:endParaRPr lang="en-US" sz="2800" dirty="0">
              <a:solidFill>
                <a:schemeClr val="tx2">
                  <a:lumMod val="75000"/>
                </a:schemeClr>
              </a:solidFill>
              <a:latin typeface="Nunito Sans" pitchFamily="2" charset="77"/>
            </a:endParaRPr>
          </a:p>
          <a:p>
            <a:pPr marL="514350" indent="-514350">
              <a:lnSpc>
                <a:spcPct val="120000"/>
              </a:lnSpc>
              <a:spcBef>
                <a:spcPts val="0"/>
              </a:spcBef>
              <a:spcAft>
                <a:spcPts val="600"/>
              </a:spcAft>
              <a:buAutoNum type="arabicPeriod"/>
            </a:pPr>
            <a:r>
              <a:rPr lang="en-US" sz="2800" dirty="0">
                <a:solidFill>
                  <a:schemeClr val="tx2">
                    <a:lumMod val="75000"/>
                  </a:schemeClr>
                </a:solidFill>
                <a:latin typeface="Nunito Sans" pitchFamily="2" charset="77"/>
              </a:rPr>
              <a:t>If you are not hosted, this error can be fixed using a Change Query.</a:t>
            </a:r>
          </a:p>
          <a:p>
            <a:pPr marL="514350" indent="-514350">
              <a:lnSpc>
                <a:spcPct val="120000"/>
              </a:lnSpc>
              <a:spcBef>
                <a:spcPts val="0"/>
              </a:spcBef>
              <a:spcAft>
                <a:spcPts val="600"/>
              </a:spcAft>
              <a:buAutoNum type="arabicPeriod"/>
            </a:pPr>
            <a:endParaRPr lang="en-US" sz="2800" dirty="0">
              <a:solidFill>
                <a:schemeClr val="tx2">
                  <a:lumMod val="75000"/>
                </a:schemeClr>
              </a:solidFill>
              <a:latin typeface="Nunito Sans" pitchFamily="2" charset="77"/>
            </a:endParaRPr>
          </a:p>
          <a:p>
            <a:pPr marL="514350" indent="-514350">
              <a:lnSpc>
                <a:spcPct val="120000"/>
              </a:lnSpc>
              <a:spcBef>
                <a:spcPts val="0"/>
              </a:spcBef>
              <a:spcAft>
                <a:spcPts val="600"/>
              </a:spcAft>
              <a:buAutoNum type="arabicPeriod"/>
            </a:pPr>
            <a:r>
              <a:rPr lang="en-US" sz="2800" dirty="0">
                <a:solidFill>
                  <a:schemeClr val="tx2">
                    <a:lumMod val="75000"/>
                  </a:schemeClr>
                </a:solidFill>
                <a:latin typeface="Nunito Sans" pitchFamily="2" charset="77"/>
              </a:rPr>
              <a:t>If you are not hosted, and you do not have Change permissions to Query, talk to your Aeries Admin. </a:t>
            </a:r>
          </a:p>
        </p:txBody>
      </p:sp>
      <p:pic>
        <p:nvPicPr>
          <p:cNvPr id="6" name="Picture 5">
            <a:extLst>
              <a:ext uri="{FF2B5EF4-FFF2-40B4-BE49-F238E27FC236}">
                <a16:creationId xmlns:a16="http://schemas.microsoft.com/office/drawing/2014/main" id="{04DA7B91-0FA8-A299-72D8-04DBBB421C78}"/>
              </a:ext>
            </a:extLst>
          </p:cNvPr>
          <p:cNvPicPr>
            <a:picLocks noChangeAspect="1"/>
          </p:cNvPicPr>
          <p:nvPr/>
        </p:nvPicPr>
        <p:blipFill>
          <a:blip r:embed="rId3"/>
          <a:stretch>
            <a:fillRect/>
          </a:stretch>
        </p:blipFill>
        <p:spPr>
          <a:xfrm>
            <a:off x="1195755" y="1879519"/>
            <a:ext cx="10840551" cy="1488831"/>
          </a:xfrm>
          <a:prstGeom prst="rect">
            <a:avLst/>
          </a:prstGeom>
          <a:effectLst>
            <a:outerShdw blurRad="50800" dist="38100" dir="2700000" algn="tl" rotWithShape="0">
              <a:prstClr val="black">
                <a:alpha val="40000"/>
              </a:prstClr>
            </a:outerShdw>
          </a:effectLst>
        </p:spPr>
      </p:pic>
      <p:sp>
        <p:nvSpPr>
          <p:cNvPr id="7" name="Freeform 4">
            <a:extLst>
              <a:ext uri="{FF2B5EF4-FFF2-40B4-BE49-F238E27FC236}">
                <a16:creationId xmlns:a16="http://schemas.microsoft.com/office/drawing/2014/main" id="{0EEE9E06-9C35-4F04-0580-C35516057986}"/>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2724271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1DA39A-787E-D3A4-594E-6C0997E594D7}"/>
              </a:ext>
            </a:extLst>
          </p:cNvPr>
          <p:cNvPicPr>
            <a:picLocks noChangeAspect="1"/>
          </p:cNvPicPr>
          <p:nvPr/>
        </p:nvPicPr>
        <p:blipFill>
          <a:blip r:embed="rId2"/>
          <a:stretch>
            <a:fillRect/>
          </a:stretch>
        </p:blipFill>
        <p:spPr>
          <a:xfrm>
            <a:off x="2" y="13212"/>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104180" y="441443"/>
            <a:ext cx="22707600" cy="850668"/>
          </a:xfrm>
        </p:spPr>
        <p:txBody>
          <a:bodyPr anchor="t">
            <a:normAutofit/>
          </a:bodyPr>
          <a:lstStyle/>
          <a:p>
            <a:pPr algn="r"/>
            <a:r>
              <a:rPr lang="en-US" sz="3600" b="1" dirty="0">
                <a:solidFill>
                  <a:schemeClr val="bg1"/>
                </a:solidFill>
                <a:latin typeface="Nunito Sans" pitchFamily="2" charset="77"/>
              </a:rPr>
              <a:t>Classes Red Status Message AF: Student has course attendance without enrollment on XX/XX/XXXX</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2141621" y="1879601"/>
            <a:ext cx="21127453" cy="10180127"/>
          </a:xfrm>
        </p:spPr>
        <p:txBody>
          <a:bodyPr>
            <a:normAutofit fontScale="92500" lnSpcReduction="20000"/>
          </a:bodyPr>
          <a:lstStyle/>
          <a:p>
            <a:pPr marL="0" indent="0">
              <a:lnSpc>
                <a:spcPct val="120000"/>
              </a:lnSpc>
              <a:spcBef>
                <a:spcPts val="0"/>
              </a:spcBef>
              <a:spcAft>
                <a:spcPts val="600"/>
              </a:spcAft>
              <a:buNone/>
            </a:pPr>
            <a:r>
              <a:rPr lang="en-US" sz="4800" dirty="0">
                <a:solidFill>
                  <a:schemeClr val="tx2">
                    <a:lumMod val="75000"/>
                  </a:schemeClr>
                </a:solidFill>
                <a:latin typeface="Nunito Sans" pitchFamily="2" charset="77"/>
              </a:rPr>
              <a:t>Compare Course Attendance to Attendance Enrollment.</a:t>
            </a: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r>
              <a:rPr lang="en-US" sz="4800" dirty="0">
                <a:solidFill>
                  <a:schemeClr val="tx2">
                    <a:lumMod val="75000"/>
                  </a:schemeClr>
                </a:solidFill>
                <a:latin typeface="Nunito Sans" pitchFamily="2" charset="77"/>
              </a:rPr>
              <a:t>In the example above, the student was not enrolled at the school until 7/12/2022, but the student has multiple Course Attendance records starting on 7/04/2022. Course Attendance records should not start before the student’s first date of enrollment.</a:t>
            </a:r>
          </a:p>
        </p:txBody>
      </p:sp>
      <p:pic>
        <p:nvPicPr>
          <p:cNvPr id="10" name="Picture 9">
            <a:extLst>
              <a:ext uri="{FF2B5EF4-FFF2-40B4-BE49-F238E27FC236}">
                <a16:creationId xmlns:a16="http://schemas.microsoft.com/office/drawing/2014/main" id="{590BB8A5-CA48-2B83-B296-C38D0C71C737}"/>
              </a:ext>
            </a:extLst>
          </p:cNvPr>
          <p:cNvPicPr>
            <a:picLocks noChangeAspect="1"/>
          </p:cNvPicPr>
          <p:nvPr/>
        </p:nvPicPr>
        <p:blipFill>
          <a:blip r:embed="rId3"/>
          <a:stretch>
            <a:fillRect/>
          </a:stretch>
        </p:blipFill>
        <p:spPr>
          <a:xfrm>
            <a:off x="13321455" y="3115982"/>
            <a:ext cx="7330183" cy="33795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F63519E6-0C68-F3EB-1BF5-D5664B12E570}"/>
              </a:ext>
            </a:extLst>
          </p:cNvPr>
          <p:cNvPicPr>
            <a:picLocks noChangeAspect="1"/>
          </p:cNvPicPr>
          <p:nvPr/>
        </p:nvPicPr>
        <p:blipFill>
          <a:blip r:embed="rId4"/>
          <a:stretch>
            <a:fillRect/>
          </a:stretch>
        </p:blipFill>
        <p:spPr>
          <a:xfrm>
            <a:off x="2141620" y="3115982"/>
            <a:ext cx="10880367" cy="4975595"/>
          </a:xfrm>
          <a:prstGeom prst="rect">
            <a:avLst/>
          </a:prstGeom>
          <a:effectLst>
            <a:outerShdw blurRad="50800" dist="38100" dir="2700000" algn="tl" rotWithShape="0">
              <a:prstClr val="black">
                <a:alpha val="40000"/>
              </a:prstClr>
            </a:outerShdw>
          </a:effectLst>
        </p:spPr>
      </p:pic>
      <p:sp>
        <p:nvSpPr>
          <p:cNvPr id="6" name="Freeform 4">
            <a:extLst>
              <a:ext uri="{FF2B5EF4-FFF2-40B4-BE49-F238E27FC236}">
                <a16:creationId xmlns:a16="http://schemas.microsoft.com/office/drawing/2014/main" id="{56ECDCF8-0A4F-697A-FD4C-AF7DFD4B95DA}"/>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3154799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DFBE3F-0589-45D4-8C02-441D7D0CEE17}"/>
              </a:ext>
            </a:extLst>
          </p:cNvPr>
          <p:cNvPicPr>
            <a:picLocks noChangeAspect="1"/>
          </p:cNvPicPr>
          <p:nvPr/>
        </p:nvPicPr>
        <p:blipFill>
          <a:blip r:embed="rId2"/>
          <a:stretch>
            <a:fillRect/>
          </a:stretch>
        </p:blipFill>
        <p:spPr>
          <a:xfrm>
            <a:off x="2" y="1321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7253" y="488857"/>
            <a:ext cx="23860663" cy="850668"/>
          </a:xfrm>
        </p:spPr>
        <p:txBody>
          <a:bodyPr anchor="t">
            <a:normAutofit/>
          </a:bodyPr>
          <a:lstStyle/>
          <a:p>
            <a:pPr algn="r"/>
            <a:r>
              <a:rPr lang="en-US" sz="2800" b="1" dirty="0">
                <a:solidFill>
                  <a:schemeClr val="bg1"/>
                </a:solidFill>
                <a:latin typeface="Nunito Sans" pitchFamily="2" charset="77"/>
              </a:rPr>
              <a:t>Classes Red Status Message AJ: Student has class attendance but has no course attendance for Section XX on XX/XX/XXXX</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330739" y="2069384"/>
            <a:ext cx="21127453" cy="10852986"/>
          </a:xfrm>
        </p:spPr>
        <p:txBody>
          <a:bodyPr>
            <a:noAutofit/>
          </a:bodyPr>
          <a:lstStyle/>
          <a:p>
            <a:pPr marL="0" indent="0">
              <a:lnSpc>
                <a:spcPct val="120000"/>
              </a:lnSpc>
              <a:spcBef>
                <a:spcPts val="0"/>
              </a:spcBef>
              <a:spcAft>
                <a:spcPts val="600"/>
              </a:spcAft>
              <a:buNone/>
            </a:pPr>
            <a:r>
              <a:rPr lang="en-US" sz="3600" dirty="0">
                <a:solidFill>
                  <a:schemeClr val="tx2">
                    <a:lumMod val="75000"/>
                  </a:schemeClr>
                </a:solidFill>
                <a:latin typeface="Nunito Sans" pitchFamily="2" charset="77"/>
              </a:rPr>
              <a:t>Compare Course Attendance to Attendance page (not Attendance Enrollment!).</a:t>
            </a:r>
          </a:p>
          <a:p>
            <a:pPr marL="0" indent="0">
              <a:lnSpc>
                <a:spcPct val="120000"/>
              </a:lnSpc>
              <a:spcBef>
                <a:spcPts val="0"/>
              </a:spcBef>
              <a:spcAft>
                <a:spcPts val="600"/>
              </a:spcAft>
              <a:buNone/>
            </a:pPr>
            <a:endParaRPr lang="en-US" sz="36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36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36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36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36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36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3600" dirty="0">
              <a:solidFill>
                <a:schemeClr val="tx2">
                  <a:lumMod val="75000"/>
                </a:schemeClr>
              </a:solidFill>
              <a:latin typeface="Nunito Sans" pitchFamily="2" charset="77"/>
            </a:endParaRPr>
          </a:p>
          <a:p>
            <a:pPr marL="0" indent="0">
              <a:lnSpc>
                <a:spcPct val="120000"/>
              </a:lnSpc>
              <a:spcBef>
                <a:spcPts val="0"/>
              </a:spcBef>
              <a:spcAft>
                <a:spcPts val="600"/>
              </a:spcAft>
              <a:buNone/>
            </a:pPr>
            <a:r>
              <a:rPr lang="en-US" sz="3600">
                <a:solidFill>
                  <a:schemeClr val="tx2">
                    <a:lumMod val="75000"/>
                  </a:schemeClr>
                </a:solidFill>
                <a:latin typeface="Nunito Sans" pitchFamily="2" charset="77"/>
              </a:rPr>
              <a:t>In </a:t>
            </a:r>
            <a:r>
              <a:rPr lang="en-US" sz="3600" dirty="0">
                <a:solidFill>
                  <a:schemeClr val="tx2">
                    <a:lumMod val="75000"/>
                  </a:schemeClr>
                </a:solidFill>
                <a:latin typeface="Nunito Sans" pitchFamily="2" charset="77"/>
              </a:rPr>
              <a:t>the example above, the student has an absence code I (for Illness) recorded on 1/2/2023 for section 4015 (Biology), but their Course Attendance dates for section 4015 do not include 1/02/2023. Was the student in the section on that date? </a:t>
            </a:r>
          </a:p>
          <a:p>
            <a:pPr marL="0" indent="0">
              <a:lnSpc>
                <a:spcPct val="120000"/>
              </a:lnSpc>
              <a:spcBef>
                <a:spcPts val="0"/>
              </a:spcBef>
              <a:spcAft>
                <a:spcPts val="600"/>
              </a:spcAft>
              <a:buNone/>
            </a:pPr>
            <a:br>
              <a:rPr lang="en-US" sz="3600" dirty="0">
                <a:solidFill>
                  <a:schemeClr val="tx2">
                    <a:lumMod val="75000"/>
                  </a:schemeClr>
                </a:solidFill>
                <a:latin typeface="Nunito Sans" pitchFamily="2" charset="77"/>
              </a:rPr>
            </a:br>
            <a:r>
              <a:rPr lang="en-US" sz="3600" dirty="0">
                <a:solidFill>
                  <a:schemeClr val="tx2">
                    <a:lumMod val="75000"/>
                  </a:schemeClr>
                </a:solidFill>
                <a:latin typeface="Nunito Sans" pitchFamily="2" charset="77"/>
              </a:rPr>
              <a:t>Either the Course Attendance date should be adjusted to include 1/2/2023 or the absence code should be deleted. </a:t>
            </a:r>
          </a:p>
        </p:txBody>
      </p:sp>
      <p:pic>
        <p:nvPicPr>
          <p:cNvPr id="8" name="Picture 7">
            <a:extLst>
              <a:ext uri="{FF2B5EF4-FFF2-40B4-BE49-F238E27FC236}">
                <a16:creationId xmlns:a16="http://schemas.microsoft.com/office/drawing/2014/main" id="{0CD348D8-EC21-40E2-2B89-A68F673329C2}"/>
              </a:ext>
            </a:extLst>
          </p:cNvPr>
          <p:cNvPicPr>
            <a:picLocks noChangeAspect="1"/>
          </p:cNvPicPr>
          <p:nvPr/>
        </p:nvPicPr>
        <p:blipFill>
          <a:blip r:embed="rId3"/>
          <a:stretch>
            <a:fillRect/>
          </a:stretch>
        </p:blipFill>
        <p:spPr>
          <a:xfrm>
            <a:off x="1394824" y="2825991"/>
            <a:ext cx="9995350" cy="850668"/>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12564628-27EC-E476-4164-5FCC3D14FCF2}"/>
              </a:ext>
            </a:extLst>
          </p:cNvPr>
          <p:cNvPicPr>
            <a:picLocks noChangeAspect="1"/>
          </p:cNvPicPr>
          <p:nvPr/>
        </p:nvPicPr>
        <p:blipFill>
          <a:blip r:embed="rId4"/>
          <a:stretch>
            <a:fillRect/>
          </a:stretch>
        </p:blipFill>
        <p:spPr>
          <a:xfrm>
            <a:off x="1515872" y="3981183"/>
            <a:ext cx="10003267" cy="3757841"/>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D09037CE-EB5A-57D8-6739-F9DBC2FF8686}"/>
              </a:ext>
            </a:extLst>
          </p:cNvPr>
          <p:cNvPicPr>
            <a:picLocks noChangeAspect="1"/>
          </p:cNvPicPr>
          <p:nvPr/>
        </p:nvPicPr>
        <p:blipFill>
          <a:blip r:embed="rId5"/>
          <a:stretch>
            <a:fillRect/>
          </a:stretch>
        </p:blipFill>
        <p:spPr>
          <a:xfrm>
            <a:off x="12342868" y="4136458"/>
            <a:ext cx="9718509" cy="2421582"/>
          </a:xfrm>
          <a:prstGeom prst="rect">
            <a:avLst/>
          </a:prstGeom>
          <a:effectLst>
            <a:outerShdw blurRad="50800" dist="38100" dir="2700000" algn="tl" rotWithShape="0">
              <a:prstClr val="black">
                <a:alpha val="40000"/>
              </a:prstClr>
            </a:outerShdw>
          </a:effectLst>
        </p:spPr>
      </p:pic>
      <p:sp>
        <p:nvSpPr>
          <p:cNvPr id="6" name="Freeform 4">
            <a:extLst>
              <a:ext uri="{FF2B5EF4-FFF2-40B4-BE49-F238E27FC236}">
                <a16:creationId xmlns:a16="http://schemas.microsoft.com/office/drawing/2014/main" id="{E7668D70-4B52-8EFE-3DFC-34A804777BDB}"/>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3099191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C91065-7E1A-0B78-6398-CFDAF0143885}"/>
              </a:ext>
            </a:extLst>
          </p:cNvPr>
          <p:cNvPicPr>
            <a:picLocks noChangeAspect="1"/>
          </p:cNvPicPr>
          <p:nvPr/>
        </p:nvPicPr>
        <p:blipFill>
          <a:blip r:embed="rId2"/>
          <a:stretch>
            <a:fillRect/>
          </a:stretch>
        </p:blipFill>
        <p:spPr>
          <a:xfrm>
            <a:off x="2" y="-124813"/>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0" y="264571"/>
            <a:ext cx="23860663" cy="850668"/>
          </a:xfrm>
        </p:spPr>
        <p:txBody>
          <a:bodyPr anchor="t">
            <a:normAutofit/>
          </a:bodyPr>
          <a:lstStyle/>
          <a:p>
            <a:pPr algn="r"/>
            <a:r>
              <a:rPr lang="en-US" sz="3600" b="1" dirty="0">
                <a:solidFill>
                  <a:schemeClr val="bg1"/>
                </a:solidFill>
                <a:latin typeface="Nunito Sans" pitchFamily="2" charset="77"/>
              </a:rPr>
              <a:t>Classes Red Status Messages related to Primary Classes</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330739" y="2069384"/>
            <a:ext cx="21127453" cy="10852986"/>
          </a:xfrm>
        </p:spPr>
        <p:txBody>
          <a:bodyPr>
            <a:normAutofit/>
          </a:bodyPr>
          <a:lstStyle/>
          <a:p>
            <a:pPr marL="0" indent="0">
              <a:lnSpc>
                <a:spcPct val="120000"/>
              </a:lnSpc>
              <a:spcBef>
                <a:spcPts val="0"/>
              </a:spcBef>
              <a:spcAft>
                <a:spcPts val="600"/>
              </a:spcAft>
              <a:buNone/>
            </a:pPr>
            <a:r>
              <a:rPr lang="en-US" sz="4000" dirty="0">
                <a:solidFill>
                  <a:schemeClr val="tx2">
                    <a:lumMod val="75000"/>
                  </a:schemeClr>
                </a:solidFill>
                <a:latin typeface="Nunito Sans" pitchFamily="2" charset="77"/>
              </a:rPr>
              <a:t>These errors only apply to Flex Elementary schools, where each student should be in one, and only one, Primary Class in a single term. To clear the error, compare Classes, Course Attendance, and potentially the sections in the Master Schedule.</a:t>
            </a:r>
          </a:p>
          <a:p>
            <a:pPr marL="0" indent="0">
              <a:lnSpc>
                <a:spcPct val="120000"/>
              </a:lnSpc>
              <a:spcBef>
                <a:spcPts val="0"/>
              </a:spcBef>
              <a:spcAft>
                <a:spcPts val="600"/>
              </a:spcAft>
              <a:buNone/>
            </a:pPr>
            <a:endParaRPr lang="en-US" sz="40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000" dirty="0">
              <a:solidFill>
                <a:schemeClr val="tx2">
                  <a:lumMod val="75000"/>
                </a:schemeClr>
              </a:solidFill>
              <a:latin typeface="Nunito Sans" pitchFamily="2" charset="77"/>
            </a:endParaRPr>
          </a:p>
          <a:p>
            <a:pPr marL="0" indent="0">
              <a:lnSpc>
                <a:spcPct val="120000"/>
              </a:lnSpc>
              <a:spcBef>
                <a:spcPts val="0"/>
              </a:spcBef>
              <a:spcAft>
                <a:spcPts val="600"/>
              </a:spcAft>
              <a:buNone/>
            </a:pPr>
            <a:r>
              <a:rPr lang="en-US" sz="4000" dirty="0">
                <a:solidFill>
                  <a:schemeClr val="tx2">
                    <a:lumMod val="75000"/>
                  </a:schemeClr>
                </a:solidFill>
                <a:latin typeface="Nunito Sans" pitchFamily="2" charset="77"/>
              </a:rPr>
              <a:t>Primary Class identification:</a:t>
            </a:r>
          </a:p>
          <a:p>
            <a:pPr marL="0" indent="0">
              <a:lnSpc>
                <a:spcPct val="120000"/>
              </a:lnSpc>
              <a:spcBef>
                <a:spcPts val="0"/>
              </a:spcBef>
              <a:spcAft>
                <a:spcPts val="600"/>
              </a:spcAft>
              <a:buNone/>
            </a:pPr>
            <a:r>
              <a:rPr lang="en-US" sz="4000" dirty="0">
                <a:solidFill>
                  <a:schemeClr val="tx2">
                    <a:lumMod val="75000"/>
                  </a:schemeClr>
                </a:solidFill>
                <a:latin typeface="Nunito Sans" pitchFamily="2" charset="77"/>
              </a:rPr>
              <a:t>On Classes, a student’s Primary Class is identified with a gold sun icon. </a:t>
            </a:r>
          </a:p>
          <a:p>
            <a:pPr marL="0" indent="0">
              <a:lnSpc>
                <a:spcPct val="120000"/>
              </a:lnSpc>
              <a:spcBef>
                <a:spcPts val="0"/>
              </a:spcBef>
              <a:spcAft>
                <a:spcPts val="600"/>
              </a:spcAft>
              <a:buNone/>
            </a:pPr>
            <a:r>
              <a:rPr lang="en-US" sz="4000" dirty="0">
                <a:solidFill>
                  <a:schemeClr val="tx2">
                    <a:lumMod val="75000"/>
                  </a:schemeClr>
                </a:solidFill>
                <a:latin typeface="Nunito Sans" pitchFamily="2" charset="77"/>
              </a:rPr>
              <a:t>On Master Schedule, Primary Class sections have </a:t>
            </a:r>
            <a:r>
              <a:rPr lang="en-US" sz="4000" b="1" dirty="0">
                <a:solidFill>
                  <a:schemeClr val="tx2">
                    <a:lumMod val="75000"/>
                  </a:schemeClr>
                </a:solidFill>
                <a:latin typeface="Nunito Sans" pitchFamily="2" charset="77"/>
              </a:rPr>
              <a:t>Primary Class</a:t>
            </a:r>
            <a:r>
              <a:rPr lang="en-US" sz="4000" dirty="0">
                <a:solidFill>
                  <a:schemeClr val="tx2">
                    <a:lumMod val="75000"/>
                  </a:schemeClr>
                </a:solidFill>
                <a:latin typeface="Nunito Sans" pitchFamily="2" charset="77"/>
              </a:rPr>
              <a:t> checked.</a:t>
            </a: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a:p>
            <a:pPr marL="0" indent="0">
              <a:lnSpc>
                <a:spcPct val="120000"/>
              </a:lnSpc>
              <a:spcBef>
                <a:spcPts val="0"/>
              </a:spcBef>
              <a:spcAft>
                <a:spcPts val="600"/>
              </a:spcAft>
              <a:buNone/>
            </a:pPr>
            <a:endParaRPr lang="en-US" sz="4800" dirty="0">
              <a:solidFill>
                <a:schemeClr val="tx2">
                  <a:lumMod val="75000"/>
                </a:schemeClr>
              </a:solidFill>
              <a:latin typeface="Nunito Sans" pitchFamily="2" charset="77"/>
            </a:endParaRPr>
          </a:p>
        </p:txBody>
      </p:sp>
      <p:pic>
        <p:nvPicPr>
          <p:cNvPr id="6" name="Picture 5">
            <a:extLst>
              <a:ext uri="{FF2B5EF4-FFF2-40B4-BE49-F238E27FC236}">
                <a16:creationId xmlns:a16="http://schemas.microsoft.com/office/drawing/2014/main" id="{86391222-7DE2-C771-71D0-19C0D2913C6F}"/>
              </a:ext>
            </a:extLst>
          </p:cNvPr>
          <p:cNvPicPr>
            <a:picLocks noChangeAspect="1"/>
          </p:cNvPicPr>
          <p:nvPr/>
        </p:nvPicPr>
        <p:blipFill>
          <a:blip r:embed="rId3"/>
          <a:stretch>
            <a:fillRect/>
          </a:stretch>
        </p:blipFill>
        <p:spPr>
          <a:xfrm>
            <a:off x="1330739" y="8771476"/>
            <a:ext cx="9895037" cy="1800347"/>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3DB2215-1869-0227-1F58-75C23C941B6E}"/>
              </a:ext>
            </a:extLst>
          </p:cNvPr>
          <p:cNvPicPr>
            <a:picLocks noChangeAspect="1"/>
          </p:cNvPicPr>
          <p:nvPr/>
        </p:nvPicPr>
        <p:blipFill>
          <a:blip r:embed="rId4"/>
          <a:stretch>
            <a:fillRect/>
          </a:stretch>
        </p:blipFill>
        <p:spPr>
          <a:xfrm>
            <a:off x="12363650" y="8711340"/>
            <a:ext cx="6879460" cy="3720966"/>
          </a:xfrm>
          <a:prstGeom prst="rect">
            <a:avLst/>
          </a:prstGeom>
          <a:effectLst>
            <a:outerShdw blurRad="50800" dist="38100" dir="2700000" algn="tl" rotWithShape="0">
              <a:prstClr val="black">
                <a:alpha val="40000"/>
              </a:prstClr>
            </a:outerShdw>
          </a:effectLst>
        </p:spPr>
      </p:pic>
      <p:sp>
        <p:nvSpPr>
          <p:cNvPr id="7" name="Freeform 4">
            <a:extLst>
              <a:ext uri="{FF2B5EF4-FFF2-40B4-BE49-F238E27FC236}">
                <a16:creationId xmlns:a16="http://schemas.microsoft.com/office/drawing/2014/main" id="{BE9A9E72-887D-782B-DF0C-95E0E6607A9D}"/>
              </a:ext>
            </a:extLst>
          </p:cNvPr>
          <p:cNvSpPr/>
          <p:nvPr/>
        </p:nvSpPr>
        <p:spPr>
          <a:xfrm>
            <a:off x="215063" y="29339"/>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5"/>
            <a:stretch>
              <a:fillRect/>
            </a:stretch>
          </a:blipFill>
        </p:spPr>
        <p:txBody>
          <a:bodyPr/>
          <a:lstStyle/>
          <a:p>
            <a:endParaRPr lang="en-US"/>
          </a:p>
        </p:txBody>
      </p:sp>
      <p:pic>
        <p:nvPicPr>
          <p:cNvPr id="10" name="Picture 9">
            <a:extLst>
              <a:ext uri="{FF2B5EF4-FFF2-40B4-BE49-F238E27FC236}">
                <a16:creationId xmlns:a16="http://schemas.microsoft.com/office/drawing/2014/main" id="{CFA8D5C4-C4D8-EEAD-F82F-946EE96947DE}"/>
              </a:ext>
            </a:extLst>
          </p:cNvPr>
          <p:cNvPicPr>
            <a:picLocks noChangeAspect="1"/>
          </p:cNvPicPr>
          <p:nvPr/>
        </p:nvPicPr>
        <p:blipFill>
          <a:blip r:embed="rId6"/>
          <a:stretch>
            <a:fillRect/>
          </a:stretch>
        </p:blipFill>
        <p:spPr>
          <a:xfrm>
            <a:off x="15734709" y="4455190"/>
            <a:ext cx="7453582" cy="933138"/>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080600EA-C508-C316-4AA1-38AC52A540B1}"/>
              </a:ext>
            </a:extLst>
          </p:cNvPr>
          <p:cNvPicPr>
            <a:picLocks noChangeAspect="1"/>
          </p:cNvPicPr>
          <p:nvPr/>
        </p:nvPicPr>
        <p:blipFill>
          <a:blip r:embed="rId7"/>
          <a:stretch>
            <a:fillRect/>
          </a:stretch>
        </p:blipFill>
        <p:spPr>
          <a:xfrm>
            <a:off x="1396468" y="4455190"/>
            <a:ext cx="7183336" cy="865597"/>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405B75A3-CCE2-7852-0BCB-45B9525E0C70}"/>
              </a:ext>
            </a:extLst>
          </p:cNvPr>
          <p:cNvPicPr>
            <a:picLocks noChangeAspect="1"/>
          </p:cNvPicPr>
          <p:nvPr/>
        </p:nvPicPr>
        <p:blipFill>
          <a:blip r:embed="rId8"/>
          <a:stretch>
            <a:fillRect/>
          </a:stretch>
        </p:blipFill>
        <p:spPr>
          <a:xfrm>
            <a:off x="8628282" y="4455190"/>
            <a:ext cx="7057948" cy="86559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13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3138"/>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7366000" y="387928"/>
            <a:ext cx="15341600" cy="850668"/>
          </a:xfrm>
        </p:spPr>
        <p:txBody>
          <a:bodyPr anchor="t">
            <a:normAutofit fontScale="90000"/>
          </a:bodyPr>
          <a:lstStyle/>
          <a:p>
            <a:pPr algn="r"/>
            <a:r>
              <a:rPr lang="en-US" sz="5600" b="1" dirty="0">
                <a:solidFill>
                  <a:schemeClr val="bg1"/>
                </a:solidFill>
                <a:latin typeface="Nunito Sans" pitchFamily="2" charset="77"/>
              </a:rPr>
              <a:t>Classes page has two modes:  View and Edit</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4710940" y="1909255"/>
            <a:ext cx="18649507" cy="11290801"/>
          </a:xfrm>
        </p:spPr>
        <p:txBody>
          <a:bodyPr>
            <a:normAutofit/>
          </a:bodyPr>
          <a:lstStyle/>
          <a:p>
            <a:pPr marL="0" indent="0">
              <a:lnSpc>
                <a:spcPct val="120000"/>
              </a:lnSpc>
              <a:buNone/>
            </a:pPr>
            <a:r>
              <a:rPr lang="en-US" b="1" dirty="0">
                <a:latin typeface="Nunito Sans" pitchFamily="2" charset="77"/>
              </a:rPr>
              <a:t>View Mode</a:t>
            </a:r>
          </a:p>
          <a:p>
            <a:pPr lvl="1">
              <a:lnSpc>
                <a:spcPct val="120000"/>
              </a:lnSpc>
            </a:pPr>
            <a:r>
              <a:rPr lang="en-US" dirty="0">
                <a:latin typeface="Nunito Sans" pitchFamily="2" charset="77"/>
              </a:rPr>
              <a:t>Where is the student now? </a:t>
            </a:r>
            <a:r>
              <a:rPr lang="en-US" dirty="0">
                <a:solidFill>
                  <a:srgbClr val="FF0000"/>
                </a:solidFill>
                <a:latin typeface="Nunito Sans" pitchFamily="2" charset="77"/>
              </a:rPr>
              <a:t>HERE</a:t>
            </a:r>
          </a:p>
          <a:p>
            <a:pPr lvl="1">
              <a:lnSpc>
                <a:spcPct val="120000"/>
              </a:lnSpc>
            </a:pPr>
            <a:r>
              <a:rPr lang="en-US" dirty="0">
                <a:latin typeface="Nunito Sans" pitchFamily="2" charset="77"/>
              </a:rPr>
              <a:t>What is the student’s schedule?</a:t>
            </a:r>
          </a:p>
          <a:p>
            <a:pPr lvl="1">
              <a:lnSpc>
                <a:spcPct val="120000"/>
              </a:lnSpc>
            </a:pPr>
            <a:r>
              <a:rPr lang="en-US" dirty="0">
                <a:latin typeface="Nunito Sans" pitchFamily="2" charset="77"/>
              </a:rPr>
              <a:t>Many staff at the school use View Mode</a:t>
            </a:r>
          </a:p>
          <a:p>
            <a:pPr marL="914400" lvl="1" indent="0">
              <a:lnSpc>
                <a:spcPct val="120000"/>
              </a:lnSpc>
              <a:buNone/>
            </a:pPr>
            <a:endParaRPr lang="en-US" dirty="0">
              <a:latin typeface="Nunito Sans" pitchFamily="2" charset="77"/>
            </a:endParaRPr>
          </a:p>
          <a:p>
            <a:pPr marL="0" indent="0">
              <a:lnSpc>
                <a:spcPct val="120000"/>
              </a:lnSpc>
              <a:buNone/>
            </a:pPr>
            <a:br>
              <a:rPr lang="en-US" dirty="0">
                <a:latin typeface="Nunito Sans" pitchFamily="2" charset="77"/>
              </a:rPr>
            </a:br>
            <a:endParaRPr lang="en-US" dirty="0">
              <a:solidFill>
                <a:schemeClr val="tx2">
                  <a:lumMod val="75000"/>
                </a:schemeClr>
              </a:solidFill>
              <a:latin typeface="Nunito Sans" pitchFamily="2" charset="77"/>
            </a:endParaRPr>
          </a:p>
          <a:p>
            <a:endParaRPr lang="en-US" dirty="0">
              <a:solidFill>
                <a:schemeClr val="tx2">
                  <a:lumMod val="75000"/>
                </a:schemeClr>
              </a:solidFill>
              <a:latin typeface="Nunito Sans" pitchFamily="2" charset="77"/>
            </a:endParaRPr>
          </a:p>
        </p:txBody>
      </p:sp>
      <p:sp>
        <p:nvSpPr>
          <p:cNvPr id="5" name="Freeform 4">
            <a:extLst>
              <a:ext uri="{FF2B5EF4-FFF2-40B4-BE49-F238E27FC236}">
                <a16:creationId xmlns:a16="http://schemas.microsoft.com/office/drawing/2014/main" id="{61CBB86A-D128-3251-E292-47D35FA1600B}"/>
              </a:ext>
            </a:extLst>
          </p:cNvPr>
          <p:cNvSpPr/>
          <p:nvPr/>
        </p:nvSpPr>
        <p:spPr>
          <a:xfrm>
            <a:off x="215063" y="81098"/>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8" name="Picture 7">
            <a:extLst>
              <a:ext uri="{FF2B5EF4-FFF2-40B4-BE49-F238E27FC236}">
                <a16:creationId xmlns:a16="http://schemas.microsoft.com/office/drawing/2014/main" id="{2B460ADC-4A52-8CA7-4A69-8AE72C003745}"/>
              </a:ext>
            </a:extLst>
          </p:cNvPr>
          <p:cNvPicPr>
            <a:picLocks noChangeAspect="1"/>
          </p:cNvPicPr>
          <p:nvPr/>
        </p:nvPicPr>
        <p:blipFill>
          <a:blip r:embed="rId4"/>
          <a:stretch>
            <a:fillRect/>
          </a:stretch>
        </p:blipFill>
        <p:spPr>
          <a:xfrm>
            <a:off x="4728193" y="6495956"/>
            <a:ext cx="14451396" cy="63156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59823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C8C7AD-035A-49A7-EDC8-4F7A12CA6919}"/>
              </a:ext>
            </a:extLst>
          </p:cNvPr>
          <p:cNvPicPr>
            <a:picLocks noChangeAspect="1"/>
          </p:cNvPicPr>
          <p:nvPr/>
        </p:nvPicPr>
        <p:blipFill>
          <a:blip r:embed="rId2"/>
          <a:stretch>
            <a:fillRect/>
          </a:stretch>
        </p:blipFill>
        <p:spPr>
          <a:xfrm>
            <a:off x="-105229" y="-8596"/>
            <a:ext cx="7569285" cy="13716000"/>
          </a:xfrm>
          <a:prstGeom prst="rect">
            <a:avLst/>
          </a:prstGeom>
        </p:spPr>
      </p:pic>
      <p:sp>
        <p:nvSpPr>
          <p:cNvPr id="2" name="Title 1">
            <a:extLst>
              <a:ext uri="{FF2B5EF4-FFF2-40B4-BE49-F238E27FC236}">
                <a16:creationId xmlns:a16="http://schemas.microsoft.com/office/drawing/2014/main" id="{B1C19C65-42D0-C6EE-5407-D7937EED7050}"/>
              </a:ext>
            </a:extLst>
          </p:cNvPr>
          <p:cNvSpPr>
            <a:spLocks noGrp="1"/>
          </p:cNvSpPr>
          <p:nvPr>
            <p:ph type="title"/>
          </p:nvPr>
        </p:nvSpPr>
        <p:spPr>
          <a:xfrm>
            <a:off x="403860" y="570231"/>
            <a:ext cx="7416800" cy="2651126"/>
          </a:xfrm>
        </p:spPr>
        <p:txBody>
          <a:bodyPr>
            <a:normAutofit/>
          </a:bodyPr>
          <a:lstStyle/>
          <a:p>
            <a:r>
              <a:rPr lang="en-US" sz="6000" b="1" spc="-300" dirty="0">
                <a:solidFill>
                  <a:schemeClr val="bg1"/>
                </a:solidFill>
                <a:latin typeface="Nunito Sans" panose="00000500000000000000" pitchFamily="2" charset="0"/>
              </a:rPr>
              <a:t>Course Attendance</a:t>
            </a:r>
          </a:p>
        </p:txBody>
      </p:sp>
      <p:sp>
        <p:nvSpPr>
          <p:cNvPr id="3" name="Content Placeholder 2">
            <a:extLst>
              <a:ext uri="{FF2B5EF4-FFF2-40B4-BE49-F238E27FC236}">
                <a16:creationId xmlns:a16="http://schemas.microsoft.com/office/drawing/2014/main" id="{F6CB94C8-9F11-4D68-C3F5-08546374C2CF}"/>
              </a:ext>
            </a:extLst>
          </p:cNvPr>
          <p:cNvSpPr>
            <a:spLocks noGrp="1"/>
          </p:cNvSpPr>
          <p:nvPr>
            <p:ph idx="1"/>
          </p:nvPr>
        </p:nvSpPr>
        <p:spPr>
          <a:xfrm>
            <a:off x="434340" y="2606040"/>
            <a:ext cx="6413027" cy="9747886"/>
          </a:xfrm>
        </p:spPr>
        <p:txBody>
          <a:bodyPr>
            <a:normAutofit fontScale="62500" lnSpcReduction="20000"/>
          </a:bodyPr>
          <a:lstStyle/>
          <a:p>
            <a:pPr>
              <a:lnSpc>
                <a:spcPct val="120000"/>
              </a:lnSpc>
            </a:pPr>
            <a:r>
              <a:rPr lang="en-US" sz="4600" dirty="0">
                <a:solidFill>
                  <a:schemeClr val="bg1"/>
                </a:solidFill>
                <a:latin typeface="Nunito Sans" pitchFamily="2" charset="77"/>
              </a:rPr>
              <a:t>Good data practice:  check CAR after changes to a student’s schedule. Did you accomplish the change that you intended? Are the dates correct?</a:t>
            </a:r>
          </a:p>
          <a:p>
            <a:pPr>
              <a:lnSpc>
                <a:spcPct val="120000"/>
              </a:lnSpc>
            </a:pPr>
            <a:endParaRPr lang="en-US" sz="4600" dirty="0">
              <a:solidFill>
                <a:schemeClr val="bg1"/>
              </a:solidFill>
              <a:latin typeface="Nunito Sans" pitchFamily="2" charset="77"/>
            </a:endParaRPr>
          </a:p>
          <a:p>
            <a:pPr>
              <a:lnSpc>
                <a:spcPct val="120000"/>
              </a:lnSpc>
            </a:pPr>
            <a:r>
              <a:rPr lang="en-US" sz="4600" dirty="0">
                <a:solidFill>
                  <a:schemeClr val="bg1"/>
                </a:solidFill>
                <a:latin typeface="Nunito Sans" pitchFamily="2" charset="77"/>
              </a:rPr>
              <a:t>If the </a:t>
            </a:r>
            <a:r>
              <a:rPr lang="en-US" sz="4600" b="1" dirty="0">
                <a:solidFill>
                  <a:schemeClr val="bg1"/>
                </a:solidFill>
                <a:latin typeface="Nunito Sans" pitchFamily="2" charset="77"/>
              </a:rPr>
              <a:t>Start Date</a:t>
            </a:r>
            <a:r>
              <a:rPr lang="en-US" sz="4600" dirty="0">
                <a:solidFill>
                  <a:schemeClr val="bg1"/>
                </a:solidFill>
                <a:latin typeface="Nunito Sans" pitchFamily="2" charset="77"/>
              </a:rPr>
              <a:t> or </a:t>
            </a:r>
            <a:r>
              <a:rPr lang="en-US" sz="4600" b="1" dirty="0">
                <a:solidFill>
                  <a:schemeClr val="bg1"/>
                </a:solidFill>
                <a:latin typeface="Nunito Sans" pitchFamily="2" charset="77"/>
              </a:rPr>
              <a:t>End Date</a:t>
            </a:r>
            <a:r>
              <a:rPr lang="en-US" sz="4600" dirty="0">
                <a:solidFill>
                  <a:schemeClr val="bg1"/>
                </a:solidFill>
                <a:latin typeface="Nunito Sans" pitchFamily="2" charset="77"/>
              </a:rPr>
              <a:t> isn’t correct, edit the record.</a:t>
            </a:r>
          </a:p>
          <a:p>
            <a:pPr>
              <a:lnSpc>
                <a:spcPct val="120000"/>
              </a:lnSpc>
            </a:pPr>
            <a:endParaRPr lang="en-US" sz="4600" dirty="0">
              <a:solidFill>
                <a:schemeClr val="bg1"/>
              </a:solidFill>
              <a:latin typeface="Nunito Sans" pitchFamily="2" charset="77"/>
            </a:endParaRPr>
          </a:p>
          <a:p>
            <a:pPr>
              <a:lnSpc>
                <a:spcPct val="120000"/>
              </a:lnSpc>
            </a:pPr>
            <a:r>
              <a:rPr lang="en-US" sz="4600" dirty="0">
                <a:solidFill>
                  <a:schemeClr val="bg1"/>
                </a:solidFill>
                <a:latin typeface="Nunito Sans" pitchFamily="2" charset="77"/>
              </a:rPr>
              <a:t>Course Attendance records can be added here if you have Insert to CAR permissions; use caution, because the record will not be added on </a:t>
            </a:r>
            <a:r>
              <a:rPr lang="en-US" sz="4600" b="1" dirty="0">
                <a:solidFill>
                  <a:schemeClr val="bg1"/>
                </a:solidFill>
                <a:latin typeface="Nunito Sans" pitchFamily="2" charset="77"/>
              </a:rPr>
              <a:t>Classes</a:t>
            </a:r>
            <a:r>
              <a:rPr lang="en-US" sz="4600" dirty="0">
                <a:solidFill>
                  <a:schemeClr val="bg1"/>
                </a:solidFill>
                <a:latin typeface="Nunito Sans" pitchFamily="2" charset="77"/>
              </a:rPr>
              <a:t> or to SEC.</a:t>
            </a:r>
          </a:p>
          <a:p>
            <a:pPr>
              <a:lnSpc>
                <a:spcPct val="120000"/>
              </a:lnSpc>
            </a:pPr>
            <a:endParaRPr lang="en-US" sz="4600" dirty="0">
              <a:solidFill>
                <a:schemeClr val="bg1"/>
              </a:solidFill>
              <a:latin typeface="Nunito Sans" pitchFamily="2" charset="77"/>
            </a:endParaRPr>
          </a:p>
          <a:p>
            <a:pPr>
              <a:lnSpc>
                <a:spcPct val="120000"/>
              </a:lnSpc>
            </a:pPr>
            <a:r>
              <a:rPr lang="en-US" sz="4600" b="1" dirty="0">
                <a:solidFill>
                  <a:schemeClr val="bg1"/>
                </a:solidFill>
                <a:latin typeface="Nunito Sans" pitchFamily="2" charset="77"/>
              </a:rPr>
              <a:t>Display Classes for a Single Date</a:t>
            </a:r>
            <a:r>
              <a:rPr lang="en-US" sz="4600" dirty="0">
                <a:solidFill>
                  <a:schemeClr val="bg1"/>
                </a:solidFill>
                <a:latin typeface="Nunito Sans" pitchFamily="2" charset="77"/>
              </a:rPr>
              <a:t> field can help with troubleshooting.</a:t>
            </a:r>
          </a:p>
          <a:p>
            <a:endParaRPr lang="en-US" dirty="0">
              <a:solidFill>
                <a:schemeClr val="bg1"/>
              </a:solidFill>
              <a:latin typeface="Nunito Sans" pitchFamily="2" charset="77"/>
            </a:endParaRPr>
          </a:p>
        </p:txBody>
      </p:sp>
      <p:pic>
        <p:nvPicPr>
          <p:cNvPr id="8" name="Picture 7">
            <a:extLst>
              <a:ext uri="{FF2B5EF4-FFF2-40B4-BE49-F238E27FC236}">
                <a16:creationId xmlns:a16="http://schemas.microsoft.com/office/drawing/2014/main" id="{572FB303-D33F-8B51-9533-90A85800F8A7}"/>
              </a:ext>
            </a:extLst>
          </p:cNvPr>
          <p:cNvPicPr>
            <a:picLocks noChangeAspect="1"/>
          </p:cNvPicPr>
          <p:nvPr/>
        </p:nvPicPr>
        <p:blipFill>
          <a:blip r:embed="rId3"/>
          <a:stretch>
            <a:fillRect/>
          </a:stretch>
        </p:blipFill>
        <p:spPr>
          <a:xfrm>
            <a:off x="8026400" y="3651250"/>
            <a:ext cx="15419754" cy="7690793"/>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9A119F60-2C93-C852-2B3B-41EFAFD8AF9B}"/>
              </a:ext>
            </a:extLst>
          </p:cNvPr>
          <p:cNvSpPr/>
          <p:nvPr/>
        </p:nvSpPr>
        <p:spPr>
          <a:xfrm>
            <a:off x="5616892" y="12353926"/>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462886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2" y="22859"/>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7366000" y="279193"/>
            <a:ext cx="15341600" cy="850668"/>
          </a:xfrm>
        </p:spPr>
        <p:txBody>
          <a:bodyPr anchor="t">
            <a:normAutofit fontScale="90000"/>
          </a:bodyPr>
          <a:lstStyle/>
          <a:p>
            <a:pPr algn="r"/>
            <a:r>
              <a:rPr lang="en-US" sz="5600" b="1" dirty="0">
                <a:solidFill>
                  <a:schemeClr val="bg1"/>
                </a:solidFill>
                <a:latin typeface="Nunito Sans" pitchFamily="2" charset="77"/>
              </a:rPr>
              <a:t>Course Attendance (CAR) and why it matters . . .</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676400" y="2209801"/>
            <a:ext cx="21031200" cy="10144126"/>
          </a:xfrm>
        </p:spPr>
        <p:txBody>
          <a:bodyPr>
            <a:normAutofit fontScale="92500" lnSpcReduction="10000"/>
          </a:bodyPr>
          <a:lstStyle/>
          <a:p>
            <a:pPr marL="571500" indent="-571500">
              <a:lnSpc>
                <a:spcPct val="110000"/>
              </a:lnSpc>
              <a:spcAft>
                <a:spcPts val="1800"/>
              </a:spcAft>
              <a:buFont typeface="Arial" panose="020B0604020202020204" pitchFamily="34" charset="0"/>
              <a:buChar char="•"/>
            </a:pPr>
            <a:r>
              <a:rPr lang="en-US" sz="4400" kern="1700" dirty="0">
                <a:solidFill>
                  <a:schemeClr val="bg2">
                    <a:lumMod val="25000"/>
                  </a:schemeClr>
                </a:solidFill>
                <a:latin typeface="Nunito Sans" panose="00000500000000000000" pitchFamily="2" charset="0"/>
                <a:cs typeface="Arial" panose="020B0604020202020204" pitchFamily="34" charset="0"/>
              </a:rPr>
              <a:t>Why is it important that Course Attendance is correct?</a:t>
            </a:r>
          </a:p>
          <a:p>
            <a:pPr marL="1485900" lvl="1" indent="-571500">
              <a:lnSpc>
                <a:spcPct val="110000"/>
              </a:lnSpc>
              <a:spcAft>
                <a:spcPts val="1800"/>
              </a:spcAft>
              <a:buFont typeface="Arial" panose="020B0604020202020204" pitchFamily="34" charset="0"/>
              <a:buChar char="•"/>
            </a:pPr>
            <a:r>
              <a:rPr lang="en-US" sz="4400" kern="1700" dirty="0">
                <a:solidFill>
                  <a:schemeClr val="bg2">
                    <a:lumMod val="25000"/>
                  </a:schemeClr>
                </a:solidFill>
                <a:latin typeface="Nunito Sans" panose="00000500000000000000" pitchFamily="2" charset="0"/>
                <a:cs typeface="Arial" panose="020B0604020202020204" pitchFamily="34" charset="0"/>
              </a:rPr>
              <a:t>Attendance and Gradebook honor the dates in CAR</a:t>
            </a:r>
          </a:p>
          <a:p>
            <a:pPr marL="1485900" lvl="1" indent="-571500">
              <a:lnSpc>
                <a:spcPct val="110000"/>
              </a:lnSpc>
              <a:spcAft>
                <a:spcPts val="1800"/>
              </a:spcAft>
              <a:buFont typeface="Arial" panose="020B0604020202020204" pitchFamily="34" charset="0"/>
              <a:buChar char="•"/>
            </a:pPr>
            <a:r>
              <a:rPr lang="en-US" sz="4400" kern="1700" dirty="0">
                <a:solidFill>
                  <a:schemeClr val="bg2">
                    <a:lumMod val="25000"/>
                  </a:schemeClr>
                </a:solidFill>
                <a:latin typeface="Nunito Sans" panose="00000500000000000000" pitchFamily="2" charset="0"/>
                <a:cs typeface="Arial" panose="020B0604020202020204" pitchFamily="34" charset="0"/>
              </a:rPr>
              <a:t>State reporting</a:t>
            </a:r>
          </a:p>
          <a:p>
            <a:pPr marL="571500" indent="-571500">
              <a:lnSpc>
                <a:spcPct val="110000"/>
              </a:lnSpc>
              <a:spcAft>
                <a:spcPts val="1800"/>
              </a:spcAft>
              <a:buFont typeface="Arial" panose="020B0604020202020204" pitchFamily="34" charset="0"/>
              <a:buChar char="•"/>
            </a:pPr>
            <a:r>
              <a:rPr lang="en-US" sz="4400" kern="1700" dirty="0">
                <a:solidFill>
                  <a:schemeClr val="bg2">
                    <a:lumMod val="25000"/>
                  </a:schemeClr>
                </a:solidFill>
                <a:latin typeface="Nunito Sans" panose="00000500000000000000" pitchFamily="2" charset="0"/>
                <a:cs typeface="Arial" panose="020B0604020202020204" pitchFamily="34" charset="0"/>
              </a:rPr>
              <a:t>Usually, CAR should not have overlapping Stop/Start dates during the same period and in the same term</a:t>
            </a:r>
          </a:p>
          <a:p>
            <a:pPr marL="1485900" lvl="1" indent="-571500">
              <a:lnSpc>
                <a:spcPct val="110000"/>
              </a:lnSpc>
              <a:spcAft>
                <a:spcPts val="1800"/>
              </a:spcAft>
              <a:buFont typeface="Arial" panose="020B0604020202020204" pitchFamily="34" charset="0"/>
              <a:buChar char="•"/>
            </a:pPr>
            <a:r>
              <a:rPr lang="en-US" sz="4400" kern="1700" dirty="0">
                <a:solidFill>
                  <a:schemeClr val="bg2">
                    <a:lumMod val="25000"/>
                  </a:schemeClr>
                </a:solidFill>
                <a:latin typeface="Nunito Sans" panose="00000500000000000000" pitchFamily="2" charset="0"/>
                <a:cs typeface="Arial" panose="020B0604020202020204" pitchFamily="34" charset="0"/>
              </a:rPr>
              <a:t>Can a student be in two places at one time? (sometimes)</a:t>
            </a:r>
          </a:p>
          <a:p>
            <a:pPr marL="571500" indent="-571500">
              <a:lnSpc>
                <a:spcPct val="110000"/>
              </a:lnSpc>
              <a:spcAft>
                <a:spcPts val="1800"/>
              </a:spcAft>
              <a:buFont typeface="Arial" panose="020B0604020202020204" pitchFamily="34" charset="0"/>
              <a:buChar char="•"/>
            </a:pPr>
            <a:r>
              <a:rPr lang="en-US" sz="4400" kern="1700" dirty="0">
                <a:solidFill>
                  <a:schemeClr val="bg2">
                    <a:lumMod val="25000"/>
                  </a:schemeClr>
                </a:solidFill>
                <a:latin typeface="Nunito Sans" panose="00000500000000000000" pitchFamily="2" charset="0"/>
                <a:cs typeface="Arial" panose="020B0604020202020204" pitchFamily="34" charset="0"/>
              </a:rPr>
              <a:t>Good CAR chasing practices:</a:t>
            </a:r>
          </a:p>
          <a:p>
            <a:pPr marL="1485900" lvl="1" indent="-571500">
              <a:lnSpc>
                <a:spcPct val="110000"/>
              </a:lnSpc>
              <a:spcAft>
                <a:spcPts val="1800"/>
              </a:spcAft>
              <a:buFont typeface="Arial" panose="020B0604020202020204" pitchFamily="34" charset="0"/>
              <a:buChar char="•"/>
            </a:pPr>
            <a:r>
              <a:rPr lang="en-US" sz="4400" b="1" kern="1700" dirty="0">
                <a:solidFill>
                  <a:schemeClr val="bg2">
                    <a:lumMod val="25000"/>
                  </a:schemeClr>
                </a:solidFill>
                <a:latin typeface="Nunito Sans" panose="00000500000000000000" pitchFamily="2" charset="0"/>
                <a:cs typeface="Arial" panose="020B0604020202020204" pitchFamily="34" charset="0"/>
              </a:rPr>
              <a:t>Classes</a:t>
            </a:r>
            <a:r>
              <a:rPr lang="en-US" sz="4400" kern="1700" dirty="0">
                <a:solidFill>
                  <a:schemeClr val="bg2">
                    <a:lumMod val="25000"/>
                  </a:schemeClr>
                </a:solidFill>
                <a:latin typeface="Nunito Sans" panose="00000500000000000000" pitchFamily="2" charset="0"/>
                <a:cs typeface="Arial" panose="020B0604020202020204" pitchFamily="34" charset="0"/>
              </a:rPr>
              <a:t> (SEC) and </a:t>
            </a:r>
            <a:r>
              <a:rPr lang="en-US" sz="4400" b="1" kern="1700" dirty="0">
                <a:solidFill>
                  <a:schemeClr val="bg2">
                    <a:lumMod val="25000"/>
                  </a:schemeClr>
                </a:solidFill>
                <a:latin typeface="Nunito Sans" panose="00000500000000000000" pitchFamily="2" charset="0"/>
                <a:cs typeface="Arial" panose="020B0604020202020204" pitchFamily="34" charset="0"/>
              </a:rPr>
              <a:t>Course Attendance </a:t>
            </a:r>
            <a:r>
              <a:rPr lang="en-US" sz="4400" kern="1700" dirty="0">
                <a:solidFill>
                  <a:schemeClr val="bg2">
                    <a:lumMod val="25000"/>
                  </a:schemeClr>
                </a:solidFill>
                <a:latin typeface="Nunito Sans" panose="00000500000000000000" pitchFamily="2" charset="0"/>
                <a:cs typeface="Arial" panose="020B0604020202020204" pitchFamily="34" charset="0"/>
              </a:rPr>
              <a:t>(CAR)</a:t>
            </a:r>
            <a:r>
              <a:rPr lang="en-US" sz="4400" b="1" kern="1700" dirty="0">
                <a:solidFill>
                  <a:schemeClr val="bg2">
                    <a:lumMod val="25000"/>
                  </a:schemeClr>
                </a:solidFill>
                <a:latin typeface="Nunito Sans" panose="00000500000000000000" pitchFamily="2" charset="0"/>
                <a:cs typeface="Arial" panose="020B0604020202020204" pitchFamily="34" charset="0"/>
              </a:rPr>
              <a:t> </a:t>
            </a:r>
            <a:r>
              <a:rPr lang="en-US" sz="4400" kern="1700" dirty="0">
                <a:solidFill>
                  <a:schemeClr val="bg2">
                    <a:lumMod val="25000"/>
                  </a:schemeClr>
                </a:solidFill>
                <a:latin typeface="Nunito Sans" panose="00000500000000000000" pitchFamily="2" charset="0"/>
                <a:cs typeface="Arial" panose="020B0604020202020204" pitchFamily="34" charset="0"/>
              </a:rPr>
              <a:t>pages are partners</a:t>
            </a:r>
          </a:p>
          <a:p>
            <a:pPr marL="1485900" lvl="1" indent="-571500">
              <a:lnSpc>
                <a:spcPct val="110000"/>
              </a:lnSpc>
              <a:spcAft>
                <a:spcPts val="1800"/>
              </a:spcAft>
              <a:buFont typeface="Arial" panose="020B0604020202020204" pitchFamily="34" charset="0"/>
              <a:buChar char="•"/>
            </a:pPr>
            <a:r>
              <a:rPr lang="en-US" sz="4400" kern="1700" dirty="0">
                <a:solidFill>
                  <a:schemeClr val="bg2">
                    <a:lumMod val="25000"/>
                  </a:schemeClr>
                </a:solidFill>
                <a:latin typeface="Nunito Sans" panose="00000500000000000000" pitchFamily="2" charset="0"/>
                <a:cs typeface="Arial" panose="020B0604020202020204" pitchFamily="34" charset="0"/>
              </a:rPr>
              <a:t>The </a:t>
            </a:r>
            <a:r>
              <a:rPr lang="en-US" sz="4400" b="1" kern="1700" dirty="0">
                <a:solidFill>
                  <a:schemeClr val="bg2">
                    <a:lumMod val="25000"/>
                  </a:schemeClr>
                </a:solidFill>
                <a:latin typeface="Nunito Sans" panose="00000500000000000000" pitchFamily="2" charset="0"/>
                <a:cs typeface="Arial" panose="020B0604020202020204" pitchFamily="34" charset="0"/>
              </a:rPr>
              <a:t>Course Attendance Audit </a:t>
            </a:r>
            <a:r>
              <a:rPr lang="en-US" sz="4400" kern="1700" dirty="0">
                <a:solidFill>
                  <a:schemeClr val="bg2">
                    <a:lumMod val="25000"/>
                  </a:schemeClr>
                </a:solidFill>
                <a:latin typeface="Nunito Sans" panose="00000500000000000000" pitchFamily="2" charset="0"/>
                <a:cs typeface="Arial" panose="020B0604020202020204" pitchFamily="34" charset="0"/>
              </a:rPr>
              <a:t>report</a:t>
            </a:r>
          </a:p>
          <a:p>
            <a:pPr marL="1485900" lvl="1" indent="-571500">
              <a:lnSpc>
                <a:spcPct val="110000"/>
              </a:lnSpc>
              <a:spcAft>
                <a:spcPts val="1800"/>
              </a:spcAft>
              <a:buFont typeface="Arial" panose="020B0604020202020204" pitchFamily="34" charset="0"/>
              <a:buChar char="•"/>
            </a:pPr>
            <a:r>
              <a:rPr lang="en-US" sz="4400" kern="1700" dirty="0">
                <a:solidFill>
                  <a:schemeClr val="bg2">
                    <a:lumMod val="25000"/>
                  </a:schemeClr>
                </a:solidFill>
                <a:latin typeface="Nunito Sans" panose="00000500000000000000" pitchFamily="2" charset="0"/>
                <a:cs typeface="Arial" panose="020B0604020202020204" pitchFamily="34" charset="0"/>
              </a:rPr>
              <a:t>The Paper Trail</a:t>
            </a:r>
          </a:p>
          <a:p>
            <a:endParaRPr lang="en-US" dirty="0">
              <a:solidFill>
                <a:schemeClr val="tx2">
                  <a:lumMod val="75000"/>
                </a:schemeClr>
              </a:solidFill>
              <a:latin typeface="Nunito Sans" panose="00000500000000000000" pitchFamily="2" charset="0"/>
            </a:endParaRPr>
          </a:p>
        </p:txBody>
      </p:sp>
      <p:sp>
        <p:nvSpPr>
          <p:cNvPr id="5" name="Freeform 4">
            <a:extLst>
              <a:ext uri="{FF2B5EF4-FFF2-40B4-BE49-F238E27FC236}">
                <a16:creationId xmlns:a16="http://schemas.microsoft.com/office/drawing/2014/main" id="{96B1DB0A-1CB9-2597-1A38-0FDB74DE0A97}"/>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471642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20C58-3CDC-0D2F-56C5-82F7C15DCCA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F1CABF0-3978-65F7-E892-6ED1CA9DB301}"/>
              </a:ext>
            </a:extLst>
          </p:cNvPr>
          <p:cNvPicPr>
            <a:picLocks noChangeAspect="1"/>
          </p:cNvPicPr>
          <p:nvPr/>
        </p:nvPicPr>
        <p:blipFill>
          <a:blip r:embed="rId2"/>
          <a:stretch>
            <a:fillRect/>
          </a:stretch>
        </p:blipFill>
        <p:spPr>
          <a:xfrm>
            <a:off x="3" y="3138"/>
            <a:ext cx="24383998" cy="1362074"/>
          </a:xfrm>
          <a:prstGeom prst="rect">
            <a:avLst/>
          </a:prstGeom>
        </p:spPr>
      </p:pic>
      <p:sp>
        <p:nvSpPr>
          <p:cNvPr id="2" name="Title 1">
            <a:extLst>
              <a:ext uri="{FF2B5EF4-FFF2-40B4-BE49-F238E27FC236}">
                <a16:creationId xmlns:a16="http://schemas.microsoft.com/office/drawing/2014/main" id="{A6841B23-08E5-2D60-4953-5291DDB1E940}"/>
              </a:ext>
            </a:extLst>
          </p:cNvPr>
          <p:cNvSpPr>
            <a:spLocks noGrp="1"/>
          </p:cNvSpPr>
          <p:nvPr>
            <p:ph type="title"/>
          </p:nvPr>
        </p:nvSpPr>
        <p:spPr>
          <a:xfrm>
            <a:off x="2526632" y="387928"/>
            <a:ext cx="20180968" cy="850668"/>
          </a:xfrm>
        </p:spPr>
        <p:txBody>
          <a:bodyPr anchor="t">
            <a:normAutofit fontScale="90000"/>
          </a:bodyPr>
          <a:lstStyle/>
          <a:p>
            <a:pPr algn="r"/>
            <a:r>
              <a:rPr lang="en-US" sz="5600" b="1" dirty="0">
                <a:solidFill>
                  <a:schemeClr val="bg1"/>
                </a:solidFill>
                <a:latin typeface="Nunito Sans" pitchFamily="2" charset="77"/>
              </a:rPr>
              <a:t>When should you make a change to a student’s schedule?</a:t>
            </a:r>
          </a:p>
        </p:txBody>
      </p:sp>
      <p:sp>
        <p:nvSpPr>
          <p:cNvPr id="5" name="Freeform 4">
            <a:extLst>
              <a:ext uri="{FF2B5EF4-FFF2-40B4-BE49-F238E27FC236}">
                <a16:creationId xmlns:a16="http://schemas.microsoft.com/office/drawing/2014/main" id="{8C321DAE-7F9F-2E51-0A88-D616F3C7F812}"/>
              </a:ext>
            </a:extLst>
          </p:cNvPr>
          <p:cNvSpPr/>
          <p:nvPr/>
        </p:nvSpPr>
        <p:spPr>
          <a:xfrm>
            <a:off x="215063" y="81098"/>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D31733EF-95F4-5E1A-4553-ED146B3C8E50}"/>
              </a:ext>
            </a:extLst>
          </p:cNvPr>
          <p:cNvSpPr/>
          <p:nvPr/>
        </p:nvSpPr>
        <p:spPr>
          <a:xfrm>
            <a:off x="553453" y="3585416"/>
            <a:ext cx="7459579" cy="8590920"/>
          </a:xfrm>
          <a:prstGeom prst="roundRect">
            <a:avLst/>
          </a:prstGeom>
          <a:solidFill>
            <a:srgbClr val="FFC00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7F59FED1-592D-036D-4802-07BB05F543BC}"/>
              </a:ext>
            </a:extLst>
          </p:cNvPr>
          <p:cNvSpPr txBox="1"/>
          <p:nvPr/>
        </p:nvSpPr>
        <p:spPr>
          <a:xfrm>
            <a:off x="928777" y="4066688"/>
            <a:ext cx="6795497" cy="7294305"/>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rPr>
              <a:t>Changing a student’s schedule </a:t>
            </a:r>
            <a:r>
              <a:rPr kumimoji="0" lang="en-US" sz="3600" b="1" i="0" u="sng" strike="noStrike" kern="1200" cap="none" spc="0" normalizeH="0" baseline="0" noProof="0" dirty="0">
                <a:ln>
                  <a:noFill/>
                </a:ln>
                <a:solidFill>
                  <a:prstClr val="white"/>
                </a:solidFill>
                <a:effectLst/>
                <a:uLnTx/>
                <a:uFillTx/>
                <a:latin typeface="Nunito Sans" panose="00000500000000000000" pitchFamily="2" charset="0"/>
                <a:ea typeface="+mn-ea"/>
                <a:cs typeface="+mn-cs"/>
              </a:rPr>
              <a:t>after</a:t>
            </a:r>
            <a:r>
              <a:rPr kumimoji="0" lang="en-US" sz="36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rPr>
              <a:t> it happened?</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rPr>
              <a:t>Adjust Classes and Course Attendance so they are accurate.</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rPr>
              <a:t>Be aware that data which relies on CAR may need to be adjusted.</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rPr>
              <a:t>Do not be surprised to see red messages.</a:t>
            </a:r>
          </a:p>
        </p:txBody>
      </p:sp>
      <p:sp>
        <p:nvSpPr>
          <p:cNvPr id="12" name="Rectangle: Rounded Corners 11">
            <a:extLst>
              <a:ext uri="{FF2B5EF4-FFF2-40B4-BE49-F238E27FC236}">
                <a16:creationId xmlns:a16="http://schemas.microsoft.com/office/drawing/2014/main" id="{B663AF41-9BF3-0591-F414-A4C93E9B6A41}"/>
              </a:ext>
            </a:extLst>
          </p:cNvPr>
          <p:cNvSpPr/>
          <p:nvPr/>
        </p:nvSpPr>
        <p:spPr>
          <a:xfrm>
            <a:off x="8540756" y="3585416"/>
            <a:ext cx="7459579" cy="8518356"/>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F508456C-CFC0-3EFC-865C-C2C93C712E5D}"/>
              </a:ext>
            </a:extLst>
          </p:cNvPr>
          <p:cNvSpPr txBox="1"/>
          <p:nvPr/>
        </p:nvSpPr>
        <p:spPr>
          <a:xfrm>
            <a:off x="8872796" y="4066688"/>
            <a:ext cx="6795497" cy="7294305"/>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rPr>
              <a:t>Changing a student’s schedule </a:t>
            </a:r>
            <a:r>
              <a:rPr kumimoji="0" lang="en-US" sz="3600" b="1" i="0" u="sng" strike="noStrike" kern="1200" cap="none" spc="0" normalizeH="0" baseline="0" noProof="0" dirty="0">
                <a:ln>
                  <a:noFill/>
                </a:ln>
                <a:solidFill>
                  <a:prstClr val="white"/>
                </a:solidFill>
                <a:effectLst/>
                <a:uLnTx/>
                <a:uFillTx/>
                <a:latin typeface="Nunito Sans" panose="00000500000000000000" pitchFamily="2" charset="0"/>
                <a:ea typeface="+mn-ea"/>
                <a:cs typeface="+mn-cs"/>
              </a:rPr>
              <a:t>today, to start in the new class tomorrow (or on the next school day)</a:t>
            </a:r>
            <a:r>
              <a:rPr kumimoji="0" lang="en-US" sz="36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rPr>
              <a:t>?  </a:t>
            </a:r>
            <a:r>
              <a:rPr kumimoji="0" lang="en-US" sz="3600" b="1" i="0" u="none" strike="noStrike" kern="1200" cap="none" spc="0" normalizeH="0" baseline="0" noProof="0">
                <a:ln>
                  <a:noFill/>
                </a:ln>
                <a:solidFill>
                  <a:prstClr val="white"/>
                </a:solidFill>
                <a:effectLst/>
                <a:uLnTx/>
                <a:uFillTx/>
                <a:latin typeface="Nunito Sans" panose="00000500000000000000" pitchFamily="2" charset="0"/>
                <a:ea typeface="+mn-ea"/>
                <a:cs typeface="+mn-cs"/>
              </a:rPr>
              <a:t>Hooray!!!!!!</a:t>
            </a:r>
            <a:endParaRPr kumimoji="0" lang="en-US" sz="36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rPr>
              <a:t>Recommended practice:  make schedule changes on the last day student is in the dropped section and the day before student is in added section.  Course Attendance (CAR), Classes (SEC), and the rest will all be correct.</a:t>
            </a:r>
          </a:p>
        </p:txBody>
      </p:sp>
      <p:sp>
        <p:nvSpPr>
          <p:cNvPr id="14" name="Rectangle: Rounded Corners 13">
            <a:extLst>
              <a:ext uri="{FF2B5EF4-FFF2-40B4-BE49-F238E27FC236}">
                <a16:creationId xmlns:a16="http://schemas.microsoft.com/office/drawing/2014/main" id="{7E896168-266B-7855-5344-E87A15862CE4}"/>
              </a:ext>
            </a:extLst>
          </p:cNvPr>
          <p:cNvSpPr/>
          <p:nvPr/>
        </p:nvSpPr>
        <p:spPr>
          <a:xfrm>
            <a:off x="16375659" y="3585416"/>
            <a:ext cx="7459579" cy="8518356"/>
          </a:xfrm>
          <a:prstGeom prst="roundRect">
            <a:avLst/>
          </a:prstGeom>
          <a:solidFill>
            <a:srgbClr val="F19D49"/>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chemeClr val="accent2">
                  <a:lumMod val="75000"/>
                </a:schemeClr>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2FE8792B-EF45-CBAC-7288-66CAE284D329}"/>
              </a:ext>
            </a:extLst>
          </p:cNvPr>
          <p:cNvSpPr txBox="1"/>
          <p:nvPr/>
        </p:nvSpPr>
        <p:spPr>
          <a:xfrm>
            <a:off x="16847235" y="3954392"/>
            <a:ext cx="6795497" cy="8463855"/>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rPr>
              <a:t>Changing a student’s schedule </a:t>
            </a:r>
            <a:r>
              <a:rPr kumimoji="0" lang="en-US" sz="3200" b="1" i="0" u="sng" strike="noStrike" kern="1200" cap="none" spc="0" normalizeH="0" baseline="0" noProof="0" dirty="0">
                <a:ln>
                  <a:noFill/>
                </a:ln>
                <a:solidFill>
                  <a:prstClr val="white"/>
                </a:solidFill>
                <a:effectLst/>
                <a:uLnTx/>
                <a:uFillTx/>
                <a:latin typeface="Nunito Sans" panose="00000500000000000000" pitchFamily="2" charset="0"/>
                <a:ea typeface="+mn-ea"/>
                <a:cs typeface="+mn-cs"/>
              </a:rPr>
              <a:t>before</a:t>
            </a:r>
            <a:r>
              <a:rPr kumimoji="0" lang="en-US" sz="32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rPr>
              <a:t> it will happen?</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rPr>
              <a:t>Course Attendance (CAR) will be correct (if you use the correct future End Date and Start Date).</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rPr>
              <a:t>Classes (SEC) will reflect the change immediately.  </a:t>
            </a:r>
            <a:r>
              <a:rPr kumimoji="0" lang="en-US" sz="3200" b="1" i="0" u="none" strike="noStrike" kern="1200" cap="none" spc="0" normalizeH="0" baseline="0" noProof="0" dirty="0">
                <a:ln>
                  <a:noFill/>
                </a:ln>
                <a:solidFill>
                  <a:srgbClr val="FF0000"/>
                </a:solidFill>
                <a:effectLst/>
                <a:uLnTx/>
                <a:uFillTx/>
                <a:latin typeface="Nunito Sans" panose="00000500000000000000" pitchFamily="2" charset="0"/>
                <a:ea typeface="+mn-ea"/>
                <a:cs typeface="+mn-cs"/>
              </a:rPr>
              <a:t>HERE</a:t>
            </a:r>
            <a:r>
              <a:rPr kumimoji="0" lang="en-US" sz="32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rPr>
              <a:t> may be incorrect.</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rPr>
              <a:t>GRD Grade Cycle initialization </a:t>
            </a:r>
            <a:r>
              <a:rPr lang="en-US" sz="3200" b="1" dirty="0">
                <a:solidFill>
                  <a:prstClr val="white"/>
                </a:solidFill>
                <a:latin typeface="Nunito Sans" panose="00000500000000000000" pitchFamily="2" charset="0"/>
              </a:rPr>
              <a:t>uses</a:t>
            </a:r>
            <a:r>
              <a:rPr kumimoji="0" lang="en-US" sz="32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rPr>
              <a:t> SEC, so the student may be included (or left out) unintentionally.</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Nunito Sans" panose="00000500000000000000" pitchFamily="2" charset="0"/>
              <a:ea typeface="+mn-ea"/>
              <a:cs typeface="+mn-cs"/>
            </a:endParaRPr>
          </a:p>
        </p:txBody>
      </p:sp>
      <p:sp>
        <p:nvSpPr>
          <p:cNvPr id="16" name="Content Placeholder 2">
            <a:extLst>
              <a:ext uri="{FF2B5EF4-FFF2-40B4-BE49-F238E27FC236}">
                <a16:creationId xmlns:a16="http://schemas.microsoft.com/office/drawing/2014/main" id="{AB5679AB-8C8D-5401-F002-F1F5A50A2126}"/>
              </a:ext>
            </a:extLst>
          </p:cNvPr>
          <p:cNvSpPr txBox="1">
            <a:spLocks/>
          </p:cNvSpPr>
          <p:nvPr/>
        </p:nvSpPr>
        <p:spPr>
          <a:xfrm>
            <a:off x="568279" y="3009069"/>
            <a:ext cx="21914598" cy="10559633"/>
          </a:xfrm>
          <a:prstGeom prst="rect">
            <a:avLst/>
          </a:prstGeom>
        </p:spPr>
        <p:txBody>
          <a:bodyPr vert="horz" lIns="91440" tIns="45720" rIns="91440" bIns="45720"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44546A">
                    <a:lumMod val="75000"/>
                  </a:srgbClr>
                </a:solidFill>
                <a:effectLst/>
                <a:uLnTx/>
                <a:uFillTx/>
                <a:latin typeface="Nunito Sans" pitchFamily="2" charset="77"/>
                <a:ea typeface="+mn-ea"/>
                <a:cs typeface="+mn-cs"/>
              </a:rPr>
              <a:t>Start Date in:  The Past?                                          The Present?                                         The Future?</a:t>
            </a:r>
          </a:p>
        </p:txBody>
      </p:sp>
    </p:spTree>
    <p:extLst>
      <p:ext uri="{BB962C8B-B14F-4D97-AF65-F5344CB8AC3E}">
        <p14:creationId xmlns:p14="http://schemas.microsoft.com/office/powerpoint/2010/main" val="4203110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7254"/>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692783" y="327944"/>
            <a:ext cx="22261033" cy="850668"/>
          </a:xfrm>
        </p:spPr>
        <p:txBody>
          <a:bodyPr anchor="t">
            <a:normAutofit fontScale="90000"/>
          </a:bodyPr>
          <a:lstStyle/>
          <a:p>
            <a:pPr algn="r"/>
            <a:r>
              <a:rPr lang="en-US" sz="5600" b="1" dirty="0">
                <a:solidFill>
                  <a:schemeClr val="bg1"/>
                </a:solidFill>
                <a:latin typeface="Nunito Sans" pitchFamily="2" charset="77"/>
              </a:rPr>
              <a:t>Master Schedule:  mass move/copy students from one section to another</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929511" y="1940312"/>
            <a:ext cx="9235216" cy="10754405"/>
          </a:xfrm>
        </p:spPr>
        <p:txBody>
          <a:bodyPr>
            <a:normAutofit/>
          </a:bodyPr>
          <a:lstStyle/>
          <a:p>
            <a:pPr marL="623888" indent="-623888">
              <a:lnSpc>
                <a:spcPct val="110000"/>
              </a:lnSpc>
              <a:spcBef>
                <a:spcPts val="0"/>
              </a:spcBef>
              <a:spcAft>
                <a:spcPts val="600"/>
              </a:spcAft>
              <a:buFont typeface="+mj-lt"/>
              <a:buAutoNum type="arabicPeriod"/>
            </a:pPr>
            <a:r>
              <a:rPr lang="en-US" sz="2600" kern="1700" dirty="0">
                <a:solidFill>
                  <a:schemeClr val="bg2">
                    <a:lumMod val="25000"/>
                  </a:schemeClr>
                </a:solidFill>
                <a:latin typeface="Arial" panose="020B0604020202020204" pitchFamily="34" charset="0"/>
                <a:cs typeface="Arial" panose="020B0604020202020204" pitchFamily="34" charset="0"/>
              </a:rPr>
              <a:t>Find the section students will be moved/copied from and press </a:t>
            </a:r>
            <a:r>
              <a:rPr lang="en-US" sz="2600" b="1" kern="1700" dirty="0">
                <a:solidFill>
                  <a:schemeClr val="bg2">
                    <a:lumMod val="25000"/>
                  </a:schemeClr>
                </a:solidFill>
                <a:latin typeface="Arial" panose="020B0604020202020204" pitchFamily="34" charset="0"/>
                <a:cs typeface="Arial" panose="020B0604020202020204" pitchFamily="34" charset="0"/>
              </a:rPr>
              <a:t>Go</a:t>
            </a:r>
            <a:r>
              <a:rPr lang="en-US" sz="2600" kern="1700" dirty="0">
                <a:solidFill>
                  <a:schemeClr val="bg2">
                    <a:lumMod val="25000"/>
                  </a:schemeClr>
                </a:solidFill>
                <a:latin typeface="Arial" panose="020B0604020202020204" pitchFamily="34" charset="0"/>
                <a:cs typeface="Arial" panose="020B0604020202020204" pitchFamily="34" charset="0"/>
              </a:rPr>
              <a:t>.</a:t>
            </a:r>
            <a:br>
              <a:rPr lang="en-US" sz="2600" kern="1700" dirty="0">
                <a:solidFill>
                  <a:schemeClr val="bg2">
                    <a:lumMod val="25000"/>
                  </a:schemeClr>
                </a:solidFill>
                <a:latin typeface="Arial" panose="020B0604020202020204" pitchFamily="34" charset="0"/>
                <a:cs typeface="Arial" panose="020B0604020202020204" pitchFamily="34" charset="0"/>
              </a:rPr>
            </a:br>
            <a:endParaRPr lang="en-US" sz="2600" kern="1700" dirty="0">
              <a:solidFill>
                <a:schemeClr val="bg2">
                  <a:lumMod val="25000"/>
                </a:schemeClr>
              </a:solidFill>
              <a:latin typeface="Arial" panose="020B0604020202020204" pitchFamily="34" charset="0"/>
              <a:cs typeface="Arial" panose="020B0604020202020204" pitchFamily="34" charset="0"/>
            </a:endParaRPr>
          </a:p>
          <a:p>
            <a:pPr marL="623888" indent="-623888">
              <a:lnSpc>
                <a:spcPct val="110000"/>
              </a:lnSpc>
              <a:spcBef>
                <a:spcPts val="0"/>
              </a:spcBef>
              <a:spcAft>
                <a:spcPts val="600"/>
              </a:spcAft>
              <a:buFont typeface="+mj-lt"/>
              <a:buAutoNum type="arabicPeriod"/>
            </a:pPr>
            <a:r>
              <a:rPr lang="en-US" sz="2600" kern="1700" dirty="0">
                <a:solidFill>
                  <a:schemeClr val="bg2">
                    <a:lumMod val="25000"/>
                  </a:schemeClr>
                </a:solidFill>
                <a:latin typeface="Arial" panose="020B0604020202020204" pitchFamily="34" charset="0"/>
                <a:cs typeface="Arial" panose="020B0604020202020204" pitchFamily="34" charset="0"/>
              </a:rPr>
              <a:t>Add the section </a:t>
            </a:r>
            <a:r>
              <a:rPr lang="en-US" sz="2600" kern="1700" dirty="0">
                <a:solidFill>
                  <a:schemeClr val="bg2">
                    <a:lumMod val="25000"/>
                  </a:schemeClr>
                </a:solidFill>
                <a:latin typeface="Nunito Sans" panose="00000500000000000000" pitchFamily="2" charset="0"/>
                <a:cs typeface="Arial" panose="020B0604020202020204" pitchFamily="34" charset="0"/>
              </a:rPr>
              <a:t>number</a:t>
            </a:r>
            <a:r>
              <a:rPr lang="en-US" sz="2600" kern="1700" dirty="0">
                <a:solidFill>
                  <a:schemeClr val="bg2">
                    <a:lumMod val="25000"/>
                  </a:schemeClr>
                </a:solidFill>
                <a:latin typeface="Arial" panose="020B0604020202020204" pitchFamily="34" charset="0"/>
                <a:cs typeface="Arial" panose="020B0604020202020204" pitchFamily="34" charset="0"/>
              </a:rPr>
              <a:t> the students will be moved/copied into the </a:t>
            </a:r>
            <a:r>
              <a:rPr lang="en-US" sz="2600" b="1" kern="1700" dirty="0">
                <a:solidFill>
                  <a:schemeClr val="bg2">
                    <a:lumMod val="25000"/>
                  </a:schemeClr>
                </a:solidFill>
                <a:latin typeface="Arial" panose="020B0604020202020204" pitchFamily="34" charset="0"/>
                <a:cs typeface="Arial" panose="020B0604020202020204" pitchFamily="34" charset="0"/>
              </a:rPr>
              <a:t>New Section</a:t>
            </a:r>
            <a:r>
              <a:rPr lang="en-US" sz="2600" kern="1700" dirty="0">
                <a:solidFill>
                  <a:schemeClr val="bg2">
                    <a:lumMod val="25000"/>
                  </a:schemeClr>
                </a:solidFill>
                <a:latin typeface="Arial" panose="020B0604020202020204" pitchFamily="34" charset="0"/>
                <a:cs typeface="Arial" panose="020B0604020202020204" pitchFamily="34" charset="0"/>
              </a:rPr>
              <a:t> field on the </a:t>
            </a:r>
            <a:r>
              <a:rPr lang="en-US" sz="2600" b="1" kern="1700" dirty="0">
                <a:solidFill>
                  <a:schemeClr val="bg2">
                    <a:lumMod val="25000"/>
                  </a:schemeClr>
                </a:solidFill>
                <a:latin typeface="Arial" panose="020B0604020202020204" pitchFamily="34" charset="0"/>
                <a:cs typeface="Arial" panose="020B0604020202020204" pitchFamily="34" charset="0"/>
              </a:rPr>
              <a:t>Students</a:t>
            </a:r>
            <a:r>
              <a:rPr lang="en-US" sz="2600" kern="1700" dirty="0">
                <a:solidFill>
                  <a:schemeClr val="bg2">
                    <a:lumMod val="25000"/>
                  </a:schemeClr>
                </a:solidFill>
                <a:latin typeface="Arial" panose="020B0604020202020204" pitchFamily="34" charset="0"/>
                <a:cs typeface="Arial" panose="020B0604020202020204" pitchFamily="34" charset="0"/>
              </a:rPr>
              <a:t> tab near the bottom of the page.</a:t>
            </a:r>
            <a:br>
              <a:rPr lang="en-US" sz="2600" kern="1700" dirty="0">
                <a:solidFill>
                  <a:schemeClr val="bg2">
                    <a:lumMod val="25000"/>
                  </a:schemeClr>
                </a:solidFill>
                <a:latin typeface="Arial" panose="020B0604020202020204" pitchFamily="34" charset="0"/>
                <a:cs typeface="Arial" panose="020B0604020202020204" pitchFamily="34" charset="0"/>
              </a:rPr>
            </a:br>
            <a:endParaRPr lang="en-US" sz="2600" kern="1700" dirty="0">
              <a:solidFill>
                <a:schemeClr val="bg2">
                  <a:lumMod val="25000"/>
                </a:schemeClr>
              </a:solidFill>
              <a:latin typeface="Arial" panose="020B0604020202020204" pitchFamily="34" charset="0"/>
              <a:cs typeface="Arial" panose="020B0604020202020204" pitchFamily="34" charset="0"/>
            </a:endParaRPr>
          </a:p>
          <a:p>
            <a:pPr marL="623888" indent="-623888">
              <a:lnSpc>
                <a:spcPct val="110000"/>
              </a:lnSpc>
              <a:spcBef>
                <a:spcPts val="0"/>
              </a:spcBef>
              <a:spcAft>
                <a:spcPts val="600"/>
              </a:spcAft>
              <a:buFont typeface="+mj-lt"/>
              <a:buAutoNum type="arabicPeriod"/>
            </a:pPr>
            <a:r>
              <a:rPr lang="en-US" sz="2600" kern="1700" dirty="0">
                <a:solidFill>
                  <a:schemeClr val="bg2">
                    <a:lumMod val="25000"/>
                  </a:schemeClr>
                </a:solidFill>
                <a:latin typeface="Arial" panose="020B0604020202020204" pitchFamily="34" charset="0"/>
                <a:cs typeface="Arial" panose="020B0604020202020204" pitchFamily="34" charset="0"/>
              </a:rPr>
              <a:t>Check the </a:t>
            </a:r>
            <a:r>
              <a:rPr lang="en-US" sz="2600" b="1" kern="1700" dirty="0" err="1">
                <a:solidFill>
                  <a:schemeClr val="bg2">
                    <a:lumMod val="25000"/>
                  </a:schemeClr>
                </a:solidFill>
                <a:latin typeface="Arial" panose="020B0604020202020204" pitchFamily="34" charset="0"/>
                <a:cs typeface="Arial" panose="020B0604020202020204" pitchFamily="34" charset="0"/>
              </a:rPr>
              <a:t>Crs</a:t>
            </a:r>
            <a:r>
              <a:rPr lang="en-US" sz="2600" b="1" kern="1700" dirty="0">
                <a:solidFill>
                  <a:schemeClr val="bg2">
                    <a:lumMod val="25000"/>
                  </a:schemeClr>
                </a:solidFill>
                <a:latin typeface="Arial" panose="020B0604020202020204" pitchFamily="34" charset="0"/>
                <a:cs typeface="Arial" panose="020B0604020202020204" pitchFamily="34" charset="0"/>
              </a:rPr>
              <a:t> </a:t>
            </a:r>
            <a:r>
              <a:rPr lang="en-US" sz="2600" b="1" kern="1700" dirty="0" err="1">
                <a:solidFill>
                  <a:schemeClr val="bg2">
                    <a:lumMod val="25000"/>
                  </a:schemeClr>
                </a:solidFill>
                <a:latin typeface="Arial" panose="020B0604020202020204" pitchFamily="34" charset="0"/>
                <a:cs typeface="Arial" panose="020B0604020202020204" pitchFamily="34" charset="0"/>
              </a:rPr>
              <a:t>Att</a:t>
            </a:r>
            <a:r>
              <a:rPr lang="en-US" sz="2600" b="1" kern="1700" dirty="0">
                <a:solidFill>
                  <a:schemeClr val="bg2">
                    <a:lumMod val="25000"/>
                  </a:schemeClr>
                </a:solidFill>
                <a:latin typeface="Arial" panose="020B0604020202020204" pitchFamily="34" charset="0"/>
                <a:cs typeface="Arial" panose="020B0604020202020204" pitchFamily="34" charset="0"/>
              </a:rPr>
              <a:t> Effective Date </a:t>
            </a:r>
            <a:r>
              <a:rPr lang="en-US" sz="2600" kern="1700" dirty="0">
                <a:solidFill>
                  <a:schemeClr val="bg2">
                    <a:lumMod val="25000"/>
                  </a:schemeClr>
                </a:solidFill>
                <a:latin typeface="Arial" panose="020B0604020202020204" pitchFamily="34" charset="0"/>
                <a:cs typeface="Arial" panose="020B0604020202020204" pitchFamily="34" charset="0"/>
              </a:rPr>
              <a:t>if CAR has been initialized.</a:t>
            </a:r>
          </a:p>
          <a:p>
            <a:pPr marL="981075" lvl="1" indent="-357188">
              <a:lnSpc>
                <a:spcPct val="110000"/>
              </a:lnSpc>
              <a:spcBef>
                <a:spcPts val="0"/>
              </a:spcBef>
              <a:spcAft>
                <a:spcPts val="600"/>
              </a:spcAft>
            </a:pPr>
            <a:r>
              <a:rPr lang="en-US" sz="2600" kern="1700" dirty="0">
                <a:solidFill>
                  <a:schemeClr val="bg2">
                    <a:lumMod val="25000"/>
                  </a:schemeClr>
                </a:solidFill>
                <a:latin typeface="Arial" panose="020B0604020202020204" pitchFamily="34" charset="0"/>
                <a:cs typeface="Arial" panose="020B0604020202020204" pitchFamily="34" charset="0"/>
              </a:rPr>
              <a:t>If students are moved or copied, this is the first date they will be in the new section.</a:t>
            </a:r>
          </a:p>
          <a:p>
            <a:pPr marL="981075" lvl="1" indent="-357188">
              <a:lnSpc>
                <a:spcPct val="110000"/>
              </a:lnSpc>
              <a:spcBef>
                <a:spcPts val="0"/>
              </a:spcBef>
              <a:spcAft>
                <a:spcPts val="600"/>
              </a:spcAft>
            </a:pPr>
            <a:r>
              <a:rPr lang="en-US" sz="2600" kern="1700" dirty="0">
                <a:solidFill>
                  <a:schemeClr val="bg2">
                    <a:lumMod val="25000"/>
                  </a:schemeClr>
                </a:solidFill>
                <a:latin typeface="Arial" panose="020B0604020202020204" pitchFamily="34" charset="0"/>
                <a:cs typeface="Arial" panose="020B0604020202020204" pitchFamily="34" charset="0"/>
              </a:rPr>
              <a:t>If students are moved, the school date before </a:t>
            </a:r>
            <a:r>
              <a:rPr lang="en-US" sz="2600" b="1" kern="1700" dirty="0" err="1">
                <a:solidFill>
                  <a:schemeClr val="bg2">
                    <a:lumMod val="25000"/>
                  </a:schemeClr>
                </a:solidFill>
                <a:latin typeface="Arial" panose="020B0604020202020204" pitchFamily="34" charset="0"/>
                <a:cs typeface="Arial" panose="020B0604020202020204" pitchFamily="34" charset="0"/>
              </a:rPr>
              <a:t>Crs</a:t>
            </a:r>
            <a:r>
              <a:rPr lang="en-US" sz="2600" b="1" kern="1700" dirty="0">
                <a:solidFill>
                  <a:schemeClr val="bg2">
                    <a:lumMod val="25000"/>
                  </a:schemeClr>
                </a:solidFill>
                <a:latin typeface="Arial" panose="020B0604020202020204" pitchFamily="34" charset="0"/>
                <a:cs typeface="Arial" panose="020B0604020202020204" pitchFamily="34" charset="0"/>
              </a:rPr>
              <a:t> </a:t>
            </a:r>
            <a:r>
              <a:rPr lang="en-US" sz="2600" b="1" kern="1700" dirty="0" err="1">
                <a:solidFill>
                  <a:schemeClr val="bg2">
                    <a:lumMod val="25000"/>
                  </a:schemeClr>
                </a:solidFill>
                <a:latin typeface="Arial" panose="020B0604020202020204" pitchFamily="34" charset="0"/>
                <a:cs typeface="Arial" panose="020B0604020202020204" pitchFamily="34" charset="0"/>
              </a:rPr>
              <a:t>Att</a:t>
            </a:r>
            <a:r>
              <a:rPr lang="en-US" sz="2600" b="1" kern="1700" dirty="0">
                <a:solidFill>
                  <a:schemeClr val="bg2">
                    <a:lumMod val="25000"/>
                  </a:schemeClr>
                </a:solidFill>
                <a:latin typeface="Arial" panose="020B0604020202020204" pitchFamily="34" charset="0"/>
                <a:cs typeface="Arial" panose="020B0604020202020204" pitchFamily="34" charset="0"/>
              </a:rPr>
              <a:t> Effective Date </a:t>
            </a:r>
            <a:r>
              <a:rPr lang="en-US" sz="2600" kern="1700" dirty="0">
                <a:solidFill>
                  <a:schemeClr val="bg2">
                    <a:lumMod val="25000"/>
                  </a:schemeClr>
                </a:solidFill>
                <a:latin typeface="Arial" panose="020B0604020202020204" pitchFamily="34" charset="0"/>
                <a:cs typeface="Arial" panose="020B0604020202020204" pitchFamily="34" charset="0"/>
              </a:rPr>
              <a:t>will be their last date in the section they were moved from.</a:t>
            </a:r>
            <a:br>
              <a:rPr lang="en-US" sz="2600" kern="1700" dirty="0">
                <a:solidFill>
                  <a:schemeClr val="bg2">
                    <a:lumMod val="25000"/>
                  </a:schemeClr>
                </a:solidFill>
                <a:latin typeface="Arial" panose="020B0604020202020204" pitchFamily="34" charset="0"/>
                <a:cs typeface="Arial" panose="020B0604020202020204" pitchFamily="34" charset="0"/>
              </a:rPr>
            </a:br>
            <a:endParaRPr lang="en-US" sz="2600" kern="1700" dirty="0">
              <a:solidFill>
                <a:schemeClr val="bg2">
                  <a:lumMod val="25000"/>
                </a:schemeClr>
              </a:solidFill>
              <a:latin typeface="Arial" panose="020B0604020202020204" pitchFamily="34" charset="0"/>
              <a:cs typeface="Arial" panose="020B0604020202020204" pitchFamily="34" charset="0"/>
            </a:endParaRPr>
          </a:p>
          <a:p>
            <a:pPr marL="623888" indent="-623888">
              <a:lnSpc>
                <a:spcPct val="110000"/>
              </a:lnSpc>
              <a:spcBef>
                <a:spcPts val="0"/>
              </a:spcBef>
              <a:spcAft>
                <a:spcPts val="600"/>
              </a:spcAft>
              <a:buFont typeface="+mj-lt"/>
              <a:buAutoNum type="arabicPeriod"/>
            </a:pPr>
            <a:r>
              <a:rPr lang="en-US" sz="2600" kern="1700" dirty="0">
                <a:solidFill>
                  <a:schemeClr val="bg2">
                    <a:lumMod val="25000"/>
                  </a:schemeClr>
                </a:solidFill>
                <a:latin typeface="Arial" panose="020B0604020202020204" pitchFamily="34" charset="0"/>
                <a:cs typeface="Arial" panose="020B0604020202020204" pitchFamily="34" charset="0"/>
              </a:rPr>
              <a:t>If a subset of students should be moved/copied, tag them (click on the student names).</a:t>
            </a:r>
            <a:br>
              <a:rPr lang="en-US" sz="2600" kern="1700" dirty="0">
                <a:solidFill>
                  <a:schemeClr val="bg2">
                    <a:lumMod val="25000"/>
                  </a:schemeClr>
                </a:solidFill>
                <a:latin typeface="Arial" panose="020B0604020202020204" pitchFamily="34" charset="0"/>
                <a:cs typeface="Arial" panose="020B0604020202020204" pitchFamily="34" charset="0"/>
              </a:rPr>
            </a:br>
            <a:endParaRPr lang="en-US" sz="2600" kern="1700" dirty="0">
              <a:solidFill>
                <a:schemeClr val="bg2">
                  <a:lumMod val="25000"/>
                </a:schemeClr>
              </a:solidFill>
              <a:latin typeface="Arial" panose="020B0604020202020204" pitchFamily="34" charset="0"/>
              <a:cs typeface="Arial" panose="020B0604020202020204" pitchFamily="34" charset="0"/>
            </a:endParaRPr>
          </a:p>
          <a:p>
            <a:pPr marL="623888" indent="-623888">
              <a:lnSpc>
                <a:spcPct val="110000"/>
              </a:lnSpc>
              <a:spcBef>
                <a:spcPts val="0"/>
              </a:spcBef>
              <a:spcAft>
                <a:spcPts val="600"/>
              </a:spcAft>
              <a:buFont typeface="+mj-lt"/>
              <a:buAutoNum type="arabicPeriod"/>
            </a:pPr>
            <a:r>
              <a:rPr lang="en-US" sz="2600" kern="1700" dirty="0">
                <a:solidFill>
                  <a:schemeClr val="bg2">
                    <a:lumMod val="25000"/>
                  </a:schemeClr>
                </a:solidFill>
                <a:latin typeface="Arial" panose="020B0604020202020204" pitchFamily="34" charset="0"/>
                <a:cs typeface="Arial" panose="020B0604020202020204" pitchFamily="34" charset="0"/>
              </a:rPr>
              <a:t>Press appropriate button based on whether all or tagged students should be moved or copied.</a:t>
            </a:r>
            <a:br>
              <a:rPr lang="en-US" sz="2600" kern="1700" dirty="0">
                <a:solidFill>
                  <a:schemeClr val="bg2">
                    <a:lumMod val="25000"/>
                  </a:schemeClr>
                </a:solidFill>
                <a:latin typeface="Arial" panose="020B0604020202020204" pitchFamily="34" charset="0"/>
                <a:cs typeface="Arial" panose="020B0604020202020204" pitchFamily="34" charset="0"/>
              </a:rPr>
            </a:br>
            <a:endParaRPr lang="en-US" sz="2600" kern="1700" dirty="0">
              <a:solidFill>
                <a:schemeClr val="bg2">
                  <a:lumMod val="25000"/>
                </a:schemeClr>
              </a:solidFill>
              <a:latin typeface="Arial" panose="020B0604020202020204" pitchFamily="34" charset="0"/>
              <a:cs typeface="Arial" panose="020B0604020202020204" pitchFamily="34" charset="0"/>
            </a:endParaRPr>
          </a:p>
          <a:p>
            <a:pPr marL="623888" indent="-623888">
              <a:lnSpc>
                <a:spcPct val="110000"/>
              </a:lnSpc>
              <a:spcBef>
                <a:spcPts val="0"/>
              </a:spcBef>
              <a:spcAft>
                <a:spcPts val="600"/>
              </a:spcAft>
              <a:buFont typeface="+mj-lt"/>
              <a:buAutoNum type="arabicPeriod"/>
            </a:pPr>
            <a:r>
              <a:rPr lang="en-US" sz="2600" kern="1700" dirty="0">
                <a:solidFill>
                  <a:schemeClr val="bg2">
                    <a:lumMod val="25000"/>
                  </a:schemeClr>
                </a:solidFill>
                <a:latin typeface="Arial" panose="020B0604020202020204" pitchFamily="34" charset="0"/>
                <a:cs typeface="Arial" panose="020B0604020202020204" pitchFamily="34" charset="0"/>
              </a:rPr>
              <a:t>Spot-check the </a:t>
            </a:r>
            <a:r>
              <a:rPr lang="en-US" sz="2600" b="1" kern="1700" dirty="0">
                <a:solidFill>
                  <a:schemeClr val="bg2">
                    <a:lumMod val="25000"/>
                  </a:schemeClr>
                </a:solidFill>
                <a:latin typeface="Arial" panose="020B0604020202020204" pitchFamily="34" charset="0"/>
                <a:cs typeface="Arial" panose="020B0604020202020204" pitchFamily="34" charset="0"/>
              </a:rPr>
              <a:t>Course Attendance</a:t>
            </a:r>
            <a:r>
              <a:rPr lang="en-US" sz="2600" kern="1700" dirty="0">
                <a:solidFill>
                  <a:schemeClr val="bg2">
                    <a:lumMod val="25000"/>
                  </a:schemeClr>
                </a:solidFill>
                <a:latin typeface="Arial" panose="020B0604020202020204" pitchFamily="34" charset="0"/>
                <a:cs typeface="Arial" panose="020B0604020202020204" pitchFamily="34" charset="0"/>
              </a:rPr>
              <a:t> page. Are the dates correct? If not, adjust them.</a:t>
            </a:r>
          </a:p>
        </p:txBody>
      </p:sp>
      <p:pic>
        <p:nvPicPr>
          <p:cNvPr id="6" name="Picture 5">
            <a:extLst>
              <a:ext uri="{FF2B5EF4-FFF2-40B4-BE49-F238E27FC236}">
                <a16:creationId xmlns:a16="http://schemas.microsoft.com/office/drawing/2014/main" id="{01868B88-B272-253C-FEFE-BFCE68271B0C}"/>
              </a:ext>
            </a:extLst>
          </p:cNvPr>
          <p:cNvPicPr>
            <a:picLocks noChangeAspect="1"/>
          </p:cNvPicPr>
          <p:nvPr/>
        </p:nvPicPr>
        <p:blipFill>
          <a:blip r:embed="rId3"/>
          <a:stretch>
            <a:fillRect/>
          </a:stretch>
        </p:blipFill>
        <p:spPr>
          <a:xfrm>
            <a:off x="10890803" y="1845817"/>
            <a:ext cx="6931327" cy="2993812"/>
          </a:xfrm>
          <a:prstGeom prst="rect">
            <a:avLst/>
          </a:prstGeom>
          <a:effectLst>
            <a:outerShdw blurRad="50800" dist="38100" dir="2700000" algn="tl" rotWithShape="0">
              <a:prstClr val="black">
                <a:alpha val="40000"/>
              </a:prstClr>
            </a:outerShdw>
          </a:effectLst>
        </p:spPr>
      </p:pic>
      <p:pic>
        <p:nvPicPr>
          <p:cNvPr id="1026" name="Picture 2">
            <a:extLst>
              <a:ext uri="{FF2B5EF4-FFF2-40B4-BE49-F238E27FC236}">
                <a16:creationId xmlns:a16="http://schemas.microsoft.com/office/drawing/2014/main" id="{D585968D-1305-3AD3-BFF3-784296BE0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5473" y="6889711"/>
            <a:ext cx="12282319" cy="55126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Freeform 4">
            <a:extLst>
              <a:ext uri="{FF2B5EF4-FFF2-40B4-BE49-F238E27FC236}">
                <a16:creationId xmlns:a16="http://schemas.microsoft.com/office/drawing/2014/main" id="{CDCDA508-B6E3-73FE-9C85-3C9CADE4E223}"/>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855679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9230"/>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542853" y="373724"/>
            <a:ext cx="22626084" cy="850668"/>
          </a:xfrm>
        </p:spPr>
        <p:txBody>
          <a:bodyPr anchor="t">
            <a:noAutofit/>
          </a:bodyPr>
          <a:lstStyle/>
          <a:p>
            <a:pPr algn="r"/>
            <a:r>
              <a:rPr lang="en-US" sz="4000" b="1" dirty="0">
                <a:solidFill>
                  <a:schemeClr val="bg1"/>
                </a:solidFill>
                <a:latin typeface="Nunito Sans" pitchFamily="2" charset="77"/>
              </a:rPr>
              <a:t>Teachers page at a non-Flex school not using Section Staff:  transfer sections and Gradebooks</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929511" y="1808088"/>
            <a:ext cx="9235216" cy="11692514"/>
          </a:xfrm>
        </p:spPr>
        <p:txBody>
          <a:bodyPr>
            <a:normAutofit/>
          </a:bodyPr>
          <a:lstStyle/>
          <a:p>
            <a:pPr marL="914400" indent="-914400">
              <a:spcAft>
                <a:spcPts val="1200"/>
              </a:spcAft>
              <a:buFont typeface="+mj-lt"/>
              <a:buAutoNum type="arabicPeriod"/>
            </a:pPr>
            <a:r>
              <a:rPr lang="en-US" sz="2600" kern="1700" dirty="0">
                <a:solidFill>
                  <a:schemeClr val="bg2">
                    <a:lumMod val="25000"/>
                  </a:schemeClr>
                </a:solidFill>
                <a:latin typeface="Arial" panose="020B0604020202020204" pitchFamily="34" charset="0"/>
                <a:cs typeface="Arial" panose="020B0604020202020204" pitchFamily="34" charset="0"/>
              </a:rPr>
              <a:t>Select the </a:t>
            </a:r>
            <a:r>
              <a:rPr lang="en-US" sz="2600" b="1" kern="1700" dirty="0">
                <a:solidFill>
                  <a:schemeClr val="bg2">
                    <a:lumMod val="25000"/>
                  </a:schemeClr>
                </a:solidFill>
                <a:latin typeface="Arial" panose="020B0604020202020204" pitchFamily="34" charset="0"/>
                <a:cs typeface="Arial" panose="020B0604020202020204" pitchFamily="34" charset="0"/>
              </a:rPr>
              <a:t>Teacher</a:t>
            </a:r>
            <a:r>
              <a:rPr lang="en-US" sz="2600" kern="1700" dirty="0">
                <a:solidFill>
                  <a:schemeClr val="bg2">
                    <a:lumMod val="25000"/>
                  </a:schemeClr>
                </a:solidFill>
                <a:latin typeface="Arial" panose="020B0604020202020204" pitchFamily="34" charset="0"/>
                <a:cs typeface="Arial" panose="020B0604020202020204" pitchFamily="34" charset="0"/>
              </a:rPr>
              <a:t> whose section(s) will be transferred.</a:t>
            </a:r>
            <a:br>
              <a:rPr lang="en-US" sz="2600" kern="1700" dirty="0">
                <a:solidFill>
                  <a:schemeClr val="bg2">
                    <a:lumMod val="25000"/>
                  </a:schemeClr>
                </a:solidFill>
                <a:latin typeface="Arial" panose="020B0604020202020204" pitchFamily="34" charset="0"/>
                <a:cs typeface="Arial" panose="020B0604020202020204" pitchFamily="34" charset="0"/>
              </a:rPr>
            </a:br>
            <a:br>
              <a:rPr lang="en-US" sz="2600" kern="1700" dirty="0">
                <a:solidFill>
                  <a:schemeClr val="bg2">
                    <a:lumMod val="25000"/>
                  </a:schemeClr>
                </a:solidFill>
                <a:latin typeface="Arial" panose="020B0604020202020204" pitchFamily="34" charset="0"/>
                <a:cs typeface="Arial" panose="020B0604020202020204" pitchFamily="34" charset="0"/>
              </a:rPr>
            </a:br>
            <a:br>
              <a:rPr lang="en-US" sz="2600" kern="1700" dirty="0">
                <a:solidFill>
                  <a:schemeClr val="bg2">
                    <a:lumMod val="25000"/>
                  </a:schemeClr>
                </a:solidFill>
                <a:latin typeface="Arial" panose="020B0604020202020204" pitchFamily="34" charset="0"/>
                <a:cs typeface="Arial" panose="020B0604020202020204" pitchFamily="34" charset="0"/>
              </a:rPr>
            </a:br>
            <a:br>
              <a:rPr lang="en-US" sz="2600" kern="1700" dirty="0">
                <a:solidFill>
                  <a:schemeClr val="bg2">
                    <a:lumMod val="25000"/>
                  </a:schemeClr>
                </a:solidFill>
                <a:latin typeface="Arial" panose="020B0604020202020204" pitchFamily="34" charset="0"/>
                <a:cs typeface="Arial" panose="020B0604020202020204" pitchFamily="34" charset="0"/>
              </a:rPr>
            </a:br>
            <a:br>
              <a:rPr lang="en-US" sz="2600" kern="1700" dirty="0">
                <a:solidFill>
                  <a:schemeClr val="bg2">
                    <a:lumMod val="25000"/>
                  </a:schemeClr>
                </a:solidFill>
                <a:latin typeface="Arial" panose="020B0604020202020204" pitchFamily="34" charset="0"/>
                <a:cs typeface="Arial" panose="020B0604020202020204" pitchFamily="34" charset="0"/>
              </a:rPr>
            </a:br>
            <a:endParaRPr lang="en-US" sz="2600" kern="1700" dirty="0">
              <a:solidFill>
                <a:schemeClr val="bg2">
                  <a:lumMod val="25000"/>
                </a:schemeClr>
              </a:solidFill>
              <a:latin typeface="Arial" panose="020B0604020202020204" pitchFamily="34" charset="0"/>
              <a:cs typeface="Arial" panose="020B0604020202020204" pitchFamily="34" charset="0"/>
            </a:endParaRPr>
          </a:p>
          <a:p>
            <a:pPr marL="914400" indent="-914400">
              <a:spcAft>
                <a:spcPts val="1200"/>
              </a:spcAft>
              <a:buFont typeface="+mj-lt"/>
              <a:buAutoNum type="arabicPeriod"/>
            </a:pPr>
            <a:r>
              <a:rPr lang="en-US" sz="2600" kern="1700" dirty="0">
                <a:solidFill>
                  <a:schemeClr val="bg2">
                    <a:lumMod val="25000"/>
                  </a:schemeClr>
                </a:solidFill>
                <a:latin typeface="Arial" panose="020B0604020202020204" pitchFamily="34" charset="0"/>
                <a:cs typeface="Arial" panose="020B0604020202020204" pitchFamily="34" charset="0"/>
              </a:rPr>
              <a:t>Select the </a:t>
            </a:r>
            <a:r>
              <a:rPr lang="en-US" sz="2600" b="1" kern="1700" dirty="0">
                <a:solidFill>
                  <a:schemeClr val="bg2">
                    <a:lumMod val="25000"/>
                  </a:schemeClr>
                </a:solidFill>
                <a:latin typeface="Arial" panose="020B0604020202020204" pitchFamily="34" charset="0"/>
                <a:cs typeface="Arial" panose="020B0604020202020204" pitchFamily="34" charset="0"/>
              </a:rPr>
              <a:t>New Teacher </a:t>
            </a:r>
            <a:r>
              <a:rPr lang="en-US" sz="2600" kern="1700" dirty="0">
                <a:solidFill>
                  <a:schemeClr val="bg2">
                    <a:lumMod val="25000"/>
                  </a:schemeClr>
                </a:solidFill>
                <a:latin typeface="Arial" panose="020B0604020202020204" pitchFamily="34" charset="0"/>
                <a:cs typeface="Arial" panose="020B0604020202020204" pitchFamily="34" charset="0"/>
              </a:rPr>
              <a:t>from the dropdown on the </a:t>
            </a:r>
            <a:r>
              <a:rPr lang="en-US" sz="2600" b="1" kern="1700" dirty="0">
                <a:solidFill>
                  <a:schemeClr val="bg2">
                    <a:lumMod val="25000"/>
                  </a:schemeClr>
                </a:solidFill>
                <a:latin typeface="Arial" panose="020B0604020202020204" pitchFamily="34" charset="0"/>
                <a:cs typeface="Arial" panose="020B0604020202020204" pitchFamily="34" charset="0"/>
              </a:rPr>
              <a:t>MST Classes </a:t>
            </a:r>
            <a:r>
              <a:rPr lang="en-US" sz="2600" kern="1700" dirty="0">
                <a:solidFill>
                  <a:schemeClr val="bg2">
                    <a:lumMod val="25000"/>
                  </a:schemeClr>
                </a:solidFill>
                <a:latin typeface="Arial" panose="020B0604020202020204" pitchFamily="34" charset="0"/>
                <a:cs typeface="Arial" panose="020B0604020202020204" pitchFamily="34" charset="0"/>
              </a:rPr>
              <a:t>tab. </a:t>
            </a:r>
          </a:p>
          <a:p>
            <a:pPr marL="914400" indent="-914400">
              <a:spcAft>
                <a:spcPts val="1200"/>
              </a:spcAft>
              <a:buFont typeface="+mj-lt"/>
              <a:buAutoNum type="arabicPeriod"/>
            </a:pPr>
            <a:r>
              <a:rPr lang="en-US" sz="2600" kern="1700" dirty="0">
                <a:solidFill>
                  <a:schemeClr val="bg2">
                    <a:lumMod val="25000"/>
                  </a:schemeClr>
                </a:solidFill>
                <a:latin typeface="Arial" panose="020B0604020202020204" pitchFamily="34" charset="0"/>
                <a:cs typeface="Arial" panose="020B0604020202020204" pitchFamily="34" charset="0"/>
              </a:rPr>
              <a:t>Check the </a:t>
            </a:r>
            <a:r>
              <a:rPr lang="en-US" sz="2600" b="1" kern="1700" dirty="0" err="1">
                <a:solidFill>
                  <a:schemeClr val="bg2">
                    <a:lumMod val="25000"/>
                  </a:schemeClr>
                </a:solidFill>
                <a:latin typeface="Arial" panose="020B0604020202020204" pitchFamily="34" charset="0"/>
                <a:cs typeface="Arial" panose="020B0604020202020204" pitchFamily="34" charset="0"/>
              </a:rPr>
              <a:t>Crs</a:t>
            </a:r>
            <a:r>
              <a:rPr lang="en-US" sz="2600" b="1" kern="1700" dirty="0">
                <a:solidFill>
                  <a:schemeClr val="bg2">
                    <a:lumMod val="25000"/>
                  </a:schemeClr>
                </a:solidFill>
                <a:latin typeface="Arial" panose="020B0604020202020204" pitchFamily="34" charset="0"/>
                <a:cs typeface="Arial" panose="020B0604020202020204" pitchFamily="34" charset="0"/>
              </a:rPr>
              <a:t> </a:t>
            </a:r>
            <a:r>
              <a:rPr lang="en-US" sz="2600" b="1" kern="1700" dirty="0" err="1">
                <a:solidFill>
                  <a:schemeClr val="bg2">
                    <a:lumMod val="25000"/>
                  </a:schemeClr>
                </a:solidFill>
                <a:latin typeface="Arial" panose="020B0604020202020204" pitchFamily="34" charset="0"/>
                <a:cs typeface="Arial" panose="020B0604020202020204" pitchFamily="34" charset="0"/>
              </a:rPr>
              <a:t>Att</a:t>
            </a:r>
            <a:r>
              <a:rPr lang="en-US" sz="2600" b="1" kern="1700" dirty="0">
                <a:solidFill>
                  <a:schemeClr val="bg2">
                    <a:lumMod val="25000"/>
                  </a:schemeClr>
                </a:solidFill>
                <a:latin typeface="Arial" panose="020B0604020202020204" pitchFamily="34" charset="0"/>
                <a:cs typeface="Arial" panose="020B0604020202020204" pitchFamily="34" charset="0"/>
              </a:rPr>
              <a:t> Effective Date </a:t>
            </a:r>
            <a:r>
              <a:rPr lang="en-US" sz="2600" kern="1700" dirty="0">
                <a:solidFill>
                  <a:schemeClr val="bg2">
                    <a:lumMod val="25000"/>
                  </a:schemeClr>
                </a:solidFill>
                <a:latin typeface="Arial" panose="020B0604020202020204" pitchFamily="34" charset="0"/>
                <a:cs typeface="Arial" panose="020B0604020202020204" pitchFamily="34" charset="0"/>
              </a:rPr>
              <a:t>if CAR has been initialized.</a:t>
            </a:r>
          </a:p>
          <a:p>
            <a:pPr lvl="1">
              <a:spcAft>
                <a:spcPts val="1200"/>
              </a:spcAft>
            </a:pPr>
            <a:r>
              <a:rPr lang="en-US" sz="2600" kern="1700" dirty="0">
                <a:solidFill>
                  <a:schemeClr val="bg2">
                    <a:lumMod val="25000"/>
                  </a:schemeClr>
                </a:solidFill>
                <a:latin typeface="Arial" panose="020B0604020202020204" pitchFamily="34" charset="0"/>
                <a:cs typeface="Arial" panose="020B0604020202020204" pitchFamily="34" charset="0"/>
              </a:rPr>
              <a:t>This is the first date the students will be in new section.</a:t>
            </a:r>
          </a:p>
          <a:p>
            <a:pPr lvl="1">
              <a:spcAft>
                <a:spcPts val="1200"/>
              </a:spcAft>
            </a:pPr>
            <a:r>
              <a:rPr lang="en-US" sz="2600" kern="1700" dirty="0">
                <a:solidFill>
                  <a:schemeClr val="bg2">
                    <a:lumMod val="25000"/>
                  </a:schemeClr>
                </a:solidFill>
                <a:latin typeface="Arial" panose="020B0604020202020204" pitchFamily="34" charset="0"/>
                <a:cs typeface="Arial" panose="020B0604020202020204" pitchFamily="34" charset="0"/>
              </a:rPr>
              <a:t>The school date before </a:t>
            </a:r>
            <a:r>
              <a:rPr lang="en-US" sz="2600" b="1" kern="1700" dirty="0" err="1">
                <a:solidFill>
                  <a:schemeClr val="bg2">
                    <a:lumMod val="25000"/>
                  </a:schemeClr>
                </a:solidFill>
                <a:latin typeface="Arial" panose="020B0604020202020204" pitchFamily="34" charset="0"/>
                <a:cs typeface="Arial" panose="020B0604020202020204" pitchFamily="34" charset="0"/>
              </a:rPr>
              <a:t>Crs</a:t>
            </a:r>
            <a:r>
              <a:rPr lang="en-US" sz="2600" b="1" kern="1700" dirty="0">
                <a:solidFill>
                  <a:schemeClr val="bg2">
                    <a:lumMod val="25000"/>
                  </a:schemeClr>
                </a:solidFill>
                <a:latin typeface="Arial" panose="020B0604020202020204" pitchFamily="34" charset="0"/>
                <a:cs typeface="Arial" panose="020B0604020202020204" pitchFamily="34" charset="0"/>
              </a:rPr>
              <a:t> </a:t>
            </a:r>
            <a:r>
              <a:rPr lang="en-US" sz="2600" b="1" kern="1700" dirty="0" err="1">
                <a:solidFill>
                  <a:schemeClr val="bg2">
                    <a:lumMod val="25000"/>
                  </a:schemeClr>
                </a:solidFill>
                <a:latin typeface="Arial" panose="020B0604020202020204" pitchFamily="34" charset="0"/>
                <a:cs typeface="Arial" panose="020B0604020202020204" pitchFamily="34" charset="0"/>
              </a:rPr>
              <a:t>Att</a:t>
            </a:r>
            <a:r>
              <a:rPr lang="en-US" sz="2600" b="1" kern="1700" dirty="0">
                <a:solidFill>
                  <a:schemeClr val="bg2">
                    <a:lumMod val="25000"/>
                  </a:schemeClr>
                </a:solidFill>
                <a:latin typeface="Arial" panose="020B0604020202020204" pitchFamily="34" charset="0"/>
                <a:cs typeface="Arial" panose="020B0604020202020204" pitchFamily="34" charset="0"/>
              </a:rPr>
              <a:t> Effective Date </a:t>
            </a:r>
            <a:r>
              <a:rPr lang="en-US" sz="2600" kern="1700" dirty="0">
                <a:solidFill>
                  <a:schemeClr val="bg2">
                    <a:lumMod val="25000"/>
                  </a:schemeClr>
                </a:solidFill>
                <a:latin typeface="Arial" panose="020B0604020202020204" pitchFamily="34" charset="0"/>
                <a:cs typeface="Arial" panose="020B0604020202020204" pitchFamily="34" charset="0"/>
              </a:rPr>
              <a:t>will be their last date in the section they were moved from.</a:t>
            </a:r>
          </a:p>
          <a:p>
            <a:pPr marL="914400" indent="-914400">
              <a:spcAft>
                <a:spcPts val="1200"/>
              </a:spcAft>
              <a:buFont typeface="+mj-lt"/>
              <a:buAutoNum type="arabicPeriod"/>
            </a:pPr>
            <a:r>
              <a:rPr lang="en-US" sz="2600" kern="1700" dirty="0">
                <a:solidFill>
                  <a:schemeClr val="bg2">
                    <a:lumMod val="25000"/>
                  </a:schemeClr>
                </a:solidFill>
                <a:latin typeface="Arial" panose="020B0604020202020204" pitchFamily="34" charset="0"/>
                <a:cs typeface="Arial" panose="020B0604020202020204" pitchFamily="34" charset="0"/>
              </a:rPr>
              <a:t>If only a subset of sections should be transferred, select the section(s) to transfer in the </a:t>
            </a:r>
            <a:r>
              <a:rPr lang="en-US" sz="2600" b="1" kern="1700" dirty="0">
                <a:solidFill>
                  <a:schemeClr val="bg2">
                    <a:lumMod val="25000"/>
                  </a:schemeClr>
                </a:solidFill>
                <a:latin typeface="Arial" panose="020B0604020202020204" pitchFamily="34" charset="0"/>
                <a:cs typeface="Arial" panose="020B0604020202020204" pitchFamily="34" charset="0"/>
              </a:rPr>
              <a:t>Xfer</a:t>
            </a:r>
            <a:r>
              <a:rPr lang="en-US" sz="2600" kern="1700" dirty="0">
                <a:solidFill>
                  <a:schemeClr val="bg2">
                    <a:lumMod val="25000"/>
                  </a:schemeClr>
                </a:solidFill>
                <a:latin typeface="Arial" panose="020B0604020202020204" pitchFamily="34" charset="0"/>
                <a:cs typeface="Arial" panose="020B0604020202020204" pitchFamily="34" charset="0"/>
              </a:rPr>
              <a:t> column.</a:t>
            </a:r>
          </a:p>
          <a:p>
            <a:pPr marL="914400" indent="-914400">
              <a:spcAft>
                <a:spcPts val="1200"/>
              </a:spcAft>
              <a:buFont typeface="+mj-lt"/>
              <a:buAutoNum type="arabicPeriod"/>
            </a:pPr>
            <a:r>
              <a:rPr lang="en-US" sz="2600" kern="1700" dirty="0">
                <a:solidFill>
                  <a:schemeClr val="bg2">
                    <a:lumMod val="25000"/>
                  </a:schemeClr>
                </a:solidFill>
                <a:latin typeface="Arial" panose="020B0604020202020204" pitchFamily="34" charset="0"/>
                <a:cs typeface="Arial" panose="020B0604020202020204" pitchFamily="34" charset="0"/>
              </a:rPr>
              <a:t>Choose whether to transfer all sections or tagged sections.</a:t>
            </a:r>
          </a:p>
          <a:p>
            <a:pPr marL="914400" indent="-914400">
              <a:spcAft>
                <a:spcPts val="1200"/>
              </a:spcAft>
              <a:buFont typeface="+mj-lt"/>
              <a:buAutoNum type="arabicPeriod"/>
            </a:pPr>
            <a:r>
              <a:rPr lang="en-US" sz="2600" kern="1700" dirty="0">
                <a:solidFill>
                  <a:schemeClr val="bg2">
                    <a:lumMod val="25000"/>
                  </a:schemeClr>
                </a:solidFill>
                <a:latin typeface="Arial" panose="020B0604020202020204" pitchFamily="34" charset="0"/>
                <a:cs typeface="Arial" panose="020B0604020202020204" pitchFamily="34" charset="0"/>
              </a:rPr>
              <a:t>Spot-check the </a:t>
            </a:r>
            <a:r>
              <a:rPr lang="en-US" sz="2600" b="1" kern="1700" dirty="0">
                <a:solidFill>
                  <a:schemeClr val="bg2">
                    <a:lumMod val="25000"/>
                  </a:schemeClr>
                </a:solidFill>
                <a:latin typeface="Arial" panose="020B0604020202020204" pitchFamily="34" charset="0"/>
                <a:cs typeface="Arial" panose="020B0604020202020204" pitchFamily="34" charset="0"/>
              </a:rPr>
              <a:t>Course Attendance</a:t>
            </a:r>
            <a:r>
              <a:rPr lang="en-US" sz="2600" kern="1700" dirty="0">
                <a:solidFill>
                  <a:schemeClr val="bg2">
                    <a:lumMod val="25000"/>
                  </a:schemeClr>
                </a:solidFill>
                <a:latin typeface="Arial" panose="020B0604020202020204" pitchFamily="34" charset="0"/>
                <a:cs typeface="Arial" panose="020B0604020202020204" pitchFamily="34" charset="0"/>
              </a:rPr>
              <a:t> page. Are the dates correct? If not, adjust them.</a:t>
            </a:r>
          </a:p>
        </p:txBody>
      </p:sp>
      <p:pic>
        <p:nvPicPr>
          <p:cNvPr id="7" name="Picture 6">
            <a:extLst>
              <a:ext uri="{FF2B5EF4-FFF2-40B4-BE49-F238E27FC236}">
                <a16:creationId xmlns:a16="http://schemas.microsoft.com/office/drawing/2014/main" id="{9F782711-AAD4-5F10-577E-8017D43FDF62}"/>
              </a:ext>
            </a:extLst>
          </p:cNvPr>
          <p:cNvPicPr>
            <a:picLocks noChangeAspect="1"/>
          </p:cNvPicPr>
          <p:nvPr/>
        </p:nvPicPr>
        <p:blipFill>
          <a:blip r:embed="rId3"/>
          <a:stretch>
            <a:fillRect/>
          </a:stretch>
        </p:blipFill>
        <p:spPr>
          <a:xfrm>
            <a:off x="11533560" y="1733660"/>
            <a:ext cx="5371429" cy="3057143"/>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63C39159-59A4-1960-0AAA-5EDD50BD39AE}"/>
              </a:ext>
            </a:extLst>
          </p:cNvPr>
          <p:cNvPicPr>
            <a:picLocks noChangeAspect="1"/>
          </p:cNvPicPr>
          <p:nvPr/>
        </p:nvPicPr>
        <p:blipFill>
          <a:blip r:embed="rId4"/>
          <a:stretch>
            <a:fillRect/>
          </a:stretch>
        </p:blipFill>
        <p:spPr>
          <a:xfrm>
            <a:off x="11577083" y="5772817"/>
            <a:ext cx="11882195" cy="5035860"/>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15C5F4C5-55B7-182C-D46B-74132E7E890B}"/>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567867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446567" y="311650"/>
            <a:ext cx="22261033" cy="850668"/>
          </a:xfrm>
        </p:spPr>
        <p:txBody>
          <a:bodyPr anchor="t">
            <a:normAutofit fontScale="90000"/>
          </a:bodyPr>
          <a:lstStyle/>
          <a:p>
            <a:pPr algn="r"/>
            <a:r>
              <a:rPr lang="en-US" sz="5600" b="1" dirty="0">
                <a:solidFill>
                  <a:schemeClr val="bg1"/>
                </a:solidFill>
                <a:latin typeface="Nunito Sans" pitchFamily="2" charset="77"/>
              </a:rPr>
              <a:t>Course Attendance Audit report (non-Flex)</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956391" y="1808088"/>
            <a:ext cx="21945600" cy="11692514"/>
          </a:xfrm>
        </p:spPr>
        <p:txBody>
          <a:bodyPr>
            <a:normAutofit/>
          </a:bodyPr>
          <a:lstStyle/>
          <a:p>
            <a:pPr>
              <a:spcAft>
                <a:spcPts val="1200"/>
              </a:spcAft>
            </a:pPr>
            <a:r>
              <a:rPr lang="en-US" sz="2800" kern="1700" dirty="0">
                <a:solidFill>
                  <a:schemeClr val="bg2">
                    <a:lumMod val="25000"/>
                  </a:schemeClr>
                </a:solidFill>
                <a:latin typeface="Arial" panose="020B0604020202020204" pitchFamily="34" charset="0"/>
                <a:cs typeface="Arial" panose="020B0604020202020204" pitchFamily="34" charset="0"/>
              </a:rPr>
              <a:t>Compare </a:t>
            </a:r>
            <a:r>
              <a:rPr lang="en-US" sz="2800" b="1" kern="1700" dirty="0">
                <a:solidFill>
                  <a:schemeClr val="bg2">
                    <a:lumMod val="25000"/>
                  </a:schemeClr>
                </a:solidFill>
                <a:latin typeface="Arial" panose="020B0604020202020204" pitchFamily="34" charset="0"/>
                <a:cs typeface="Arial" panose="020B0604020202020204" pitchFamily="34" charset="0"/>
              </a:rPr>
              <a:t>Course Attendance </a:t>
            </a:r>
            <a:r>
              <a:rPr lang="en-US" sz="2800" kern="1700" dirty="0">
                <a:solidFill>
                  <a:schemeClr val="bg2">
                    <a:lumMod val="25000"/>
                  </a:schemeClr>
                </a:solidFill>
                <a:latin typeface="Arial" panose="020B0604020202020204" pitchFamily="34" charset="0"/>
                <a:cs typeface="Arial" panose="020B0604020202020204" pitchFamily="34" charset="0"/>
              </a:rPr>
              <a:t>and </a:t>
            </a:r>
            <a:r>
              <a:rPr lang="en-US" sz="2800" b="1" kern="1700" dirty="0">
                <a:solidFill>
                  <a:schemeClr val="bg2">
                    <a:lumMod val="25000"/>
                  </a:schemeClr>
                </a:solidFill>
                <a:latin typeface="Arial" panose="020B0604020202020204" pitchFamily="34" charset="0"/>
                <a:cs typeface="Arial" panose="020B0604020202020204" pitchFamily="34" charset="0"/>
              </a:rPr>
              <a:t>Classes</a:t>
            </a:r>
          </a:p>
          <a:p>
            <a:pPr>
              <a:spcAft>
                <a:spcPts val="1200"/>
              </a:spcAft>
            </a:pPr>
            <a:r>
              <a:rPr lang="en-US" sz="2800" kern="1700" dirty="0">
                <a:solidFill>
                  <a:schemeClr val="bg2">
                    <a:lumMod val="25000"/>
                  </a:schemeClr>
                </a:solidFill>
                <a:latin typeface="Arial" panose="020B0604020202020204" pitchFamily="34" charset="0"/>
                <a:cs typeface="Arial" panose="020B0604020202020204" pitchFamily="34" charset="0"/>
              </a:rPr>
              <a:t>Compare Start and Stop Dates</a:t>
            </a:r>
          </a:p>
          <a:p>
            <a:pPr>
              <a:spcAft>
                <a:spcPts val="1200"/>
              </a:spcAft>
            </a:pPr>
            <a:r>
              <a:rPr lang="en-US" sz="2800" kern="1700" dirty="0">
                <a:solidFill>
                  <a:schemeClr val="bg2">
                    <a:lumMod val="25000"/>
                  </a:schemeClr>
                </a:solidFill>
                <a:latin typeface="Arial" panose="020B0604020202020204" pitchFamily="34" charset="0"/>
                <a:cs typeface="Arial" panose="020B0604020202020204" pitchFamily="34" charset="0"/>
              </a:rPr>
              <a:t>Constant vigilance . . . </a:t>
            </a:r>
          </a:p>
          <a:p>
            <a:pPr>
              <a:spcAft>
                <a:spcPts val="1200"/>
              </a:spcAft>
            </a:pPr>
            <a:r>
              <a:rPr lang="en-US" sz="2800" kern="1700" dirty="0">
                <a:solidFill>
                  <a:schemeClr val="bg2">
                    <a:lumMod val="25000"/>
                  </a:schemeClr>
                </a:solidFill>
                <a:latin typeface="Arial" panose="020B0604020202020204" pitchFamily="34" charset="0"/>
                <a:cs typeface="Arial" panose="020B0604020202020204" pitchFamily="34" charset="0"/>
              </a:rPr>
              <a:t>Find an error? </a:t>
            </a:r>
          </a:p>
          <a:p>
            <a:pPr lvl="1">
              <a:spcAft>
                <a:spcPts val="1200"/>
              </a:spcAft>
            </a:pPr>
            <a:r>
              <a:rPr lang="en-US" sz="2800" kern="1700" dirty="0">
                <a:solidFill>
                  <a:schemeClr val="bg2">
                    <a:lumMod val="25000"/>
                  </a:schemeClr>
                </a:solidFill>
                <a:latin typeface="Arial" panose="020B0604020202020204" pitchFamily="34" charset="0"/>
                <a:cs typeface="Arial" panose="020B0604020202020204" pitchFamily="34" charset="0"/>
              </a:rPr>
              <a:t>Find out the truth:  section number + Start Date + Stop Date</a:t>
            </a:r>
          </a:p>
          <a:p>
            <a:pPr lvl="1">
              <a:spcAft>
                <a:spcPts val="1200"/>
              </a:spcAft>
            </a:pPr>
            <a:r>
              <a:rPr lang="en-US" sz="2800" kern="1700" dirty="0">
                <a:solidFill>
                  <a:schemeClr val="bg2">
                    <a:lumMod val="25000"/>
                  </a:schemeClr>
                </a:solidFill>
                <a:latin typeface="Arial" panose="020B0604020202020204" pitchFamily="34" charset="0"/>
                <a:cs typeface="Arial" panose="020B0604020202020204" pitchFamily="34" charset="0"/>
              </a:rPr>
              <a:t>Fix </a:t>
            </a:r>
            <a:r>
              <a:rPr lang="en-US" sz="2800" b="1" kern="1700" dirty="0">
                <a:solidFill>
                  <a:schemeClr val="bg2">
                    <a:lumMod val="25000"/>
                  </a:schemeClr>
                </a:solidFill>
                <a:latin typeface="Arial" panose="020B0604020202020204" pitchFamily="34" charset="0"/>
                <a:cs typeface="Arial" panose="020B0604020202020204" pitchFamily="34" charset="0"/>
              </a:rPr>
              <a:t>Course Attendance </a:t>
            </a:r>
            <a:r>
              <a:rPr lang="en-US" sz="2800" kern="1700" dirty="0">
                <a:solidFill>
                  <a:schemeClr val="bg2">
                    <a:lumMod val="25000"/>
                  </a:schemeClr>
                </a:solidFill>
                <a:latin typeface="Arial" panose="020B0604020202020204" pitchFamily="34" charset="0"/>
                <a:cs typeface="Arial" panose="020B0604020202020204" pitchFamily="34" charset="0"/>
              </a:rPr>
              <a:t>page (usually) or </a:t>
            </a:r>
            <a:r>
              <a:rPr lang="en-US" sz="2800" b="1" kern="1700" dirty="0">
                <a:solidFill>
                  <a:schemeClr val="bg2">
                    <a:lumMod val="25000"/>
                  </a:schemeClr>
                </a:solidFill>
                <a:latin typeface="Arial" panose="020B0604020202020204" pitchFamily="34" charset="0"/>
                <a:cs typeface="Arial" panose="020B0604020202020204" pitchFamily="34" charset="0"/>
              </a:rPr>
              <a:t>Classes</a:t>
            </a:r>
            <a:endParaRPr lang="en-US" sz="2800" kern="1700" dirty="0">
              <a:solidFill>
                <a:schemeClr val="bg2">
                  <a:lumMod val="2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1BEB599-8802-C29C-4B34-2B49512ED6D8}"/>
              </a:ext>
            </a:extLst>
          </p:cNvPr>
          <p:cNvPicPr>
            <a:picLocks noChangeAspect="1"/>
          </p:cNvPicPr>
          <p:nvPr/>
        </p:nvPicPr>
        <p:blipFill>
          <a:blip r:embed="rId3"/>
          <a:stretch>
            <a:fillRect/>
          </a:stretch>
        </p:blipFill>
        <p:spPr>
          <a:xfrm>
            <a:off x="2219404" y="6359387"/>
            <a:ext cx="19068908" cy="6857589"/>
          </a:xfrm>
          <a:prstGeom prst="rect">
            <a:avLst/>
          </a:prstGeom>
          <a:effectLst>
            <a:outerShdw blurRad="50800" dist="38100" dir="2700000" algn="tl" rotWithShape="0">
              <a:prstClr val="black">
                <a:alpha val="40000"/>
              </a:prstClr>
            </a:outerShdw>
          </a:effectLst>
        </p:spPr>
      </p:pic>
      <p:sp>
        <p:nvSpPr>
          <p:cNvPr id="6" name="Freeform 4">
            <a:extLst>
              <a:ext uri="{FF2B5EF4-FFF2-40B4-BE49-F238E27FC236}">
                <a16:creationId xmlns:a16="http://schemas.microsoft.com/office/drawing/2014/main" id="{AF47FA17-DC34-2ED5-ACB3-11B74A05ED25}"/>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920955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446567" y="288550"/>
            <a:ext cx="22261033" cy="850668"/>
          </a:xfrm>
        </p:spPr>
        <p:txBody>
          <a:bodyPr anchor="t">
            <a:normAutofit fontScale="90000"/>
          </a:bodyPr>
          <a:lstStyle/>
          <a:p>
            <a:pPr algn="r"/>
            <a:r>
              <a:rPr lang="en-US" sz="5600" b="1" dirty="0">
                <a:solidFill>
                  <a:schemeClr val="bg1"/>
                </a:solidFill>
                <a:latin typeface="Nunito Sans" pitchFamily="2" charset="77"/>
              </a:rPr>
              <a:t>Course Attendance Audit report Flex Examples</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956391" y="1808088"/>
            <a:ext cx="21945600" cy="11692514"/>
          </a:xfrm>
        </p:spPr>
        <p:txBody>
          <a:bodyPr>
            <a:normAutofit lnSpcReduction="10000"/>
          </a:bodyPr>
          <a:lstStyle/>
          <a:p>
            <a:pPr>
              <a:spcAft>
                <a:spcPts val="1200"/>
              </a:spcAft>
            </a:pPr>
            <a:r>
              <a:rPr lang="en-US" sz="2800" kern="1700" dirty="0">
                <a:solidFill>
                  <a:schemeClr val="bg2">
                    <a:lumMod val="25000"/>
                  </a:schemeClr>
                </a:solidFill>
                <a:latin typeface="Arial" panose="020B0604020202020204" pitchFamily="34" charset="0"/>
                <a:cs typeface="Arial" panose="020B0604020202020204" pitchFamily="34" charset="0"/>
              </a:rPr>
              <a:t>Compare </a:t>
            </a:r>
            <a:r>
              <a:rPr lang="en-US" sz="2800" b="1" kern="1700" dirty="0">
                <a:solidFill>
                  <a:schemeClr val="bg2">
                    <a:lumMod val="25000"/>
                  </a:schemeClr>
                </a:solidFill>
                <a:latin typeface="Arial" panose="020B0604020202020204" pitchFamily="34" charset="0"/>
                <a:cs typeface="Arial" panose="020B0604020202020204" pitchFamily="34" charset="0"/>
              </a:rPr>
              <a:t>Course Attendance </a:t>
            </a:r>
            <a:r>
              <a:rPr lang="en-US" sz="2800" kern="1700" dirty="0">
                <a:solidFill>
                  <a:schemeClr val="bg2">
                    <a:lumMod val="25000"/>
                  </a:schemeClr>
                </a:solidFill>
                <a:latin typeface="Arial" panose="020B0604020202020204" pitchFamily="34" charset="0"/>
                <a:cs typeface="Arial" panose="020B0604020202020204" pitchFamily="34" charset="0"/>
              </a:rPr>
              <a:t>and </a:t>
            </a:r>
            <a:r>
              <a:rPr lang="en-US" sz="2800" b="1" kern="1700" dirty="0">
                <a:solidFill>
                  <a:schemeClr val="bg2">
                    <a:lumMod val="25000"/>
                  </a:schemeClr>
                </a:solidFill>
                <a:latin typeface="Arial" panose="020B0604020202020204" pitchFamily="34" charset="0"/>
                <a:cs typeface="Arial" panose="020B0604020202020204" pitchFamily="34" charset="0"/>
              </a:rPr>
              <a:t>Classes</a:t>
            </a:r>
          </a:p>
          <a:p>
            <a:pPr>
              <a:spcAft>
                <a:spcPts val="1200"/>
              </a:spcAft>
            </a:pPr>
            <a:r>
              <a:rPr lang="en-US" sz="2800" kern="1700" dirty="0">
                <a:solidFill>
                  <a:schemeClr val="bg2">
                    <a:lumMod val="25000"/>
                  </a:schemeClr>
                </a:solidFill>
                <a:latin typeface="Arial" panose="020B0604020202020204" pitchFamily="34" charset="0"/>
                <a:cs typeface="Arial" panose="020B0604020202020204" pitchFamily="34" charset="0"/>
              </a:rPr>
              <a:t>Compare Start and Stop Dates</a:t>
            </a:r>
          </a:p>
          <a:p>
            <a:pPr>
              <a:spcAft>
                <a:spcPts val="1200"/>
              </a:spcAft>
            </a:pPr>
            <a:r>
              <a:rPr lang="en-US" sz="2800" kern="1700" dirty="0">
                <a:solidFill>
                  <a:schemeClr val="bg2">
                    <a:lumMod val="25000"/>
                  </a:schemeClr>
                </a:solidFill>
                <a:latin typeface="Arial" panose="020B0604020202020204" pitchFamily="34" charset="0"/>
                <a:cs typeface="Arial" panose="020B0604020202020204" pitchFamily="34" charset="0"/>
              </a:rPr>
              <a:t>Constant vigilance . . . </a:t>
            </a:r>
          </a:p>
          <a:p>
            <a:pPr>
              <a:spcAft>
                <a:spcPts val="1200"/>
              </a:spcAft>
            </a:pPr>
            <a:r>
              <a:rPr lang="en-US" sz="2800" kern="1700" dirty="0">
                <a:solidFill>
                  <a:schemeClr val="bg2">
                    <a:lumMod val="25000"/>
                  </a:schemeClr>
                </a:solidFill>
                <a:latin typeface="Arial" panose="020B0604020202020204" pitchFamily="34" charset="0"/>
                <a:cs typeface="Arial" panose="020B0604020202020204" pitchFamily="34" charset="0"/>
              </a:rPr>
              <a:t>Find an error? </a:t>
            </a:r>
          </a:p>
          <a:p>
            <a:pPr lvl="1">
              <a:spcAft>
                <a:spcPts val="1200"/>
              </a:spcAft>
            </a:pPr>
            <a:r>
              <a:rPr lang="en-US" sz="2800" kern="1700" dirty="0">
                <a:solidFill>
                  <a:schemeClr val="bg2">
                    <a:lumMod val="25000"/>
                  </a:schemeClr>
                </a:solidFill>
                <a:latin typeface="Arial" panose="020B0604020202020204" pitchFamily="34" charset="0"/>
                <a:cs typeface="Arial" panose="020B0604020202020204" pitchFamily="34" charset="0"/>
              </a:rPr>
              <a:t>Find out the truth:  section number + Start Date + Stop Date</a:t>
            </a:r>
          </a:p>
          <a:p>
            <a:pPr lvl="1">
              <a:spcAft>
                <a:spcPts val="1200"/>
              </a:spcAft>
            </a:pPr>
            <a:r>
              <a:rPr lang="en-US" sz="2800" kern="1700" dirty="0">
                <a:solidFill>
                  <a:schemeClr val="bg2">
                    <a:lumMod val="25000"/>
                  </a:schemeClr>
                </a:solidFill>
                <a:latin typeface="Arial" panose="020B0604020202020204" pitchFamily="34" charset="0"/>
                <a:cs typeface="Arial" panose="020B0604020202020204" pitchFamily="34" charset="0"/>
              </a:rPr>
              <a:t>Fix </a:t>
            </a:r>
            <a:r>
              <a:rPr lang="en-US" sz="2800" b="1" kern="1700" dirty="0">
                <a:solidFill>
                  <a:schemeClr val="bg2">
                    <a:lumMod val="25000"/>
                  </a:schemeClr>
                </a:solidFill>
                <a:latin typeface="Arial" panose="020B0604020202020204" pitchFamily="34" charset="0"/>
                <a:cs typeface="Arial" panose="020B0604020202020204" pitchFamily="34" charset="0"/>
              </a:rPr>
              <a:t>Course Attendance </a:t>
            </a:r>
            <a:r>
              <a:rPr lang="en-US" sz="2800" kern="1700" dirty="0">
                <a:solidFill>
                  <a:schemeClr val="bg2">
                    <a:lumMod val="25000"/>
                  </a:schemeClr>
                </a:solidFill>
                <a:latin typeface="Arial" panose="020B0604020202020204" pitchFamily="34" charset="0"/>
                <a:cs typeface="Arial" panose="020B0604020202020204" pitchFamily="34" charset="0"/>
              </a:rPr>
              <a:t>page (usually) or </a:t>
            </a:r>
            <a:r>
              <a:rPr lang="en-US" sz="2800" b="1" kern="1700" dirty="0">
                <a:solidFill>
                  <a:schemeClr val="bg2">
                    <a:lumMod val="25000"/>
                  </a:schemeClr>
                </a:solidFill>
                <a:latin typeface="Arial" panose="020B0604020202020204" pitchFamily="34" charset="0"/>
                <a:cs typeface="Arial" panose="020B0604020202020204" pitchFamily="34" charset="0"/>
              </a:rPr>
              <a:t>Classes</a:t>
            </a:r>
          </a:p>
          <a:p>
            <a:pPr lvl="1">
              <a:spcAft>
                <a:spcPts val="1200"/>
              </a:spcAft>
            </a:pPr>
            <a:endParaRPr lang="en-US" sz="2800" b="1" kern="1700" dirty="0">
              <a:solidFill>
                <a:schemeClr val="bg2">
                  <a:lumMod val="25000"/>
                </a:schemeClr>
              </a:solidFill>
              <a:latin typeface="Arial" panose="020B0604020202020204" pitchFamily="34" charset="0"/>
              <a:cs typeface="Arial" panose="020B0604020202020204" pitchFamily="34" charset="0"/>
            </a:endParaRPr>
          </a:p>
          <a:p>
            <a:pPr lvl="1">
              <a:spcAft>
                <a:spcPts val="1200"/>
              </a:spcAft>
            </a:pPr>
            <a:endParaRPr lang="en-US" sz="2800" b="1" kern="1700" dirty="0">
              <a:solidFill>
                <a:schemeClr val="bg2">
                  <a:lumMod val="25000"/>
                </a:schemeClr>
              </a:solidFill>
              <a:latin typeface="Arial" panose="020B0604020202020204" pitchFamily="34" charset="0"/>
              <a:cs typeface="Arial" panose="020B0604020202020204" pitchFamily="34" charset="0"/>
            </a:endParaRPr>
          </a:p>
          <a:p>
            <a:pPr lvl="1">
              <a:spcAft>
                <a:spcPts val="1200"/>
              </a:spcAft>
            </a:pPr>
            <a:endParaRPr lang="en-US" sz="2800" b="1" kern="1700" dirty="0">
              <a:solidFill>
                <a:schemeClr val="bg2">
                  <a:lumMod val="25000"/>
                </a:schemeClr>
              </a:solidFill>
              <a:latin typeface="Arial" panose="020B0604020202020204" pitchFamily="34" charset="0"/>
              <a:cs typeface="Arial" panose="020B0604020202020204" pitchFamily="34" charset="0"/>
            </a:endParaRPr>
          </a:p>
          <a:p>
            <a:pPr lvl="1">
              <a:spcAft>
                <a:spcPts val="1200"/>
              </a:spcAft>
            </a:pPr>
            <a:endParaRPr lang="en-US" sz="2800" b="1" kern="1700" dirty="0">
              <a:solidFill>
                <a:schemeClr val="bg2">
                  <a:lumMod val="25000"/>
                </a:schemeClr>
              </a:solidFill>
              <a:latin typeface="Arial" panose="020B0604020202020204" pitchFamily="34" charset="0"/>
              <a:cs typeface="Arial" panose="020B0604020202020204" pitchFamily="34" charset="0"/>
            </a:endParaRPr>
          </a:p>
          <a:p>
            <a:pPr lvl="1">
              <a:spcAft>
                <a:spcPts val="1200"/>
              </a:spcAft>
            </a:pPr>
            <a:endParaRPr lang="en-US" sz="2800" b="1" kern="1700" dirty="0">
              <a:solidFill>
                <a:schemeClr val="bg2">
                  <a:lumMod val="25000"/>
                </a:schemeClr>
              </a:solidFill>
              <a:latin typeface="Arial" panose="020B0604020202020204" pitchFamily="34" charset="0"/>
              <a:cs typeface="Arial" panose="020B0604020202020204" pitchFamily="34" charset="0"/>
            </a:endParaRPr>
          </a:p>
          <a:p>
            <a:pPr lvl="1">
              <a:spcAft>
                <a:spcPts val="1200"/>
              </a:spcAft>
            </a:pPr>
            <a:endParaRPr lang="en-US" sz="2800" b="1" kern="1700" dirty="0">
              <a:solidFill>
                <a:schemeClr val="bg2">
                  <a:lumMod val="25000"/>
                </a:schemeClr>
              </a:solidFill>
              <a:latin typeface="Arial" panose="020B0604020202020204" pitchFamily="34" charset="0"/>
              <a:cs typeface="Arial" panose="020B0604020202020204" pitchFamily="34" charset="0"/>
            </a:endParaRPr>
          </a:p>
          <a:p>
            <a:pPr lvl="1">
              <a:spcAft>
                <a:spcPts val="1200"/>
              </a:spcAft>
            </a:pPr>
            <a:endParaRPr lang="en-US" sz="2800" b="1" kern="1700" dirty="0">
              <a:solidFill>
                <a:schemeClr val="bg2">
                  <a:lumMod val="25000"/>
                </a:schemeClr>
              </a:solidFill>
              <a:latin typeface="Arial" panose="020B0604020202020204" pitchFamily="34" charset="0"/>
              <a:cs typeface="Arial" panose="020B0604020202020204" pitchFamily="34" charset="0"/>
            </a:endParaRPr>
          </a:p>
          <a:p>
            <a:pPr lvl="1">
              <a:spcAft>
                <a:spcPts val="1200"/>
              </a:spcAft>
            </a:pPr>
            <a:endParaRPr lang="en-US" sz="2800" b="1" kern="1700" dirty="0">
              <a:solidFill>
                <a:schemeClr val="bg2">
                  <a:lumMod val="25000"/>
                </a:schemeClr>
              </a:solidFill>
              <a:latin typeface="Arial" panose="020B0604020202020204" pitchFamily="34" charset="0"/>
              <a:cs typeface="Arial" panose="020B0604020202020204" pitchFamily="34" charset="0"/>
            </a:endParaRPr>
          </a:p>
          <a:p>
            <a:pPr lvl="1">
              <a:spcAft>
                <a:spcPts val="1200"/>
              </a:spcAft>
            </a:pPr>
            <a:endParaRPr lang="en-US" sz="2800" b="1" kern="1700" dirty="0">
              <a:solidFill>
                <a:schemeClr val="bg2">
                  <a:lumMod val="25000"/>
                </a:schemeClr>
              </a:solidFill>
              <a:latin typeface="Arial" panose="020B0604020202020204" pitchFamily="34" charset="0"/>
              <a:cs typeface="Arial" panose="020B0604020202020204" pitchFamily="34" charset="0"/>
            </a:endParaRPr>
          </a:p>
          <a:p>
            <a:pPr lvl="1">
              <a:spcAft>
                <a:spcPts val="1200"/>
              </a:spcAft>
            </a:pPr>
            <a:endParaRPr lang="en-US" sz="2800" b="1" kern="1700" dirty="0">
              <a:solidFill>
                <a:schemeClr val="bg2">
                  <a:lumMod val="25000"/>
                </a:schemeClr>
              </a:solidFill>
              <a:latin typeface="Arial" panose="020B0604020202020204" pitchFamily="34" charset="0"/>
              <a:cs typeface="Arial" panose="020B0604020202020204" pitchFamily="34" charset="0"/>
            </a:endParaRPr>
          </a:p>
          <a:p>
            <a:pPr lvl="1">
              <a:spcAft>
                <a:spcPts val="1200"/>
              </a:spcAft>
            </a:pPr>
            <a:endParaRPr lang="en-US" sz="2800" b="1" kern="1700" dirty="0">
              <a:solidFill>
                <a:schemeClr val="bg2">
                  <a:lumMod val="25000"/>
                </a:schemeClr>
              </a:solidFill>
              <a:latin typeface="Arial" panose="020B0604020202020204" pitchFamily="34" charset="0"/>
              <a:cs typeface="Arial" panose="020B0604020202020204" pitchFamily="34" charset="0"/>
            </a:endParaRPr>
          </a:p>
          <a:p>
            <a:pPr marL="0" indent="0">
              <a:spcAft>
                <a:spcPts val="1200"/>
              </a:spcAft>
              <a:buNone/>
            </a:pPr>
            <a:r>
              <a:rPr lang="en-US" sz="2400" b="1" kern="1700" dirty="0">
                <a:latin typeface="Nunito Sans" pitchFamily="2" charset="0"/>
                <a:cs typeface="Arial" panose="020B0604020202020204" pitchFamily="34" charset="0"/>
              </a:rPr>
              <a:t>Does your Course Attendance Audit print an excessive number of “Student has Overlapping Courses in CAR” errors? See the next slide.</a:t>
            </a:r>
          </a:p>
          <a:p>
            <a:pPr marL="0" indent="0">
              <a:spcAft>
                <a:spcPts val="1200"/>
              </a:spcAft>
              <a:buNone/>
            </a:pPr>
            <a:endParaRPr lang="en-US" sz="3600" kern="1700" dirty="0">
              <a:solidFill>
                <a:schemeClr val="bg2">
                  <a:lumMod val="2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051A2B1-4CB4-0259-10EA-87CEF0EE7A00}"/>
              </a:ext>
            </a:extLst>
          </p:cNvPr>
          <p:cNvPicPr>
            <a:picLocks noChangeAspect="1"/>
          </p:cNvPicPr>
          <p:nvPr/>
        </p:nvPicPr>
        <p:blipFill>
          <a:blip r:embed="rId3"/>
          <a:stretch>
            <a:fillRect/>
          </a:stretch>
        </p:blipFill>
        <p:spPr>
          <a:xfrm>
            <a:off x="2468169" y="6445702"/>
            <a:ext cx="17570634" cy="5746023"/>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85C3E3BE-8265-6F9C-884C-ADE7AF128596}"/>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719760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326ED2-B701-6807-D26A-86255F931CDA}"/>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671517" y="353421"/>
            <a:ext cx="22261033" cy="850668"/>
          </a:xfrm>
        </p:spPr>
        <p:txBody>
          <a:bodyPr anchor="t">
            <a:normAutofit fontScale="90000"/>
          </a:bodyPr>
          <a:lstStyle/>
          <a:p>
            <a:pPr algn="r"/>
            <a:r>
              <a:rPr lang="en-US" sz="5600" b="1" dirty="0">
                <a:solidFill>
                  <a:schemeClr val="bg1"/>
                </a:solidFill>
                <a:latin typeface="Nunito Sans" pitchFamily="2" charset="77"/>
              </a:rPr>
              <a:t> Course Attendance Audit Report:  troubleshooting at a Flex school</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219200" y="1579488"/>
            <a:ext cx="21945600" cy="11692514"/>
          </a:xfrm>
        </p:spPr>
        <p:txBody>
          <a:bodyPr>
            <a:normAutofit/>
          </a:bodyPr>
          <a:lstStyle/>
          <a:p>
            <a:pPr marL="0" indent="0">
              <a:lnSpc>
                <a:spcPct val="120000"/>
              </a:lnSpc>
              <a:spcBef>
                <a:spcPts val="0"/>
              </a:spcBef>
              <a:spcAft>
                <a:spcPts val="600"/>
              </a:spcAft>
              <a:buNone/>
            </a:pPr>
            <a:r>
              <a:rPr lang="en-US" sz="2800" b="1" kern="1700" dirty="0">
                <a:latin typeface="Nunito Sans" pitchFamily="2" charset="0"/>
                <a:cs typeface="Arial" panose="020B0604020202020204" pitchFamily="34" charset="0"/>
              </a:rPr>
              <a:t>Help! My Course Attendance Audit just printed 100 pages of “Student has Overlapping Courses in CAR” errors!</a:t>
            </a:r>
          </a:p>
          <a:p>
            <a:pPr marL="0" indent="0">
              <a:lnSpc>
                <a:spcPct val="120000"/>
              </a:lnSpc>
              <a:spcBef>
                <a:spcPts val="0"/>
              </a:spcBef>
              <a:spcAft>
                <a:spcPts val="600"/>
              </a:spcAft>
              <a:buNone/>
            </a:pPr>
            <a:endParaRPr lang="en-US" sz="2800" kern="1700" dirty="0">
              <a:latin typeface="Nunito Sans" pitchFamily="2" charset="0"/>
              <a:cs typeface="Arial" panose="020B0604020202020204" pitchFamily="34" charset="0"/>
            </a:endParaRPr>
          </a:p>
          <a:p>
            <a:pPr marL="0" indent="0">
              <a:lnSpc>
                <a:spcPct val="120000"/>
              </a:lnSpc>
              <a:spcBef>
                <a:spcPts val="0"/>
              </a:spcBef>
              <a:spcAft>
                <a:spcPts val="600"/>
              </a:spcAft>
              <a:buNone/>
            </a:pPr>
            <a:r>
              <a:rPr lang="en-US" sz="2800" kern="1700" dirty="0">
                <a:latin typeface="Nunito Sans" pitchFamily="2" charset="0"/>
                <a:cs typeface="Arial" panose="020B0604020202020204" pitchFamily="34" charset="0"/>
              </a:rPr>
              <a:t>Staff responsible for the management of Flex Periods, Class Calendars, and Custom Bell Schedules will need to do the following:</a:t>
            </a:r>
          </a:p>
          <a:p>
            <a:pPr>
              <a:lnSpc>
                <a:spcPct val="120000"/>
              </a:lnSpc>
              <a:spcBef>
                <a:spcPts val="0"/>
              </a:spcBef>
              <a:spcAft>
                <a:spcPts val="600"/>
              </a:spcAft>
            </a:pPr>
            <a:r>
              <a:rPr lang="en-US" sz="2800" kern="1700" dirty="0">
                <a:latin typeface="Nunito Sans" pitchFamily="2" charset="0"/>
                <a:cs typeface="Arial" panose="020B0604020202020204" pitchFamily="34" charset="0"/>
              </a:rPr>
              <a:t>Check ALL Flex Periods to make sure there are NO unintentional overlaps of periods and there are no AMs where there should be PMs and no PMs where there should be AMs.</a:t>
            </a:r>
          </a:p>
          <a:p>
            <a:pPr>
              <a:lnSpc>
                <a:spcPct val="120000"/>
              </a:lnSpc>
              <a:spcBef>
                <a:spcPts val="0"/>
              </a:spcBef>
              <a:spcAft>
                <a:spcPts val="600"/>
              </a:spcAft>
            </a:pPr>
            <a:r>
              <a:rPr lang="en-US" sz="2800" kern="1700" dirty="0">
                <a:latin typeface="Nunito Sans" pitchFamily="2" charset="0"/>
                <a:cs typeface="Arial" panose="020B0604020202020204" pitchFamily="34" charset="0"/>
              </a:rPr>
              <a:t>Check ALL Custom Bell Schedules to make sure there are NO unintentional overlaps of periods and there are no AMs where there should be PMs and no PMs where there should be AMs.</a:t>
            </a:r>
          </a:p>
          <a:p>
            <a:pPr>
              <a:lnSpc>
                <a:spcPct val="120000"/>
              </a:lnSpc>
              <a:spcBef>
                <a:spcPts val="0"/>
              </a:spcBef>
              <a:spcAft>
                <a:spcPts val="600"/>
              </a:spcAft>
            </a:pPr>
            <a:r>
              <a:rPr lang="en-US" sz="2800" kern="1700" dirty="0">
                <a:latin typeface="Nunito Sans" pitchFamily="2" charset="0"/>
                <a:cs typeface="Arial" panose="020B0604020202020204" pitchFamily="34" charset="0"/>
              </a:rPr>
              <a:t>Check ALL Class Calendars to make sure that there are no dates that unintentionally overlap for Flex Periods that have the same meeting time.</a:t>
            </a:r>
          </a:p>
          <a:p>
            <a:pPr marL="0" indent="0">
              <a:lnSpc>
                <a:spcPct val="120000"/>
              </a:lnSpc>
              <a:spcBef>
                <a:spcPts val="0"/>
              </a:spcBef>
              <a:spcAft>
                <a:spcPts val="600"/>
              </a:spcAft>
              <a:buNone/>
            </a:pPr>
            <a:endParaRPr lang="en-US" sz="2800" kern="1700" dirty="0">
              <a:latin typeface="Nunito Sans" pitchFamily="2" charset="0"/>
              <a:cs typeface="Arial" panose="020B0604020202020204" pitchFamily="34" charset="0"/>
            </a:endParaRPr>
          </a:p>
          <a:p>
            <a:pPr marL="0" indent="0">
              <a:lnSpc>
                <a:spcPct val="120000"/>
              </a:lnSpc>
              <a:spcBef>
                <a:spcPts val="0"/>
              </a:spcBef>
              <a:spcAft>
                <a:spcPts val="600"/>
              </a:spcAft>
              <a:buNone/>
            </a:pPr>
            <a:endParaRPr lang="en-US" sz="2800" kern="1700" dirty="0">
              <a:latin typeface="Nunito Sans" pitchFamily="2" charset="0"/>
              <a:cs typeface="Arial" panose="020B0604020202020204" pitchFamily="34" charset="0"/>
            </a:endParaRPr>
          </a:p>
          <a:p>
            <a:pPr marL="0" indent="0">
              <a:lnSpc>
                <a:spcPct val="120000"/>
              </a:lnSpc>
              <a:spcBef>
                <a:spcPts val="0"/>
              </a:spcBef>
              <a:spcAft>
                <a:spcPts val="600"/>
              </a:spcAft>
              <a:buNone/>
            </a:pPr>
            <a:endParaRPr lang="en-US" sz="2800" kern="1700" dirty="0">
              <a:latin typeface="Nunito Sans" pitchFamily="2" charset="0"/>
              <a:cs typeface="Arial" panose="020B0604020202020204" pitchFamily="34" charset="0"/>
            </a:endParaRPr>
          </a:p>
          <a:p>
            <a:pPr marL="0" indent="0">
              <a:lnSpc>
                <a:spcPct val="120000"/>
              </a:lnSpc>
              <a:spcBef>
                <a:spcPts val="0"/>
              </a:spcBef>
              <a:spcAft>
                <a:spcPts val="600"/>
              </a:spcAft>
              <a:buNone/>
            </a:pPr>
            <a:endParaRPr lang="en-US" sz="2800" kern="1700" dirty="0">
              <a:latin typeface="Nunito Sans" pitchFamily="2" charset="0"/>
              <a:cs typeface="Arial" panose="020B0604020202020204" pitchFamily="34" charset="0"/>
            </a:endParaRPr>
          </a:p>
          <a:p>
            <a:pPr marL="0" indent="0">
              <a:lnSpc>
                <a:spcPct val="120000"/>
              </a:lnSpc>
              <a:spcBef>
                <a:spcPts val="0"/>
              </a:spcBef>
              <a:spcAft>
                <a:spcPts val="600"/>
              </a:spcAft>
              <a:buNone/>
            </a:pPr>
            <a:endParaRPr lang="en-US" sz="2800" kern="1700" dirty="0">
              <a:latin typeface="Nunito Sans" pitchFamily="2" charset="0"/>
              <a:cs typeface="Arial" panose="020B0604020202020204" pitchFamily="34" charset="0"/>
            </a:endParaRPr>
          </a:p>
          <a:p>
            <a:pPr marL="0" indent="0">
              <a:lnSpc>
                <a:spcPct val="120000"/>
              </a:lnSpc>
              <a:spcBef>
                <a:spcPts val="0"/>
              </a:spcBef>
              <a:spcAft>
                <a:spcPts val="600"/>
              </a:spcAft>
              <a:buNone/>
            </a:pPr>
            <a:endParaRPr lang="en-US" sz="2800" kern="1700" dirty="0">
              <a:latin typeface="Nunito Sans" pitchFamily="2" charset="0"/>
              <a:cs typeface="Arial" panose="020B0604020202020204" pitchFamily="34" charset="0"/>
            </a:endParaRPr>
          </a:p>
          <a:p>
            <a:pPr marL="0" indent="0">
              <a:lnSpc>
                <a:spcPct val="120000"/>
              </a:lnSpc>
              <a:spcBef>
                <a:spcPts val="0"/>
              </a:spcBef>
              <a:spcAft>
                <a:spcPts val="600"/>
              </a:spcAft>
              <a:buNone/>
            </a:pPr>
            <a:endParaRPr lang="en-US" sz="2800" kern="1700" dirty="0">
              <a:latin typeface="Nunito Sans" pitchFamily="2" charset="0"/>
              <a:cs typeface="Arial" panose="020B0604020202020204" pitchFamily="34" charset="0"/>
            </a:endParaRPr>
          </a:p>
          <a:p>
            <a:pPr marL="0" indent="0">
              <a:lnSpc>
                <a:spcPct val="120000"/>
              </a:lnSpc>
              <a:spcBef>
                <a:spcPts val="0"/>
              </a:spcBef>
              <a:spcAft>
                <a:spcPts val="600"/>
              </a:spcAft>
              <a:buNone/>
            </a:pPr>
            <a:endParaRPr lang="en-US" sz="2800" kern="1700" dirty="0">
              <a:latin typeface="Nunito Sans" pitchFamily="2" charset="0"/>
              <a:cs typeface="Arial" panose="020B0604020202020204" pitchFamily="34" charset="0"/>
            </a:endParaRPr>
          </a:p>
        </p:txBody>
      </p:sp>
      <p:graphicFrame>
        <p:nvGraphicFramePr>
          <p:cNvPr id="6" name="Table 6">
            <a:extLst>
              <a:ext uri="{FF2B5EF4-FFF2-40B4-BE49-F238E27FC236}">
                <a16:creationId xmlns:a16="http://schemas.microsoft.com/office/drawing/2014/main" id="{385CE6A5-BC61-818A-3ED8-DF71786B3C6C}"/>
              </a:ext>
            </a:extLst>
          </p:cNvPr>
          <p:cNvGraphicFramePr>
            <a:graphicFrameLocks noGrp="1"/>
          </p:cNvGraphicFramePr>
          <p:nvPr>
            <p:extLst>
              <p:ext uri="{D42A27DB-BD31-4B8C-83A1-F6EECF244321}">
                <p14:modId xmlns:p14="http://schemas.microsoft.com/office/powerpoint/2010/main" val="1973445308"/>
              </p:ext>
            </p:extLst>
          </p:nvPr>
        </p:nvGraphicFramePr>
        <p:xfrm>
          <a:off x="1219200" y="7295372"/>
          <a:ext cx="21738564" cy="5267264"/>
        </p:xfrm>
        <a:graphic>
          <a:graphicData uri="http://schemas.openxmlformats.org/drawingml/2006/table">
            <a:tbl>
              <a:tblPr firstRow="1" bandRow="1">
                <a:tableStyleId>{5940675A-B579-460E-94D1-54222C63F5DA}</a:tableStyleId>
              </a:tblPr>
              <a:tblGrid>
                <a:gridCol w="1938068">
                  <a:extLst>
                    <a:ext uri="{9D8B030D-6E8A-4147-A177-3AD203B41FA5}">
                      <a16:colId xmlns:a16="http://schemas.microsoft.com/office/drawing/2014/main" val="3598154758"/>
                    </a:ext>
                  </a:extLst>
                </a:gridCol>
                <a:gridCol w="9316528">
                  <a:extLst>
                    <a:ext uri="{9D8B030D-6E8A-4147-A177-3AD203B41FA5}">
                      <a16:colId xmlns:a16="http://schemas.microsoft.com/office/drawing/2014/main" val="519227081"/>
                    </a:ext>
                  </a:extLst>
                </a:gridCol>
                <a:gridCol w="10483968">
                  <a:extLst>
                    <a:ext uri="{9D8B030D-6E8A-4147-A177-3AD203B41FA5}">
                      <a16:colId xmlns:a16="http://schemas.microsoft.com/office/drawing/2014/main" val="82971089"/>
                    </a:ext>
                  </a:extLst>
                </a:gridCol>
              </a:tblGrid>
              <a:tr h="1003239">
                <a:tc>
                  <a:txBody>
                    <a:bodyPr/>
                    <a:lstStyle/>
                    <a:p>
                      <a:r>
                        <a:rPr lang="en-US" sz="2400" dirty="0">
                          <a:latin typeface="Nunito Sans" pitchFamily="2" charset="0"/>
                        </a:rPr>
                        <a:t>Example 1</a:t>
                      </a:r>
                    </a:p>
                  </a:txBody>
                  <a:tcPr/>
                </a:tc>
                <a:tc>
                  <a:txBody>
                    <a:bodyPr/>
                    <a:lstStyle/>
                    <a:p>
                      <a:r>
                        <a:rPr lang="en-US" sz="2400" dirty="0">
                          <a:latin typeface="Nunito Sans" pitchFamily="2" charset="0"/>
                        </a:rPr>
                        <a:t>Flex Period 1 meets </a:t>
                      </a:r>
                      <a:r>
                        <a:rPr lang="en-US" sz="2400" dirty="0">
                          <a:solidFill>
                            <a:srgbClr val="FF0000"/>
                          </a:solidFill>
                          <a:latin typeface="Nunito Sans" pitchFamily="2" charset="0"/>
                        </a:rPr>
                        <a:t>8:30 AM – 9:30 AM</a:t>
                      </a:r>
                      <a:r>
                        <a:rPr lang="en-US" sz="2400" dirty="0">
                          <a:latin typeface="Nunito Sans" pitchFamily="2" charset="0"/>
                        </a:rPr>
                        <a:t>. </a:t>
                      </a:r>
                    </a:p>
                    <a:p>
                      <a:r>
                        <a:rPr lang="en-US" sz="2400" dirty="0">
                          <a:latin typeface="Nunito Sans" pitchFamily="2" charset="0"/>
                        </a:rPr>
                        <a:t>Flex Period 2 meets </a:t>
                      </a:r>
                      <a:r>
                        <a:rPr lang="en-US" sz="2400" dirty="0">
                          <a:solidFill>
                            <a:srgbClr val="FF0000"/>
                          </a:solidFill>
                          <a:latin typeface="Nunito Sans" pitchFamily="2" charset="0"/>
                        </a:rPr>
                        <a:t>8:30 AM – 9:30 AM</a:t>
                      </a:r>
                      <a:r>
                        <a:rPr lang="en-US" sz="2400" dirty="0">
                          <a:latin typeface="Nunito Sans" pitchFamily="2" charset="0"/>
                        </a:rPr>
                        <a:t>.</a:t>
                      </a:r>
                    </a:p>
                  </a:txBody>
                  <a:tcPr/>
                </a:tc>
                <a:tc>
                  <a:txBody>
                    <a:bodyPr/>
                    <a:lstStyle/>
                    <a:p>
                      <a:r>
                        <a:rPr lang="en-US" sz="2400" dirty="0">
                          <a:latin typeface="Nunito Sans" pitchFamily="2" charset="0"/>
                        </a:rPr>
                        <a:t>This is an overlap UNLESS no student in the entire school has Flex Period 1 and Flex Period 2 sections that meet on the same date(s). </a:t>
                      </a:r>
                    </a:p>
                  </a:txBody>
                  <a:tcPr/>
                </a:tc>
                <a:extLst>
                  <a:ext uri="{0D108BD9-81ED-4DB2-BD59-A6C34878D82A}">
                    <a16:rowId xmlns:a16="http://schemas.microsoft.com/office/drawing/2014/main" val="1467345685"/>
                  </a:ext>
                </a:extLst>
              </a:tr>
              <a:tr h="1035170">
                <a:tc>
                  <a:txBody>
                    <a:bodyPr/>
                    <a:lstStyle/>
                    <a:p>
                      <a:r>
                        <a:rPr lang="en-US" sz="2400" dirty="0">
                          <a:latin typeface="Nunito Sans" pitchFamily="2" charset="0"/>
                        </a:rPr>
                        <a:t>Example 2</a:t>
                      </a:r>
                    </a:p>
                  </a:txBody>
                  <a:tcPr/>
                </a:tc>
                <a:tc>
                  <a:txBody>
                    <a:bodyPr/>
                    <a:lstStyle/>
                    <a:p>
                      <a:r>
                        <a:rPr lang="en-US" sz="2400" dirty="0">
                          <a:latin typeface="Nunito Sans" pitchFamily="2" charset="0"/>
                        </a:rPr>
                        <a:t>Flex Period 4 meets 12:20 PM – </a:t>
                      </a:r>
                      <a:r>
                        <a:rPr lang="en-US" sz="2400" dirty="0">
                          <a:solidFill>
                            <a:srgbClr val="FF0000"/>
                          </a:solidFill>
                          <a:latin typeface="Nunito Sans" pitchFamily="2" charset="0"/>
                        </a:rPr>
                        <a:t>1:05 PM</a:t>
                      </a:r>
                      <a:r>
                        <a:rPr lang="en-US" sz="2400" dirty="0">
                          <a:latin typeface="Nunito Sans" pitchFamily="2" charset="0"/>
                        </a:rPr>
                        <a:t>.</a:t>
                      </a:r>
                    </a:p>
                    <a:p>
                      <a:r>
                        <a:rPr lang="en-US" sz="2400" dirty="0">
                          <a:latin typeface="Nunito Sans" pitchFamily="2" charset="0"/>
                        </a:rPr>
                        <a:t>Flex Period 5 meets </a:t>
                      </a:r>
                      <a:r>
                        <a:rPr lang="en-US" sz="2400" dirty="0">
                          <a:solidFill>
                            <a:srgbClr val="FF0000"/>
                          </a:solidFill>
                          <a:latin typeface="Nunito Sans" pitchFamily="2" charset="0"/>
                        </a:rPr>
                        <a:t>1:03 PM </a:t>
                      </a:r>
                      <a:r>
                        <a:rPr lang="en-US" sz="2400" dirty="0">
                          <a:latin typeface="Nunito Sans" pitchFamily="2" charset="0"/>
                        </a:rPr>
                        <a:t>– 1:48 PM.</a:t>
                      </a:r>
                    </a:p>
                  </a:txBody>
                  <a:tcPr/>
                </a:tc>
                <a:tc>
                  <a:txBody>
                    <a:bodyPr/>
                    <a:lstStyle/>
                    <a:p>
                      <a:r>
                        <a:rPr lang="en-US" sz="2400" dirty="0">
                          <a:latin typeface="Nunito Sans" pitchFamily="2" charset="0"/>
                        </a:rPr>
                        <a:t>This is an overlap UNLESS no student in the entire school has both Flex Period 4 and Flex Period 5 sections that meet on the same date(s).</a:t>
                      </a:r>
                    </a:p>
                  </a:txBody>
                  <a:tcPr/>
                </a:tc>
                <a:extLst>
                  <a:ext uri="{0D108BD9-81ED-4DB2-BD59-A6C34878D82A}">
                    <a16:rowId xmlns:a16="http://schemas.microsoft.com/office/drawing/2014/main" val="710947400"/>
                  </a:ext>
                </a:extLst>
              </a:tr>
              <a:tr h="1863306">
                <a:tc>
                  <a:txBody>
                    <a:bodyPr/>
                    <a:lstStyle/>
                    <a:p>
                      <a:r>
                        <a:rPr lang="en-US" sz="2400" dirty="0">
                          <a:latin typeface="Nunito Sans" pitchFamily="2" charset="0"/>
                        </a:rPr>
                        <a:t>Example 3</a:t>
                      </a:r>
                    </a:p>
                  </a:txBody>
                  <a:tcPr/>
                </a:tc>
                <a:tc>
                  <a:txBody>
                    <a:bodyPr/>
                    <a:lstStyle/>
                    <a:p>
                      <a:r>
                        <a:rPr lang="en-US" sz="2400" dirty="0">
                          <a:latin typeface="Nunito Sans" pitchFamily="2" charset="0"/>
                        </a:rPr>
                        <a:t>Section 100 is in Flex Period 1 (</a:t>
                      </a:r>
                      <a:r>
                        <a:rPr lang="en-US" sz="2400" dirty="0">
                          <a:solidFill>
                            <a:srgbClr val="FF0000"/>
                          </a:solidFill>
                          <a:latin typeface="Nunito Sans" pitchFamily="2" charset="0"/>
                        </a:rPr>
                        <a:t>8:00 AM – 8:45 AM</a:t>
                      </a:r>
                      <a:r>
                        <a:rPr lang="en-US" sz="2400" dirty="0">
                          <a:latin typeface="Nunito Sans" pitchFamily="2" charset="0"/>
                        </a:rPr>
                        <a:t>) and </a:t>
                      </a:r>
                      <a:br>
                        <a:rPr lang="en-US" sz="2400" dirty="0">
                          <a:latin typeface="Nunito Sans" pitchFamily="2" charset="0"/>
                        </a:rPr>
                      </a:br>
                      <a:r>
                        <a:rPr lang="en-US" sz="2400" dirty="0">
                          <a:latin typeface="Nunito Sans" pitchFamily="2" charset="0"/>
                        </a:rPr>
                        <a:t>Class Calendar 1 (Mondays, Wednesdays, and </a:t>
                      </a:r>
                      <a:r>
                        <a:rPr lang="en-US" sz="2400" dirty="0">
                          <a:solidFill>
                            <a:srgbClr val="FF0000"/>
                          </a:solidFill>
                          <a:latin typeface="Nunito Sans" pitchFamily="2" charset="0"/>
                        </a:rPr>
                        <a:t>some Fridays</a:t>
                      </a:r>
                      <a:r>
                        <a:rPr lang="en-US" sz="2400" dirty="0">
                          <a:latin typeface="Nunito Sans" pitchFamily="2" charset="0"/>
                        </a:rPr>
                        <a:t>).</a:t>
                      </a:r>
                    </a:p>
                    <a:p>
                      <a:r>
                        <a:rPr lang="en-US" sz="2400" dirty="0">
                          <a:latin typeface="Nunito Sans" pitchFamily="2" charset="0"/>
                        </a:rPr>
                        <a:t>Section 200 is in Flex Period 2 (</a:t>
                      </a:r>
                      <a:r>
                        <a:rPr lang="en-US" sz="2400" dirty="0">
                          <a:solidFill>
                            <a:srgbClr val="FF0000"/>
                          </a:solidFill>
                          <a:latin typeface="Nunito Sans" pitchFamily="2" charset="0"/>
                        </a:rPr>
                        <a:t>8:00 AM – 8:45 AM</a:t>
                      </a:r>
                      <a:r>
                        <a:rPr lang="en-US" sz="2400" dirty="0">
                          <a:latin typeface="Nunito Sans" pitchFamily="2" charset="0"/>
                        </a:rPr>
                        <a:t>) and </a:t>
                      </a:r>
                      <a:br>
                        <a:rPr lang="en-US" sz="2400" dirty="0">
                          <a:latin typeface="Nunito Sans" pitchFamily="2" charset="0"/>
                        </a:rPr>
                      </a:br>
                      <a:r>
                        <a:rPr lang="en-US" sz="2400" dirty="0">
                          <a:latin typeface="Nunito Sans" pitchFamily="2" charset="0"/>
                        </a:rPr>
                        <a:t>Class Calendar 2 (Tuesdays, Thursdays, and </a:t>
                      </a:r>
                      <a:r>
                        <a:rPr lang="en-US" sz="2400" dirty="0">
                          <a:solidFill>
                            <a:srgbClr val="FF0000"/>
                          </a:solidFill>
                          <a:latin typeface="Nunito Sans" pitchFamily="2" charset="0"/>
                        </a:rPr>
                        <a:t>some Fridays</a:t>
                      </a:r>
                      <a:r>
                        <a:rPr lang="en-US" sz="2400" dirty="0">
                          <a:latin typeface="Nunito Sans" pitchFamily="2" charset="0"/>
                        </a:rPr>
                        <a:t>). </a:t>
                      </a:r>
                    </a:p>
                  </a:txBody>
                  <a:tcPr/>
                </a:tc>
                <a:tc>
                  <a:txBody>
                    <a:bodyPr/>
                    <a:lstStyle/>
                    <a:p>
                      <a:r>
                        <a:rPr lang="en-US" sz="2400" dirty="0">
                          <a:latin typeface="Nunito Sans" pitchFamily="2" charset="0"/>
                        </a:rPr>
                        <a:t>Because they are at the same time, you must make sure they never meet on the SAME Fridays, UNLESS a Custom Bell Schedule is attached to that day, or no student in the entire school is in both sections. Otherwise, it will be an overlap.</a:t>
                      </a:r>
                    </a:p>
                    <a:p>
                      <a:endParaRPr lang="en-US" sz="2400" dirty="0">
                        <a:latin typeface="Nunito Sans" pitchFamily="2" charset="0"/>
                      </a:endParaRPr>
                    </a:p>
                  </a:txBody>
                  <a:tcPr/>
                </a:tc>
                <a:extLst>
                  <a:ext uri="{0D108BD9-81ED-4DB2-BD59-A6C34878D82A}">
                    <a16:rowId xmlns:a16="http://schemas.microsoft.com/office/drawing/2014/main" val="2909908211"/>
                  </a:ext>
                </a:extLst>
              </a:tr>
              <a:tr h="1308615">
                <a:tc>
                  <a:txBody>
                    <a:bodyPr/>
                    <a:lstStyle/>
                    <a:p>
                      <a:r>
                        <a:rPr lang="en-US" sz="2400" dirty="0">
                          <a:latin typeface="Nunito Sans" pitchFamily="2" charset="0"/>
                        </a:rPr>
                        <a:t>Example 4</a:t>
                      </a:r>
                    </a:p>
                  </a:txBody>
                  <a:tcPr/>
                </a:tc>
                <a:tc>
                  <a:txBody>
                    <a:bodyPr/>
                    <a:lstStyle/>
                    <a:p>
                      <a:r>
                        <a:rPr lang="en-US" sz="2400" dirty="0">
                          <a:latin typeface="Nunito Sans" pitchFamily="2" charset="0"/>
                        </a:rPr>
                        <a:t>A Flex Period or Custom Bell Schedule time range is set to</a:t>
                      </a:r>
                      <a:br>
                        <a:rPr lang="en-US" sz="2400" dirty="0">
                          <a:latin typeface="Nunito Sans" pitchFamily="2" charset="0"/>
                        </a:rPr>
                      </a:br>
                      <a:r>
                        <a:rPr lang="en-US" sz="2400" dirty="0">
                          <a:latin typeface="Nunito Sans" pitchFamily="2" charset="0"/>
                        </a:rPr>
                        <a:t>8:00 </a:t>
                      </a:r>
                      <a:r>
                        <a:rPr lang="en-US" sz="2400" dirty="0">
                          <a:solidFill>
                            <a:srgbClr val="FF0000"/>
                          </a:solidFill>
                          <a:latin typeface="Nunito Sans" pitchFamily="2" charset="0"/>
                        </a:rPr>
                        <a:t>AM</a:t>
                      </a:r>
                      <a:r>
                        <a:rPr lang="en-US" sz="2400" dirty="0">
                          <a:latin typeface="Nunito Sans" pitchFamily="2" charset="0"/>
                        </a:rPr>
                        <a:t> – 9:15 </a:t>
                      </a:r>
                      <a:r>
                        <a:rPr lang="en-US" sz="2400" dirty="0">
                          <a:solidFill>
                            <a:srgbClr val="FF0000"/>
                          </a:solidFill>
                          <a:latin typeface="Nunito Sans" pitchFamily="2" charset="0"/>
                        </a:rPr>
                        <a:t>PM</a:t>
                      </a:r>
                      <a:r>
                        <a:rPr lang="en-US" sz="2400" dirty="0">
                          <a:latin typeface="Nunito Sans" pitchFamily="2" charset="0"/>
                        </a:rPr>
                        <a:t>.</a:t>
                      </a:r>
                    </a:p>
                  </a:txBody>
                  <a:tcPr/>
                </a:tc>
                <a:tc>
                  <a:txBody>
                    <a:bodyPr/>
                    <a:lstStyle/>
                    <a:p>
                      <a:r>
                        <a:rPr lang="en-US" sz="2400" dirty="0">
                          <a:latin typeface="Nunito Sans" pitchFamily="2" charset="0"/>
                        </a:rPr>
                        <a:t>This could cause an overlap in every subsequent Flex Period, because the time range makes it a 13 hour and 15 minute class instead of a one hour and 15 minute class.</a:t>
                      </a:r>
                    </a:p>
                  </a:txBody>
                  <a:tcPr/>
                </a:tc>
                <a:extLst>
                  <a:ext uri="{0D108BD9-81ED-4DB2-BD59-A6C34878D82A}">
                    <a16:rowId xmlns:a16="http://schemas.microsoft.com/office/drawing/2014/main" val="2611683565"/>
                  </a:ext>
                </a:extLst>
              </a:tr>
            </a:tbl>
          </a:graphicData>
        </a:graphic>
      </p:graphicFrame>
      <p:sp>
        <p:nvSpPr>
          <p:cNvPr id="7" name="Freeform 4">
            <a:extLst>
              <a:ext uri="{FF2B5EF4-FFF2-40B4-BE49-F238E27FC236}">
                <a16:creationId xmlns:a16="http://schemas.microsoft.com/office/drawing/2014/main" id="{7D28CFD5-A787-F186-87D7-F3A420C7B550}"/>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677015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446567" y="342988"/>
            <a:ext cx="22261033" cy="850668"/>
          </a:xfrm>
        </p:spPr>
        <p:txBody>
          <a:bodyPr anchor="t">
            <a:normAutofit fontScale="90000"/>
          </a:bodyPr>
          <a:lstStyle/>
          <a:p>
            <a:pPr algn="r"/>
            <a:r>
              <a:rPr lang="en-US" sz="5600" b="1" dirty="0">
                <a:solidFill>
                  <a:schemeClr val="bg1"/>
                </a:solidFill>
                <a:latin typeface="Nunito Sans" pitchFamily="2" charset="77"/>
              </a:rPr>
              <a:t>Other Class Schedule Maintenance related reports</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956391" y="1808088"/>
            <a:ext cx="21945600" cy="11692514"/>
          </a:xfrm>
        </p:spPr>
        <p:txBody>
          <a:bodyPr>
            <a:normAutofit/>
          </a:bodyPr>
          <a:lstStyle/>
          <a:p>
            <a:pPr marL="0" indent="0">
              <a:spcAft>
                <a:spcPts val="1200"/>
              </a:spcAft>
              <a:buNone/>
            </a:pPr>
            <a:r>
              <a:rPr lang="en-US" sz="2800" b="1" kern="1700" spc="230" dirty="0">
                <a:solidFill>
                  <a:schemeClr val="bg2">
                    <a:lumMod val="25000"/>
                  </a:schemeClr>
                </a:solidFill>
                <a:latin typeface="Arial" panose="020B0604020202020204" pitchFamily="34" charset="0"/>
                <a:cs typeface="Arial" panose="020B0604020202020204" pitchFamily="34" charset="0"/>
              </a:rPr>
              <a:t>Add/Drop Listing</a:t>
            </a:r>
          </a:p>
          <a:p>
            <a:pPr>
              <a:spcAft>
                <a:spcPts val="1200"/>
              </a:spcAft>
            </a:pPr>
            <a:endParaRPr lang="en-US" sz="2800" kern="1700" spc="230" dirty="0">
              <a:solidFill>
                <a:schemeClr val="bg2">
                  <a:lumMod val="25000"/>
                </a:schemeClr>
              </a:solidFill>
              <a:latin typeface="Arial" panose="020B0604020202020204" pitchFamily="34" charset="0"/>
              <a:cs typeface="Arial" panose="020B0604020202020204" pitchFamily="34" charset="0"/>
            </a:endParaRPr>
          </a:p>
          <a:p>
            <a:pPr>
              <a:spcAft>
                <a:spcPts val="1200"/>
              </a:spcAft>
            </a:pPr>
            <a:endParaRPr lang="en-US" sz="2800" kern="1700" spc="230" dirty="0">
              <a:solidFill>
                <a:schemeClr val="bg2">
                  <a:lumMod val="25000"/>
                </a:schemeClr>
              </a:solidFill>
              <a:latin typeface="Arial" panose="020B0604020202020204" pitchFamily="34" charset="0"/>
              <a:cs typeface="Arial" panose="020B0604020202020204" pitchFamily="34" charset="0"/>
            </a:endParaRPr>
          </a:p>
          <a:p>
            <a:pPr>
              <a:spcAft>
                <a:spcPts val="1200"/>
              </a:spcAft>
            </a:pPr>
            <a:endParaRPr lang="en-US" sz="2800" kern="1700" spc="230" dirty="0">
              <a:solidFill>
                <a:schemeClr val="bg2">
                  <a:lumMod val="25000"/>
                </a:schemeClr>
              </a:solidFill>
              <a:latin typeface="Arial" panose="020B0604020202020204" pitchFamily="34" charset="0"/>
              <a:cs typeface="Arial" panose="020B0604020202020204" pitchFamily="34" charset="0"/>
            </a:endParaRPr>
          </a:p>
          <a:p>
            <a:pPr>
              <a:spcAft>
                <a:spcPts val="1200"/>
              </a:spcAft>
            </a:pPr>
            <a:endParaRPr lang="en-US" sz="2800" kern="1700" spc="230" dirty="0">
              <a:solidFill>
                <a:schemeClr val="bg2">
                  <a:lumMod val="25000"/>
                </a:schemeClr>
              </a:solidFill>
              <a:latin typeface="Arial" panose="020B0604020202020204" pitchFamily="34" charset="0"/>
              <a:cs typeface="Arial" panose="020B0604020202020204" pitchFamily="34" charset="0"/>
            </a:endParaRPr>
          </a:p>
          <a:p>
            <a:pPr marL="0" indent="0">
              <a:spcAft>
                <a:spcPts val="1200"/>
              </a:spcAft>
              <a:buNone/>
            </a:pPr>
            <a:br>
              <a:rPr lang="en-US" sz="2800" kern="1700" spc="230" dirty="0">
                <a:solidFill>
                  <a:schemeClr val="bg2">
                    <a:lumMod val="25000"/>
                  </a:schemeClr>
                </a:solidFill>
                <a:latin typeface="Arial" panose="020B0604020202020204" pitchFamily="34" charset="0"/>
                <a:cs typeface="Arial" panose="020B0604020202020204" pitchFamily="34" charset="0"/>
              </a:rPr>
            </a:br>
            <a:br>
              <a:rPr lang="en-US" sz="2800" kern="1700" spc="230" dirty="0">
                <a:solidFill>
                  <a:schemeClr val="bg2">
                    <a:lumMod val="25000"/>
                  </a:schemeClr>
                </a:solidFill>
                <a:latin typeface="Arial" panose="020B0604020202020204" pitchFamily="34" charset="0"/>
                <a:cs typeface="Arial" panose="020B0604020202020204" pitchFamily="34" charset="0"/>
              </a:rPr>
            </a:br>
            <a:endParaRPr lang="en-US" sz="2800" kern="1700" spc="230" dirty="0">
              <a:solidFill>
                <a:schemeClr val="bg2">
                  <a:lumMod val="25000"/>
                </a:schemeClr>
              </a:solidFill>
              <a:latin typeface="Arial" panose="020B0604020202020204" pitchFamily="34" charset="0"/>
              <a:cs typeface="Arial" panose="020B0604020202020204" pitchFamily="34" charset="0"/>
            </a:endParaRPr>
          </a:p>
          <a:p>
            <a:pPr>
              <a:spcAft>
                <a:spcPts val="1200"/>
              </a:spcAft>
            </a:pPr>
            <a:endParaRPr lang="en-US" sz="2800" kern="1700" spc="230" dirty="0">
              <a:solidFill>
                <a:schemeClr val="bg2">
                  <a:lumMod val="25000"/>
                </a:schemeClr>
              </a:solidFill>
              <a:latin typeface="Arial" panose="020B0604020202020204" pitchFamily="34" charset="0"/>
              <a:cs typeface="Arial" panose="020B0604020202020204" pitchFamily="34" charset="0"/>
            </a:endParaRPr>
          </a:p>
          <a:p>
            <a:pPr marL="0" indent="0">
              <a:spcAft>
                <a:spcPts val="1200"/>
              </a:spcAft>
              <a:buNone/>
            </a:pPr>
            <a:r>
              <a:rPr lang="en-US" sz="2800" b="1" kern="1700" spc="230" dirty="0">
                <a:solidFill>
                  <a:schemeClr val="bg2">
                    <a:lumMod val="25000"/>
                  </a:schemeClr>
                </a:solidFill>
                <a:latin typeface="Arial" panose="020B0604020202020204" pitchFamily="34" charset="0"/>
                <a:cs typeface="Arial" panose="020B0604020202020204" pitchFamily="34" charset="0"/>
              </a:rPr>
              <a:t>Master Schedule </a:t>
            </a:r>
            <a:r>
              <a:rPr lang="en-US" sz="2800" kern="1700" spc="230" dirty="0">
                <a:solidFill>
                  <a:schemeClr val="bg2">
                    <a:lumMod val="25000"/>
                  </a:schemeClr>
                </a:solidFill>
                <a:latin typeface="Arial" panose="020B0604020202020204" pitchFamily="34" charset="0"/>
                <a:cs typeface="Arial" panose="020B0604020202020204" pitchFamily="34" charset="0"/>
              </a:rPr>
              <a:t>report</a:t>
            </a:r>
          </a:p>
        </p:txBody>
      </p:sp>
      <p:pic>
        <p:nvPicPr>
          <p:cNvPr id="6" name="Picture 5">
            <a:extLst>
              <a:ext uri="{FF2B5EF4-FFF2-40B4-BE49-F238E27FC236}">
                <a16:creationId xmlns:a16="http://schemas.microsoft.com/office/drawing/2014/main" id="{D837A609-053A-3C1E-049B-CA8B7F9C1E18}"/>
              </a:ext>
            </a:extLst>
          </p:cNvPr>
          <p:cNvPicPr>
            <a:picLocks noChangeAspect="1"/>
          </p:cNvPicPr>
          <p:nvPr/>
        </p:nvPicPr>
        <p:blipFill>
          <a:blip r:embed="rId3"/>
          <a:stretch>
            <a:fillRect/>
          </a:stretch>
        </p:blipFill>
        <p:spPr>
          <a:xfrm>
            <a:off x="6332216" y="1826376"/>
            <a:ext cx="12673786" cy="4091251"/>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4BB45C0-1D33-159C-AC70-A67C68EBB96C}"/>
              </a:ext>
            </a:extLst>
          </p:cNvPr>
          <p:cNvPicPr>
            <a:picLocks noChangeAspect="1"/>
          </p:cNvPicPr>
          <p:nvPr/>
        </p:nvPicPr>
        <p:blipFill>
          <a:blip r:embed="rId4"/>
          <a:stretch>
            <a:fillRect/>
          </a:stretch>
        </p:blipFill>
        <p:spPr>
          <a:xfrm>
            <a:off x="9051861" y="8416908"/>
            <a:ext cx="14013524" cy="2570285"/>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B55123D-204E-3B8F-0E33-1D09DBA92F5E}"/>
              </a:ext>
            </a:extLst>
          </p:cNvPr>
          <p:cNvPicPr>
            <a:picLocks noChangeAspect="1"/>
          </p:cNvPicPr>
          <p:nvPr/>
        </p:nvPicPr>
        <p:blipFill>
          <a:blip r:embed="rId5"/>
          <a:stretch>
            <a:fillRect/>
          </a:stretch>
        </p:blipFill>
        <p:spPr>
          <a:xfrm>
            <a:off x="5189343" y="8813658"/>
            <a:ext cx="3696733" cy="3274250"/>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1FCC999F-32B3-E199-8ED6-80527788FF67}"/>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2144682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446567" y="342988"/>
            <a:ext cx="22261033" cy="850668"/>
          </a:xfrm>
        </p:spPr>
        <p:txBody>
          <a:bodyPr anchor="t">
            <a:normAutofit fontScale="90000"/>
          </a:bodyPr>
          <a:lstStyle/>
          <a:p>
            <a:pPr algn="r"/>
            <a:r>
              <a:rPr lang="en-US" sz="5600" b="1" dirty="0">
                <a:solidFill>
                  <a:schemeClr val="bg1"/>
                </a:solidFill>
                <a:latin typeface="Nunito Sans" pitchFamily="2" charset="77"/>
              </a:rPr>
              <a:t>Where to go for more information</a:t>
            </a:r>
          </a:p>
        </p:txBody>
      </p:sp>
      <p:sp>
        <p:nvSpPr>
          <p:cNvPr id="5" name="Content Placeholder 2">
            <a:extLst>
              <a:ext uri="{FF2B5EF4-FFF2-40B4-BE49-F238E27FC236}">
                <a16:creationId xmlns:a16="http://schemas.microsoft.com/office/drawing/2014/main" id="{2CDB3D7C-A610-FD59-A21E-2CE615D1C0C6}"/>
              </a:ext>
            </a:extLst>
          </p:cNvPr>
          <p:cNvSpPr txBox="1">
            <a:spLocks/>
          </p:cNvSpPr>
          <p:nvPr/>
        </p:nvSpPr>
        <p:spPr>
          <a:xfrm>
            <a:off x="1757916" y="1985712"/>
            <a:ext cx="20868168" cy="7953136"/>
          </a:xfrm>
          <a:prstGeom prst="rect">
            <a:avLst/>
          </a:prstGeom>
        </p:spPr>
        <p:txBody>
          <a:bodyPr vert="horz" lIns="91440" tIns="45720" rIns="91440" bIns="45720"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3200" dirty="0">
                <a:solidFill>
                  <a:schemeClr val="tx2">
                    <a:lumMod val="75000"/>
                  </a:schemeClr>
                </a:solidFill>
                <a:latin typeface="Nunito Sans" pitchFamily="2" charset="77"/>
              </a:rPr>
              <a:t>Documentation below is all from the Aeries support website:  </a:t>
            </a:r>
            <a:r>
              <a:rPr lang="en-US" sz="3200" dirty="0">
                <a:solidFill>
                  <a:schemeClr val="tx2">
                    <a:lumMod val="75000"/>
                  </a:schemeClr>
                </a:solidFill>
                <a:latin typeface="Nunito Sans" pitchFamily="2" charset="77"/>
                <a:hlinkClick r:id="rId3"/>
              </a:rPr>
              <a:t>https://support.aeries.com</a:t>
            </a:r>
            <a:endParaRPr lang="en-US" sz="3200" dirty="0">
              <a:solidFill>
                <a:schemeClr val="tx2">
                  <a:lumMod val="75000"/>
                </a:schemeClr>
              </a:solidFill>
              <a:latin typeface="Nunito Sans" pitchFamily="2" charset="77"/>
            </a:endParaRPr>
          </a:p>
          <a:p>
            <a:pPr>
              <a:lnSpc>
                <a:spcPct val="100000"/>
              </a:lnSpc>
            </a:pPr>
            <a:r>
              <a:rPr lang="en-US" sz="3200" dirty="0">
                <a:solidFill>
                  <a:schemeClr val="tx2">
                    <a:lumMod val="75000"/>
                  </a:schemeClr>
                </a:solidFill>
                <a:latin typeface="Nunito Sans" pitchFamily="2" charset="77"/>
              </a:rPr>
              <a:t>Class Schedule Maintenance category:</a:t>
            </a:r>
            <a:br>
              <a:rPr lang="en-US" sz="3200" dirty="0">
                <a:solidFill>
                  <a:schemeClr val="tx2">
                    <a:lumMod val="75000"/>
                  </a:schemeClr>
                </a:solidFill>
                <a:latin typeface="Nunito Sans" pitchFamily="2" charset="77"/>
              </a:rPr>
            </a:br>
            <a:r>
              <a:rPr lang="en-US" sz="3200" dirty="0">
                <a:solidFill>
                  <a:schemeClr val="tx2">
                    <a:lumMod val="75000"/>
                  </a:schemeClr>
                </a:solidFill>
                <a:latin typeface="Nunito Sans" pitchFamily="2" charset="77"/>
                <a:hlinkClick r:id="rId4"/>
              </a:rPr>
              <a:t>https://support.aeries.com/support/solutions/folders/14000115900</a:t>
            </a:r>
            <a:br>
              <a:rPr lang="en-US" sz="3200" dirty="0">
                <a:solidFill>
                  <a:schemeClr val="tx2">
                    <a:lumMod val="75000"/>
                  </a:schemeClr>
                </a:solidFill>
                <a:latin typeface="Nunito Sans" pitchFamily="2" charset="77"/>
              </a:rPr>
            </a:br>
            <a:endParaRPr lang="en-US" sz="3200" dirty="0">
              <a:solidFill>
                <a:schemeClr val="tx2">
                  <a:lumMod val="75000"/>
                </a:schemeClr>
              </a:solidFill>
              <a:latin typeface="Nunito Sans" pitchFamily="2" charset="77"/>
            </a:endParaRPr>
          </a:p>
          <a:p>
            <a:pPr>
              <a:lnSpc>
                <a:spcPct val="100000"/>
              </a:lnSpc>
            </a:pPr>
            <a:r>
              <a:rPr lang="en-US" sz="3200" dirty="0">
                <a:solidFill>
                  <a:schemeClr val="tx2">
                    <a:lumMod val="75000"/>
                  </a:schemeClr>
                </a:solidFill>
                <a:latin typeface="Nunito Sans" pitchFamily="2" charset="77"/>
              </a:rPr>
              <a:t>Session 300 – Class Schedule Maintenance:</a:t>
            </a:r>
            <a:br>
              <a:rPr lang="en-US" sz="3200" dirty="0">
                <a:solidFill>
                  <a:schemeClr val="tx2">
                    <a:lumMod val="75000"/>
                  </a:schemeClr>
                </a:solidFill>
                <a:latin typeface="Nunito Sans" pitchFamily="2" charset="77"/>
              </a:rPr>
            </a:br>
            <a:r>
              <a:rPr lang="en-US" sz="3200" dirty="0">
                <a:solidFill>
                  <a:schemeClr val="tx2">
                    <a:lumMod val="75000"/>
                  </a:schemeClr>
                </a:solidFill>
                <a:latin typeface="Nunito Sans" pitchFamily="2" charset="77"/>
                <a:hlinkClick r:id="rId5"/>
              </a:rPr>
              <a:t>https://support.aeries.com/support/solutions/articles/14000079377-session-300-class-schedule-maintenance</a:t>
            </a:r>
            <a:br>
              <a:rPr lang="en-US" sz="3200" dirty="0">
                <a:solidFill>
                  <a:schemeClr val="tx2">
                    <a:lumMod val="75000"/>
                  </a:schemeClr>
                </a:solidFill>
                <a:latin typeface="Nunito Sans" pitchFamily="2" charset="77"/>
              </a:rPr>
            </a:br>
            <a:endParaRPr lang="en-US" sz="3200" dirty="0">
              <a:solidFill>
                <a:schemeClr val="tx2">
                  <a:lumMod val="75000"/>
                </a:schemeClr>
              </a:solidFill>
              <a:latin typeface="Nunito Sans" pitchFamily="2" charset="77"/>
            </a:endParaRPr>
          </a:p>
          <a:p>
            <a:r>
              <a:rPr lang="en-US" sz="3200" dirty="0">
                <a:solidFill>
                  <a:schemeClr val="tx2">
                    <a:lumMod val="75000"/>
                  </a:schemeClr>
                </a:solidFill>
                <a:latin typeface="Nunito Sans" pitchFamily="2" charset="77"/>
              </a:rPr>
              <a:t>Good Morning Aeries webinar:  Student Schedule Changes (recording and PowerPoint available now):</a:t>
            </a:r>
            <a:br>
              <a:rPr lang="en-US" sz="3200" dirty="0">
                <a:solidFill>
                  <a:schemeClr val="tx2">
                    <a:lumMod val="75000"/>
                  </a:schemeClr>
                </a:solidFill>
                <a:latin typeface="Nunito Sans" pitchFamily="2" charset="77"/>
              </a:rPr>
            </a:br>
            <a:r>
              <a:rPr lang="en-US" sz="3200" dirty="0">
                <a:solidFill>
                  <a:schemeClr val="tx2">
                    <a:lumMod val="75000"/>
                  </a:schemeClr>
                </a:solidFill>
                <a:latin typeface="Nunito Sans" pitchFamily="2" charset="77"/>
                <a:hlinkClick r:id="rId6"/>
              </a:rPr>
              <a:t>https://support.aeries.com/support/solutions/articles/14000137541-student-schedule-changes</a:t>
            </a:r>
            <a:endParaRPr lang="en-US" sz="3200" dirty="0">
              <a:solidFill>
                <a:schemeClr val="tx2">
                  <a:lumMod val="75000"/>
                </a:schemeClr>
              </a:solidFill>
              <a:latin typeface="Nunito Sans" pitchFamily="2" charset="77"/>
            </a:endParaRPr>
          </a:p>
        </p:txBody>
      </p:sp>
      <p:pic>
        <p:nvPicPr>
          <p:cNvPr id="11" name="Picture 10">
            <a:extLst>
              <a:ext uri="{FF2B5EF4-FFF2-40B4-BE49-F238E27FC236}">
                <a16:creationId xmlns:a16="http://schemas.microsoft.com/office/drawing/2014/main" id="{3D21F157-9CBF-8629-84DA-70F7B6442A36}"/>
              </a:ext>
            </a:extLst>
          </p:cNvPr>
          <p:cNvPicPr>
            <a:picLocks noChangeAspect="1"/>
          </p:cNvPicPr>
          <p:nvPr/>
        </p:nvPicPr>
        <p:blipFill>
          <a:blip r:embed="rId7"/>
          <a:stretch>
            <a:fillRect/>
          </a:stretch>
        </p:blipFill>
        <p:spPr>
          <a:xfrm>
            <a:off x="11273338" y="7732041"/>
            <a:ext cx="11177751" cy="5022396"/>
          </a:xfrm>
          <a:prstGeom prst="rect">
            <a:avLst/>
          </a:prstGeom>
          <a:effectLst>
            <a:outerShdw blurRad="50800" dist="38100" dir="2700000" algn="tl" rotWithShape="0">
              <a:prstClr val="black">
                <a:alpha val="40000"/>
              </a:prstClr>
            </a:outerShdw>
          </a:effectLst>
        </p:spPr>
      </p:pic>
      <p:sp>
        <p:nvSpPr>
          <p:cNvPr id="3" name="Freeform 4">
            <a:extLst>
              <a:ext uri="{FF2B5EF4-FFF2-40B4-BE49-F238E27FC236}">
                <a16:creationId xmlns:a16="http://schemas.microsoft.com/office/drawing/2014/main" id="{5586DB95-8F77-B9AB-B4B6-449CB95FEE58}"/>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8"/>
            <a:stretch>
              <a:fillRect/>
            </a:stretch>
          </a:blipFill>
        </p:spPr>
        <p:txBody>
          <a:bodyPr/>
          <a:lstStyle/>
          <a:p>
            <a:endParaRPr lang="en-US"/>
          </a:p>
        </p:txBody>
      </p:sp>
      <p:sp>
        <p:nvSpPr>
          <p:cNvPr id="7" name="Freeform 26">
            <a:extLst>
              <a:ext uri="{FF2B5EF4-FFF2-40B4-BE49-F238E27FC236}">
                <a16:creationId xmlns:a16="http://schemas.microsoft.com/office/drawing/2014/main" id="{0CE59299-ABE2-7E83-1F75-76A1AB8E7911}"/>
              </a:ext>
            </a:extLst>
          </p:cNvPr>
          <p:cNvSpPr/>
          <p:nvPr/>
        </p:nvSpPr>
        <p:spPr>
          <a:xfrm>
            <a:off x="2371061" y="10329385"/>
            <a:ext cx="1136318" cy="1133463"/>
          </a:xfrm>
          <a:custGeom>
            <a:avLst/>
            <a:gdLst/>
            <a:ahLst/>
            <a:cxnLst/>
            <a:rect l="l" t="t" r="r" b="b"/>
            <a:pathLst>
              <a:path w="1136318" h="1133463">
                <a:moveTo>
                  <a:pt x="0" y="0"/>
                </a:moveTo>
                <a:lnTo>
                  <a:pt x="1136318" y="0"/>
                </a:lnTo>
                <a:lnTo>
                  <a:pt x="1136318" y="1133463"/>
                </a:lnTo>
                <a:lnTo>
                  <a:pt x="0" y="1133463"/>
                </a:lnTo>
                <a:lnTo>
                  <a:pt x="0" y="0"/>
                </a:lnTo>
                <a:close/>
              </a:path>
            </a:pathLst>
          </a:custGeom>
          <a:blipFill>
            <a:blip r:embed="rId9"/>
            <a:stretch>
              <a:fillRect/>
            </a:stretch>
          </a:blipFill>
          <a:effectLst>
            <a:outerShdw blurRad="50800" dist="38100" dir="2700000" algn="tl" rotWithShape="0">
              <a:prstClr val="black">
                <a:alpha val="40000"/>
              </a:prstClr>
            </a:outerShdw>
          </a:effectLst>
        </p:spPr>
        <p:txBody>
          <a:bodyPr/>
          <a:lstStyle/>
          <a:p>
            <a:endParaRPr lang="en-US"/>
          </a:p>
        </p:txBody>
      </p:sp>
      <p:sp>
        <p:nvSpPr>
          <p:cNvPr id="8" name="TextBox 7">
            <a:extLst>
              <a:ext uri="{FF2B5EF4-FFF2-40B4-BE49-F238E27FC236}">
                <a16:creationId xmlns:a16="http://schemas.microsoft.com/office/drawing/2014/main" id="{D922D891-2E3D-C683-0068-8BA2036D2256}"/>
              </a:ext>
            </a:extLst>
          </p:cNvPr>
          <p:cNvSpPr txBox="1"/>
          <p:nvPr/>
        </p:nvSpPr>
        <p:spPr>
          <a:xfrm>
            <a:off x="3682374" y="10329385"/>
            <a:ext cx="5137776" cy="1200329"/>
          </a:xfrm>
          <a:prstGeom prst="rect">
            <a:avLst/>
          </a:prstGeom>
          <a:noFill/>
        </p:spPr>
        <p:txBody>
          <a:bodyPr wrap="square" rtlCol="0">
            <a:spAutoFit/>
          </a:bodyPr>
          <a:lstStyle/>
          <a:p>
            <a:r>
              <a:rPr lang="en-US" dirty="0">
                <a:latin typeface="Nunito Sans" panose="00000500000000000000" pitchFamily="2" charset="0"/>
              </a:rPr>
              <a:t>Got questions? Bring them to Open Forum!</a:t>
            </a:r>
          </a:p>
        </p:txBody>
      </p:sp>
    </p:spTree>
    <p:extLst>
      <p:ext uri="{BB962C8B-B14F-4D97-AF65-F5344CB8AC3E}">
        <p14:creationId xmlns:p14="http://schemas.microsoft.com/office/powerpoint/2010/main" val="3578573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2" y="21100"/>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676400" y="321723"/>
            <a:ext cx="21031201" cy="850668"/>
          </a:xfrm>
        </p:spPr>
        <p:txBody>
          <a:bodyPr anchor="t">
            <a:normAutofit fontScale="90000"/>
          </a:bodyPr>
          <a:lstStyle/>
          <a:p>
            <a:pPr algn="r"/>
            <a:r>
              <a:rPr lang="en-US" sz="5600" b="1" dirty="0">
                <a:solidFill>
                  <a:schemeClr val="bg1"/>
                </a:solidFill>
                <a:latin typeface="Nunito Sans" pitchFamily="2" charset="77"/>
              </a:rPr>
              <a:t>Classes View Mode:  Flex with Show Available Periods un-checked</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676400" y="2209801"/>
            <a:ext cx="21031200" cy="10144126"/>
          </a:xfrm>
        </p:spPr>
        <p:txBody>
          <a:bodyPr/>
          <a:lstStyle/>
          <a:p>
            <a:r>
              <a:rPr lang="en-US" sz="3600" dirty="0">
                <a:solidFill>
                  <a:schemeClr val="tx2">
                    <a:lumMod val="75000"/>
                  </a:schemeClr>
                </a:solidFill>
                <a:latin typeface="Nunito Sans" pitchFamily="2" charset="77"/>
              </a:rPr>
              <a:t>See where the student is right now:  </a:t>
            </a:r>
            <a:r>
              <a:rPr lang="en-US" sz="3600" dirty="0">
                <a:solidFill>
                  <a:srgbClr val="FF0000"/>
                </a:solidFill>
                <a:latin typeface="Nunito Sans" pitchFamily="2" charset="77"/>
              </a:rPr>
              <a:t>HERE</a:t>
            </a:r>
          </a:p>
          <a:p>
            <a:r>
              <a:rPr lang="en-US" sz="3600" dirty="0">
                <a:solidFill>
                  <a:schemeClr val="tx2">
                    <a:lumMod val="75000"/>
                  </a:schemeClr>
                </a:solidFill>
                <a:latin typeface="Nunito Sans" pitchFamily="2" charset="77"/>
              </a:rPr>
              <a:t>Print the schedule</a:t>
            </a:r>
          </a:p>
          <a:p>
            <a:r>
              <a:rPr lang="en-US" sz="3600" dirty="0">
                <a:solidFill>
                  <a:schemeClr val="tx2">
                    <a:lumMod val="75000"/>
                  </a:schemeClr>
                </a:solidFill>
                <a:latin typeface="Nunito Sans" pitchFamily="2" charset="77"/>
              </a:rPr>
              <a:t>Schedule related information</a:t>
            </a:r>
            <a:endParaRPr lang="en-US" sz="3600" dirty="0">
              <a:latin typeface="Nunito Sans" pitchFamily="2" charset="77"/>
            </a:endParaRPr>
          </a:p>
          <a:p>
            <a:r>
              <a:rPr lang="en-US" sz="3600" dirty="0">
                <a:solidFill>
                  <a:schemeClr val="accent1">
                    <a:lumMod val="75000"/>
                  </a:schemeClr>
                </a:solidFill>
                <a:latin typeface="Nunito Sans" pitchFamily="2" charset="77"/>
              </a:rPr>
              <a:t>Blue</a:t>
            </a:r>
            <a:r>
              <a:rPr lang="en-US" sz="3600" dirty="0">
                <a:solidFill>
                  <a:schemeClr val="tx2">
                    <a:lumMod val="75000"/>
                  </a:schemeClr>
                </a:solidFill>
                <a:latin typeface="Nunito Sans" pitchFamily="2" charset="77"/>
              </a:rPr>
              <a:t> links to courses, teachers, sections</a:t>
            </a:r>
          </a:p>
          <a:p>
            <a:endParaRPr lang="en-US" dirty="0">
              <a:solidFill>
                <a:schemeClr val="tx2">
                  <a:lumMod val="75000"/>
                </a:schemeClr>
              </a:solidFill>
              <a:latin typeface="Nunito Sans" pitchFamily="2" charset="77"/>
            </a:endParaRPr>
          </a:p>
        </p:txBody>
      </p:sp>
      <p:pic>
        <p:nvPicPr>
          <p:cNvPr id="9" name="Picture 8">
            <a:extLst>
              <a:ext uri="{FF2B5EF4-FFF2-40B4-BE49-F238E27FC236}">
                <a16:creationId xmlns:a16="http://schemas.microsoft.com/office/drawing/2014/main" id="{5A9BA2F9-ABDF-013A-F987-9C5F195DCCA3}"/>
              </a:ext>
            </a:extLst>
          </p:cNvPr>
          <p:cNvPicPr>
            <a:picLocks noChangeAspect="1"/>
          </p:cNvPicPr>
          <p:nvPr/>
        </p:nvPicPr>
        <p:blipFill>
          <a:blip r:embed="rId3"/>
          <a:stretch>
            <a:fillRect/>
          </a:stretch>
        </p:blipFill>
        <p:spPr>
          <a:xfrm>
            <a:off x="1676400" y="5412235"/>
            <a:ext cx="19318169" cy="7791410"/>
          </a:xfrm>
          <a:prstGeom prst="rect">
            <a:avLst/>
          </a:prstGeom>
        </p:spPr>
      </p:pic>
      <p:sp>
        <p:nvSpPr>
          <p:cNvPr id="5" name="Freeform 4">
            <a:extLst>
              <a:ext uri="{FF2B5EF4-FFF2-40B4-BE49-F238E27FC236}">
                <a16:creationId xmlns:a16="http://schemas.microsoft.com/office/drawing/2014/main" id="{1DC05388-C010-5770-2993-FC9168FBB609}"/>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990626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4819532" y="1856071"/>
            <a:ext cx="14744936" cy="1744580"/>
          </a:xfrm>
          <a:prstGeom prst="rect">
            <a:avLst/>
          </a:prstGeom>
        </p:spPr>
        <p:txBody>
          <a:bodyPr lIns="0" tIns="0" rIns="0" bIns="0" rtlCol="0" anchor="t">
            <a:spAutoFit/>
          </a:bodyPr>
          <a:lstStyle/>
          <a:p>
            <a:pPr marL="0" marR="0" lvl="0" indent="0" algn="ctr" defTabSz="1219170" rtl="0" eaLnBrk="1" fontAlgn="auto" latinLnBrk="0" hangingPunct="1">
              <a:lnSpc>
                <a:spcPts val="14933"/>
              </a:lnSpc>
              <a:spcBef>
                <a:spcPts val="0"/>
              </a:spcBef>
              <a:spcAft>
                <a:spcPts val="0"/>
              </a:spcAft>
              <a:buClrTx/>
              <a:buSzTx/>
              <a:buFontTx/>
              <a:buNone/>
              <a:tabLst/>
              <a:defRPr/>
            </a:pPr>
            <a:r>
              <a:rPr kumimoji="0" lang="en-US" sz="10666" b="0" i="0" u="none" strike="noStrike" kern="1200" cap="none" spc="0" normalizeH="0" baseline="0" noProof="0" dirty="0">
                <a:ln>
                  <a:noFill/>
                </a:ln>
                <a:solidFill>
                  <a:srgbClr val="FFFFFF"/>
                </a:solidFill>
                <a:effectLst/>
                <a:uLnTx/>
                <a:uFillTx/>
                <a:latin typeface="Aeries Sans Ultra-Bold"/>
                <a:ea typeface="+mn-ea"/>
                <a:cs typeface="+mn-cs"/>
              </a:rPr>
              <a:t>Key Takeaways</a:t>
            </a:r>
          </a:p>
        </p:txBody>
      </p:sp>
      <p:sp>
        <p:nvSpPr>
          <p:cNvPr id="8" name="Freeform 8"/>
          <p:cNvSpPr/>
          <p:nvPr/>
        </p:nvSpPr>
        <p:spPr>
          <a:xfrm>
            <a:off x="21895818" y="11949014"/>
            <a:ext cx="2233165"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9" name="Content Placeholder 2">
            <a:extLst>
              <a:ext uri="{FF2B5EF4-FFF2-40B4-BE49-F238E27FC236}">
                <a16:creationId xmlns:a16="http://schemas.microsoft.com/office/drawing/2014/main" id="{DC638973-7FBB-5B4C-3713-AD553096CB37}"/>
              </a:ext>
            </a:extLst>
          </p:cNvPr>
          <p:cNvSpPr txBox="1">
            <a:spLocks/>
          </p:cNvSpPr>
          <p:nvPr/>
        </p:nvSpPr>
        <p:spPr>
          <a:xfrm>
            <a:off x="3641375" y="3786067"/>
            <a:ext cx="17062021" cy="8295305"/>
          </a:xfrm>
          <a:prstGeom prst="rect">
            <a:avLst/>
          </a:prstGeom>
        </p:spPr>
        <p:txBody>
          <a:bodyPr>
            <a:normAutofit fontScale="92500" lnSpcReduction="10000"/>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6000" dirty="0">
                <a:solidFill>
                  <a:schemeClr val="bg1"/>
                </a:solidFill>
              </a:rPr>
              <a:t>Use the Classes page to change a student’s schedule</a:t>
            </a:r>
            <a:br>
              <a:rPr lang="en-US" sz="6000" dirty="0">
                <a:solidFill>
                  <a:schemeClr val="bg1"/>
                </a:solidFill>
              </a:rPr>
            </a:br>
            <a:endParaRPr lang="en-US" sz="6000" dirty="0">
              <a:solidFill>
                <a:schemeClr val="bg1"/>
              </a:solidFill>
            </a:endParaRPr>
          </a:p>
          <a:p>
            <a:r>
              <a:rPr lang="en-US" sz="6000" dirty="0">
                <a:solidFill>
                  <a:schemeClr val="bg1"/>
                </a:solidFill>
              </a:rPr>
              <a:t>The Course Attendance page tracks the dates when a student is or was in a section</a:t>
            </a:r>
          </a:p>
          <a:p>
            <a:endParaRPr lang="en-US" sz="6000" dirty="0">
              <a:solidFill>
                <a:schemeClr val="bg1"/>
              </a:solidFill>
            </a:endParaRPr>
          </a:p>
          <a:p>
            <a:r>
              <a:rPr lang="en-US" sz="6000" dirty="0">
                <a:solidFill>
                  <a:schemeClr val="bg1"/>
                </a:solidFill>
              </a:rPr>
              <a:t>CAR dates are important; make sure they are correct</a:t>
            </a:r>
          </a:p>
          <a:p>
            <a:endParaRPr lang="en-US" sz="6000" dirty="0">
              <a:solidFill>
                <a:schemeClr val="bg1"/>
              </a:solidFill>
            </a:endParaRPr>
          </a:p>
          <a:p>
            <a:r>
              <a:rPr lang="en-US" sz="6000" dirty="0">
                <a:solidFill>
                  <a:schemeClr val="bg1"/>
                </a:solidFill>
              </a:rPr>
              <a:t>Students can be mass moved to another section on Master Schedule</a:t>
            </a:r>
          </a:p>
          <a:p>
            <a:pPr marL="457189" marR="0" lvl="0" indent="-457189" algn="l" defTabSz="1219170" rtl="0" eaLnBrk="1" fontAlgn="auto" latinLnBrk="0" hangingPunct="1">
              <a:lnSpc>
                <a:spcPct val="100000"/>
              </a:lnSpc>
              <a:spcBef>
                <a:spcPct val="20000"/>
              </a:spcBef>
              <a:spcAft>
                <a:spcPts val="0"/>
              </a:spcAft>
              <a:buClrTx/>
              <a:buSzTx/>
              <a:buFont typeface="Arial" pitchFamily="34" charset="0"/>
              <a:buChar char="•"/>
              <a:tabLst/>
              <a:defRPr/>
            </a:pPr>
            <a:endParaRPr kumimoji="0" lang="en-US" sz="4400" b="0" i="0" u="none" strike="noStrike" kern="1200" cap="none" spc="0" normalizeH="0" baseline="0" noProof="0" dirty="0">
              <a:ln>
                <a:noFill/>
              </a:ln>
              <a:solidFill>
                <a:prstClr val="white"/>
              </a:solidFill>
              <a:effectLst/>
              <a:uLnTx/>
              <a:uFillTx/>
              <a:latin typeface="Nunito Sans" panose="00000500000000000000" pitchFamily="2" charset="0"/>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sz="2400">
              <a:solidFill>
                <a:prstClr val="black"/>
              </a:solidFill>
              <a:latin typeface="Aptos" panose="02110004020202020204"/>
            </a:endParaRPr>
          </a:p>
        </p:txBody>
      </p:sp>
      <p:sp>
        <p:nvSpPr>
          <p:cNvPr id="3" name="Freeform 3"/>
          <p:cNvSpPr/>
          <p:nvPr/>
        </p:nvSpPr>
        <p:spPr>
          <a:xfrm>
            <a:off x="21895819" y="11949014"/>
            <a:ext cx="2233166"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sz="2400">
              <a:solidFill>
                <a:prstClr val="black"/>
              </a:solidFill>
              <a:latin typeface="Aptos" panose="02110004020202020204"/>
            </a:endParaRPr>
          </a:p>
        </p:txBody>
      </p:sp>
      <p:pic>
        <p:nvPicPr>
          <p:cNvPr id="7" name="Picture 6">
            <a:extLst>
              <a:ext uri="{FF2B5EF4-FFF2-40B4-BE49-F238E27FC236}">
                <a16:creationId xmlns:a16="http://schemas.microsoft.com/office/drawing/2014/main" id="{10874510-056D-4B5F-B44C-9A835E3DD268}"/>
              </a:ext>
            </a:extLst>
          </p:cNvPr>
          <p:cNvPicPr>
            <a:picLocks noChangeAspect="1"/>
          </p:cNvPicPr>
          <p:nvPr/>
        </p:nvPicPr>
        <p:blipFill>
          <a:blip r:embed="rId4"/>
          <a:stretch>
            <a:fillRect/>
          </a:stretch>
        </p:blipFill>
        <p:spPr>
          <a:xfrm>
            <a:off x="12700001" y="5718293"/>
            <a:ext cx="5781146" cy="5708274"/>
          </a:xfrm>
          <a:prstGeom prst="rect">
            <a:avLst/>
          </a:prstGeom>
        </p:spPr>
      </p:pic>
      <p:sp>
        <p:nvSpPr>
          <p:cNvPr id="4" name="TextBox 5">
            <a:extLst>
              <a:ext uri="{FF2B5EF4-FFF2-40B4-BE49-F238E27FC236}">
                <a16:creationId xmlns:a16="http://schemas.microsoft.com/office/drawing/2014/main" id="{FDABB801-63DD-CEB7-14D5-9CC92699A8AF}"/>
              </a:ext>
            </a:extLst>
          </p:cNvPr>
          <p:cNvSpPr txBox="1"/>
          <p:nvPr/>
        </p:nvSpPr>
        <p:spPr>
          <a:xfrm>
            <a:off x="7331485" y="1323733"/>
            <a:ext cx="16518178" cy="3385542"/>
          </a:xfrm>
          <a:prstGeom prst="rect">
            <a:avLst/>
          </a:prstGeom>
        </p:spPr>
        <p:txBody>
          <a:bodyPr wrap="square" lIns="0" tIns="0" rIns="0" bIns="0" rtlCol="0" anchor="t">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EFEFE"/>
                </a:solidFill>
                <a:effectLst/>
                <a:uLnTx/>
                <a:uFillTx/>
                <a:latin typeface="Aeries Sans Ultra-Bold"/>
                <a:ea typeface="+mn-ea"/>
                <a:cs typeface="+mn-cs"/>
              </a:rPr>
              <a:t>We want your feedback!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EFEFE"/>
                </a:solidFill>
                <a:effectLst/>
                <a:uLnTx/>
                <a:uFillTx/>
                <a:latin typeface="Aeries Sans Ultra-Bold"/>
                <a:ea typeface="+mn-ea"/>
                <a:cs typeface="+mn-cs"/>
              </a:rPr>
              <a:t>Scan the QR code below, or visit the survey link at the bottom,</a:t>
            </a:r>
            <a:br>
              <a:rPr kumimoji="0" lang="en-US" sz="4400" b="0" i="0" u="none" strike="noStrike" kern="1200" cap="none" spc="0" normalizeH="0" baseline="0" noProof="0" dirty="0">
                <a:ln>
                  <a:noFill/>
                </a:ln>
                <a:solidFill>
                  <a:srgbClr val="FEFEFE"/>
                </a:solidFill>
                <a:effectLst/>
                <a:uLnTx/>
                <a:uFillTx/>
                <a:latin typeface="Aeries Sans Ultra-Bold"/>
                <a:ea typeface="+mn-ea"/>
                <a:cs typeface="+mn-cs"/>
              </a:rPr>
            </a:br>
            <a:r>
              <a:rPr kumimoji="0" lang="en-US" sz="4400" b="0" i="0" u="none" strike="noStrike" kern="1200" cap="none" spc="0" normalizeH="0" baseline="0" noProof="0" dirty="0">
                <a:ln>
                  <a:noFill/>
                </a:ln>
                <a:solidFill>
                  <a:srgbClr val="FEFEFE"/>
                </a:solidFill>
                <a:effectLst/>
                <a:uLnTx/>
                <a:uFillTx/>
                <a:latin typeface="Aeries Sans Ultra-Bold"/>
                <a:ea typeface="+mn-ea"/>
                <a:cs typeface="+mn-cs"/>
              </a:rPr>
              <a:t>to provide feedback on this session:</a:t>
            </a:r>
          </a:p>
          <a:p>
            <a:pPr marL="0" marR="0" lvl="0" indent="0" algn="ctr" defTabSz="1219170" rtl="0" eaLnBrk="1" fontAlgn="auto" latinLnBrk="0" hangingPunct="1">
              <a:lnSpc>
                <a:spcPct val="100000"/>
              </a:lnSpc>
              <a:spcBef>
                <a:spcPts val="0"/>
              </a:spcBef>
              <a:spcAft>
                <a:spcPts val="0"/>
              </a:spcAft>
              <a:buClrTx/>
              <a:buSzTx/>
              <a:buFontTx/>
              <a:buNone/>
              <a:tabLst/>
              <a:defRPr/>
            </a:pPr>
            <a:br>
              <a:rPr kumimoji="0" lang="en-US" sz="4400" b="0" i="0" u="none" strike="noStrike" kern="1200" cap="none" spc="0" normalizeH="0" baseline="0" noProof="0" dirty="0">
                <a:ln>
                  <a:noFill/>
                </a:ln>
                <a:solidFill>
                  <a:srgbClr val="FEFEFE"/>
                </a:solidFill>
                <a:effectLst/>
                <a:uLnTx/>
                <a:uFillTx/>
                <a:latin typeface="Aeries Sans Ultra-Bold"/>
                <a:ea typeface="+mn-ea"/>
                <a:cs typeface="+mn-cs"/>
              </a:rPr>
            </a:br>
            <a:r>
              <a:rPr kumimoji="0" lang="en-US" sz="4400" b="0" i="0" u="none" strike="noStrike" kern="1200" cap="none" spc="0" normalizeH="0" baseline="0" noProof="0" dirty="0">
                <a:ln>
                  <a:noFill/>
                </a:ln>
                <a:solidFill>
                  <a:srgbClr val="FEFEFE"/>
                </a:solidFill>
                <a:effectLst/>
                <a:uLnTx/>
                <a:uFillTx/>
                <a:latin typeface="Aeries Sans Ultra-Bold"/>
                <a:ea typeface="+mn-ea"/>
                <a:cs typeface="+mn-cs"/>
              </a:rPr>
              <a:t>300 Class Schedule Maintenance.</a:t>
            </a:r>
          </a:p>
        </p:txBody>
      </p:sp>
      <p:sp>
        <p:nvSpPr>
          <p:cNvPr id="6" name="TextBox 5">
            <a:extLst>
              <a:ext uri="{FF2B5EF4-FFF2-40B4-BE49-F238E27FC236}">
                <a16:creationId xmlns:a16="http://schemas.microsoft.com/office/drawing/2014/main" id="{0F8644BC-BBCF-0A1B-9937-AD17A8C26F76}"/>
              </a:ext>
            </a:extLst>
          </p:cNvPr>
          <p:cNvSpPr txBox="1"/>
          <p:nvPr/>
        </p:nvSpPr>
        <p:spPr>
          <a:xfrm>
            <a:off x="6874255" y="12236982"/>
            <a:ext cx="16102583" cy="470000"/>
          </a:xfrm>
          <a:prstGeom prst="rect">
            <a:avLst/>
          </a:prstGeom>
          <a:noFill/>
        </p:spPr>
        <p:txBody>
          <a:bodyPr wrap="square" rtlCol="0">
            <a:spAutoFit/>
          </a:bodyPr>
          <a:lstStyle/>
          <a:p>
            <a:pPr algn="ctr">
              <a:lnSpc>
                <a:spcPts val="2800"/>
              </a:lnSpc>
            </a:pPr>
            <a:r>
              <a:rPr lang="en-US" sz="3200" b="1" dirty="0">
                <a:solidFill>
                  <a:srgbClr val="FFFFFF"/>
                </a:solidFill>
                <a:latin typeface="Nunito Sans Italics"/>
                <a:hlinkClick r:id="rId5"/>
              </a:rPr>
              <a:t>http://surveys.aeries.com/s3/AeriesCon-Session-Feedback-Survey-Spring-2024</a:t>
            </a:r>
            <a:endParaRPr lang="en-US" sz="3200" b="1" dirty="0">
              <a:solidFill>
                <a:srgbClr val="FFFFFF"/>
              </a:solidFill>
              <a:latin typeface="Nunito Sans Itali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676400" y="279193"/>
            <a:ext cx="21031201" cy="850668"/>
          </a:xfrm>
        </p:spPr>
        <p:txBody>
          <a:bodyPr anchor="t">
            <a:normAutofit fontScale="90000"/>
          </a:bodyPr>
          <a:lstStyle/>
          <a:p>
            <a:pPr algn="r"/>
            <a:r>
              <a:rPr lang="en-US" sz="5600" b="1" dirty="0">
                <a:solidFill>
                  <a:schemeClr val="bg1"/>
                </a:solidFill>
                <a:latin typeface="Nunito Sans" pitchFamily="2" charset="77"/>
              </a:rPr>
              <a:t>Classes View Mode:  Flex with Show Available Periods checked</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676400" y="1762301"/>
            <a:ext cx="21031200" cy="10491876"/>
          </a:xfrm>
        </p:spPr>
        <p:txBody>
          <a:bodyPr/>
          <a:lstStyle/>
          <a:p>
            <a:pPr marL="0" indent="0">
              <a:buNone/>
            </a:pPr>
            <a:r>
              <a:rPr lang="en-US" sz="3200" dirty="0">
                <a:solidFill>
                  <a:schemeClr val="tx2">
                    <a:lumMod val="75000"/>
                  </a:schemeClr>
                </a:solidFill>
                <a:latin typeface="Nunito Sans" pitchFamily="2" charset="77"/>
              </a:rPr>
              <a:t>With </a:t>
            </a:r>
            <a:r>
              <a:rPr lang="en-US" sz="3200" b="1" dirty="0">
                <a:solidFill>
                  <a:schemeClr val="tx2">
                    <a:lumMod val="75000"/>
                  </a:schemeClr>
                </a:solidFill>
                <a:latin typeface="Nunito Sans" pitchFamily="2" charset="77"/>
              </a:rPr>
              <a:t>Show Available Periods</a:t>
            </a:r>
            <a:r>
              <a:rPr lang="en-US" sz="3200" dirty="0">
                <a:solidFill>
                  <a:schemeClr val="tx2">
                    <a:lumMod val="75000"/>
                  </a:schemeClr>
                </a:solidFill>
                <a:latin typeface="Nunito Sans" pitchFamily="2" charset="77"/>
              </a:rPr>
              <a:t> checked, what has changed?</a:t>
            </a:r>
          </a:p>
          <a:p>
            <a:r>
              <a:rPr lang="en-US" sz="2800" dirty="0">
                <a:solidFill>
                  <a:schemeClr val="tx2">
                    <a:lumMod val="75000"/>
                  </a:schemeClr>
                </a:solidFill>
                <a:latin typeface="Nunito Sans" pitchFamily="2" charset="77"/>
              </a:rPr>
              <a:t>All Flex Periods are displayed; provides a preview of whether a section change is possible</a:t>
            </a:r>
          </a:p>
          <a:p>
            <a:r>
              <a:rPr lang="en-US" sz="2800" dirty="0">
                <a:solidFill>
                  <a:schemeClr val="tx2">
                    <a:lumMod val="75000"/>
                  </a:schemeClr>
                </a:solidFill>
                <a:latin typeface="Nunito Sans" pitchFamily="2" charset="77"/>
              </a:rPr>
              <a:t>Green check indicates Flex Period when the student is scheduled into a section</a:t>
            </a:r>
          </a:p>
          <a:p>
            <a:r>
              <a:rPr lang="en-US" sz="2800" dirty="0">
                <a:solidFill>
                  <a:schemeClr val="tx2">
                    <a:lumMod val="75000"/>
                  </a:schemeClr>
                </a:solidFill>
                <a:latin typeface="Nunito Sans" pitchFamily="2" charset="77"/>
              </a:rPr>
              <a:t>Blue circle indicates Flex Period where section(s) exist for the course and a seat is available</a:t>
            </a:r>
          </a:p>
          <a:p>
            <a:r>
              <a:rPr lang="en-US" sz="2800" dirty="0">
                <a:solidFill>
                  <a:schemeClr val="tx2">
                    <a:lumMod val="75000"/>
                  </a:schemeClr>
                </a:solidFill>
                <a:latin typeface="Nunito Sans" pitchFamily="2" charset="77"/>
              </a:rPr>
              <a:t>Red x indicates Flex Period where section(s) exist for the course, but the section(s) are full</a:t>
            </a:r>
            <a:endParaRPr lang="en-US" sz="2800" dirty="0">
              <a:solidFill>
                <a:srgbClr val="FF0000"/>
              </a:solidFill>
              <a:latin typeface="Nunito Sans" pitchFamily="2" charset="77"/>
            </a:endParaRPr>
          </a:p>
          <a:p>
            <a:pPr marL="0" indent="0">
              <a:buNone/>
            </a:pPr>
            <a:endParaRPr lang="en-US" dirty="0">
              <a:solidFill>
                <a:schemeClr val="tx2">
                  <a:lumMod val="75000"/>
                </a:schemeClr>
              </a:solidFill>
              <a:latin typeface="Nunito Sans" pitchFamily="2" charset="77"/>
            </a:endParaRPr>
          </a:p>
        </p:txBody>
      </p:sp>
      <p:pic>
        <p:nvPicPr>
          <p:cNvPr id="10" name="Picture 9">
            <a:extLst>
              <a:ext uri="{FF2B5EF4-FFF2-40B4-BE49-F238E27FC236}">
                <a16:creationId xmlns:a16="http://schemas.microsoft.com/office/drawing/2014/main" id="{274DA215-F250-45F9-A4A3-EAD4BB9568B6}"/>
              </a:ext>
            </a:extLst>
          </p:cNvPr>
          <p:cNvPicPr>
            <a:picLocks noChangeAspect="1"/>
          </p:cNvPicPr>
          <p:nvPr/>
        </p:nvPicPr>
        <p:blipFill>
          <a:blip r:embed="rId3"/>
          <a:stretch>
            <a:fillRect/>
          </a:stretch>
        </p:blipFill>
        <p:spPr>
          <a:xfrm>
            <a:off x="1393767" y="5319597"/>
            <a:ext cx="21596465" cy="7893125"/>
          </a:xfrm>
          <a:prstGeom prst="rect">
            <a:avLst/>
          </a:prstGeom>
        </p:spPr>
      </p:pic>
      <p:sp>
        <p:nvSpPr>
          <p:cNvPr id="5" name="Freeform 4">
            <a:extLst>
              <a:ext uri="{FF2B5EF4-FFF2-40B4-BE49-F238E27FC236}">
                <a16:creationId xmlns:a16="http://schemas.microsoft.com/office/drawing/2014/main" id="{5103E193-AD9D-71D9-05B0-C896E1B62F20}"/>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2628459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4E306-ECC7-9FC9-3727-9C52CAF4F0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35FD42D-20DE-FE30-C531-34BC7DB0B8E5}"/>
              </a:ext>
            </a:extLst>
          </p:cNvPr>
          <p:cNvPicPr>
            <a:picLocks noChangeAspect="1"/>
          </p:cNvPicPr>
          <p:nvPr/>
        </p:nvPicPr>
        <p:blipFill>
          <a:blip r:embed="rId2"/>
          <a:stretch>
            <a:fillRect/>
          </a:stretch>
        </p:blipFill>
        <p:spPr>
          <a:xfrm>
            <a:off x="3" y="22861"/>
            <a:ext cx="24383998" cy="1362074"/>
          </a:xfrm>
          <a:prstGeom prst="rect">
            <a:avLst/>
          </a:prstGeom>
        </p:spPr>
      </p:pic>
      <p:sp>
        <p:nvSpPr>
          <p:cNvPr id="2" name="Title 1">
            <a:extLst>
              <a:ext uri="{FF2B5EF4-FFF2-40B4-BE49-F238E27FC236}">
                <a16:creationId xmlns:a16="http://schemas.microsoft.com/office/drawing/2014/main" id="{ADEC8E14-76CF-894F-F7CB-82232524B4CF}"/>
              </a:ext>
            </a:extLst>
          </p:cNvPr>
          <p:cNvSpPr>
            <a:spLocks noGrp="1"/>
          </p:cNvSpPr>
          <p:nvPr>
            <p:ph type="title"/>
          </p:nvPr>
        </p:nvSpPr>
        <p:spPr>
          <a:xfrm>
            <a:off x="1676400" y="321723"/>
            <a:ext cx="21031201" cy="850668"/>
          </a:xfrm>
        </p:spPr>
        <p:txBody>
          <a:bodyPr anchor="t">
            <a:normAutofit fontScale="90000"/>
          </a:bodyPr>
          <a:lstStyle/>
          <a:p>
            <a:pPr algn="r"/>
            <a:r>
              <a:rPr lang="en-US" sz="5600" b="1" dirty="0">
                <a:solidFill>
                  <a:schemeClr val="bg1"/>
                </a:solidFill>
                <a:latin typeface="Nunito Sans" pitchFamily="2" charset="77"/>
              </a:rPr>
              <a:t>Classes View Mode and Course Attendance:  Flex with Primary Class</a:t>
            </a:r>
          </a:p>
        </p:txBody>
      </p:sp>
      <p:sp>
        <p:nvSpPr>
          <p:cNvPr id="3" name="Content Placeholder 2">
            <a:extLst>
              <a:ext uri="{FF2B5EF4-FFF2-40B4-BE49-F238E27FC236}">
                <a16:creationId xmlns:a16="http://schemas.microsoft.com/office/drawing/2014/main" id="{FDFA0643-772D-1876-B04C-1DC5D896D6CE}"/>
              </a:ext>
            </a:extLst>
          </p:cNvPr>
          <p:cNvSpPr>
            <a:spLocks noGrp="1"/>
          </p:cNvSpPr>
          <p:nvPr>
            <p:ph idx="1"/>
          </p:nvPr>
        </p:nvSpPr>
        <p:spPr>
          <a:xfrm>
            <a:off x="1676400" y="2020185"/>
            <a:ext cx="21031200" cy="10233991"/>
          </a:xfrm>
        </p:spPr>
        <p:txBody>
          <a:bodyPr/>
          <a:lstStyle/>
          <a:p>
            <a:r>
              <a:rPr lang="en-US" sz="2800" dirty="0">
                <a:solidFill>
                  <a:schemeClr val="tx2">
                    <a:lumMod val="75000"/>
                  </a:schemeClr>
                </a:solidFill>
                <a:latin typeface="Nunito Sans" pitchFamily="2" charset="77"/>
              </a:rPr>
              <a:t>Elementary school with MST using Flex</a:t>
            </a:r>
          </a:p>
          <a:p>
            <a:r>
              <a:rPr lang="en-US" sz="2800" dirty="0">
                <a:solidFill>
                  <a:schemeClr val="tx2">
                    <a:lumMod val="75000"/>
                  </a:schemeClr>
                </a:solidFill>
                <a:latin typeface="Nunito Sans" pitchFamily="2" charset="77"/>
              </a:rPr>
              <a:t>Classes and Course Attendance will usually have fewer records to display</a:t>
            </a:r>
          </a:p>
          <a:p>
            <a:r>
              <a:rPr lang="en-US" sz="2800" dirty="0">
                <a:solidFill>
                  <a:schemeClr val="tx2">
                    <a:lumMod val="75000"/>
                  </a:schemeClr>
                </a:solidFill>
                <a:latin typeface="Nunito Sans" pitchFamily="2" charset="77"/>
              </a:rPr>
              <a:t>If no pullouts are scheduled, it may be only one section – their grade-level self-contained class</a:t>
            </a:r>
          </a:p>
          <a:p>
            <a:r>
              <a:rPr lang="en-US" sz="2800" dirty="0">
                <a:solidFill>
                  <a:schemeClr val="tx2">
                    <a:lumMod val="75000"/>
                  </a:schemeClr>
                </a:solidFill>
                <a:latin typeface="Nunito Sans" pitchFamily="2" charset="77"/>
              </a:rPr>
              <a:t>Primary Class tracking:  a gold sun symbol next to their Primary Class (they should have one and only one)</a:t>
            </a:r>
          </a:p>
        </p:txBody>
      </p:sp>
      <p:sp>
        <p:nvSpPr>
          <p:cNvPr id="5" name="Freeform 4">
            <a:extLst>
              <a:ext uri="{FF2B5EF4-FFF2-40B4-BE49-F238E27FC236}">
                <a16:creationId xmlns:a16="http://schemas.microsoft.com/office/drawing/2014/main" id="{05B83576-0BB8-7446-F906-9C255F521FE2}"/>
              </a:ext>
            </a:extLst>
          </p:cNvPr>
          <p:cNvSpPr/>
          <p:nvPr/>
        </p:nvSpPr>
        <p:spPr>
          <a:xfrm>
            <a:off x="215063" y="167363"/>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6" name="Picture 5">
            <a:extLst>
              <a:ext uri="{FF2B5EF4-FFF2-40B4-BE49-F238E27FC236}">
                <a16:creationId xmlns:a16="http://schemas.microsoft.com/office/drawing/2014/main" id="{8E56CD70-4E4B-0A1F-1843-9FFCD67739FA}"/>
              </a:ext>
            </a:extLst>
          </p:cNvPr>
          <p:cNvPicPr>
            <a:picLocks noChangeAspect="1"/>
          </p:cNvPicPr>
          <p:nvPr/>
        </p:nvPicPr>
        <p:blipFill>
          <a:blip r:embed="rId4"/>
          <a:stretch>
            <a:fillRect/>
          </a:stretch>
        </p:blipFill>
        <p:spPr>
          <a:xfrm>
            <a:off x="4923451" y="4913358"/>
            <a:ext cx="13607143" cy="364690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29D786E-36A9-1286-9573-D0E23265B568}"/>
              </a:ext>
            </a:extLst>
          </p:cNvPr>
          <p:cNvPicPr>
            <a:picLocks noChangeAspect="1"/>
          </p:cNvPicPr>
          <p:nvPr/>
        </p:nvPicPr>
        <p:blipFill>
          <a:blip r:embed="rId5"/>
          <a:stretch>
            <a:fillRect/>
          </a:stretch>
        </p:blipFill>
        <p:spPr>
          <a:xfrm>
            <a:off x="4923451" y="9383197"/>
            <a:ext cx="13607142" cy="34667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7352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676400" y="321723"/>
            <a:ext cx="21031201" cy="850668"/>
          </a:xfrm>
        </p:spPr>
        <p:txBody>
          <a:bodyPr anchor="t">
            <a:normAutofit fontScale="90000"/>
          </a:bodyPr>
          <a:lstStyle/>
          <a:p>
            <a:pPr algn="r"/>
            <a:r>
              <a:rPr lang="en-US" sz="5600" b="1" dirty="0">
                <a:solidFill>
                  <a:schemeClr val="bg1"/>
                </a:solidFill>
                <a:latin typeface="Nunito Sans" pitchFamily="2" charset="77"/>
              </a:rPr>
              <a:t>Classes View Mode:  Non-Flex</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676400" y="2020185"/>
            <a:ext cx="21031200" cy="10233991"/>
          </a:xfrm>
        </p:spPr>
        <p:txBody>
          <a:bodyPr/>
          <a:lstStyle/>
          <a:p>
            <a:r>
              <a:rPr lang="en-US" sz="2800" dirty="0">
                <a:solidFill>
                  <a:schemeClr val="tx2">
                    <a:lumMod val="75000"/>
                  </a:schemeClr>
                </a:solidFill>
                <a:latin typeface="Nunito Sans" pitchFamily="2" charset="77"/>
              </a:rPr>
              <a:t>Looks almost the same as Flex with </a:t>
            </a:r>
            <a:r>
              <a:rPr lang="en-US" sz="2800" b="1" dirty="0">
                <a:solidFill>
                  <a:schemeClr val="tx2">
                    <a:lumMod val="75000"/>
                  </a:schemeClr>
                </a:solidFill>
                <a:latin typeface="Nunito Sans" pitchFamily="2" charset="77"/>
              </a:rPr>
              <a:t>Show Available Periods </a:t>
            </a:r>
            <a:r>
              <a:rPr lang="en-US" sz="2800" dirty="0">
                <a:solidFill>
                  <a:schemeClr val="tx2">
                    <a:lumMod val="75000"/>
                  </a:schemeClr>
                </a:solidFill>
                <a:latin typeface="Nunito Sans" pitchFamily="2" charset="77"/>
              </a:rPr>
              <a:t>checked</a:t>
            </a:r>
          </a:p>
          <a:p>
            <a:r>
              <a:rPr lang="en-US" sz="2800" dirty="0">
                <a:solidFill>
                  <a:schemeClr val="tx2">
                    <a:lumMod val="75000"/>
                  </a:schemeClr>
                </a:solidFill>
                <a:latin typeface="Nunito Sans" pitchFamily="2" charset="77"/>
              </a:rPr>
              <a:t>Standard 0-9 periods instead of </a:t>
            </a:r>
            <a:r>
              <a:rPr lang="en-US" sz="2800" b="1" dirty="0">
                <a:solidFill>
                  <a:schemeClr val="tx2">
                    <a:lumMod val="75000"/>
                  </a:schemeClr>
                </a:solidFill>
                <a:latin typeface="Nunito Sans" pitchFamily="2" charset="77"/>
              </a:rPr>
              <a:t>Flex Periods </a:t>
            </a:r>
            <a:r>
              <a:rPr lang="en-US" sz="2800" dirty="0">
                <a:solidFill>
                  <a:schemeClr val="tx2">
                    <a:lumMod val="75000"/>
                  </a:schemeClr>
                </a:solidFill>
                <a:latin typeface="Nunito Sans" pitchFamily="2" charset="77"/>
              </a:rPr>
              <a:t>are displayed</a:t>
            </a:r>
          </a:p>
          <a:p>
            <a:r>
              <a:rPr lang="en-US" sz="2800" b="1" dirty="0">
                <a:solidFill>
                  <a:schemeClr val="tx2">
                    <a:lumMod val="75000"/>
                  </a:schemeClr>
                </a:solidFill>
                <a:latin typeface="Nunito Sans" pitchFamily="2" charset="77"/>
              </a:rPr>
              <a:t>Period Range </a:t>
            </a:r>
            <a:r>
              <a:rPr lang="en-US" sz="2800" dirty="0">
                <a:solidFill>
                  <a:schemeClr val="tx2">
                    <a:lumMod val="75000"/>
                  </a:schemeClr>
                </a:solidFill>
                <a:latin typeface="Nunito Sans" pitchFamily="2" charset="77"/>
              </a:rPr>
              <a:t>(instead of </a:t>
            </a:r>
            <a:r>
              <a:rPr lang="en-US" sz="2800" b="1" dirty="0">
                <a:solidFill>
                  <a:schemeClr val="tx2">
                    <a:lumMod val="75000"/>
                  </a:schemeClr>
                </a:solidFill>
                <a:latin typeface="Nunito Sans" pitchFamily="2" charset="77"/>
              </a:rPr>
              <a:t>Time Range</a:t>
            </a:r>
            <a:r>
              <a:rPr lang="en-US" sz="2800" dirty="0">
                <a:solidFill>
                  <a:schemeClr val="tx2">
                    <a:lumMod val="75000"/>
                  </a:schemeClr>
                </a:solidFill>
                <a:latin typeface="Nunito Sans" pitchFamily="2" charset="77"/>
              </a:rPr>
              <a:t>) to restrict to specified periods in Edit Mode</a:t>
            </a:r>
          </a:p>
          <a:p>
            <a:r>
              <a:rPr lang="en-US" sz="2800" dirty="0">
                <a:solidFill>
                  <a:schemeClr val="tx2">
                    <a:lumMod val="75000"/>
                  </a:schemeClr>
                </a:solidFill>
                <a:latin typeface="Nunito Sans" pitchFamily="2" charset="77"/>
              </a:rPr>
              <a:t>No </a:t>
            </a:r>
            <a:r>
              <a:rPr lang="en-US" sz="2800" b="1" dirty="0">
                <a:solidFill>
                  <a:schemeClr val="tx2">
                    <a:lumMod val="75000"/>
                  </a:schemeClr>
                </a:solidFill>
                <a:latin typeface="Nunito Sans" pitchFamily="2" charset="77"/>
              </a:rPr>
              <a:t>Display Options</a:t>
            </a:r>
          </a:p>
        </p:txBody>
      </p:sp>
      <p:pic>
        <p:nvPicPr>
          <p:cNvPr id="7" name="Picture 6">
            <a:extLst>
              <a:ext uri="{FF2B5EF4-FFF2-40B4-BE49-F238E27FC236}">
                <a16:creationId xmlns:a16="http://schemas.microsoft.com/office/drawing/2014/main" id="{01408A30-25C7-E013-38F0-E121806D8B7A}"/>
              </a:ext>
            </a:extLst>
          </p:cNvPr>
          <p:cNvPicPr>
            <a:picLocks noChangeAspect="1"/>
          </p:cNvPicPr>
          <p:nvPr/>
        </p:nvPicPr>
        <p:blipFill>
          <a:blip r:embed="rId3"/>
          <a:stretch>
            <a:fillRect/>
          </a:stretch>
        </p:blipFill>
        <p:spPr>
          <a:xfrm>
            <a:off x="1520262" y="4797025"/>
            <a:ext cx="21035687" cy="7872762"/>
          </a:xfrm>
          <a:prstGeom prst="rect">
            <a:avLst/>
          </a:prstGeom>
        </p:spPr>
      </p:pic>
      <p:sp>
        <p:nvSpPr>
          <p:cNvPr id="5" name="Freeform 4">
            <a:extLst>
              <a:ext uri="{FF2B5EF4-FFF2-40B4-BE49-F238E27FC236}">
                <a16:creationId xmlns:a16="http://schemas.microsoft.com/office/drawing/2014/main" id="{337380C3-258A-5E06-3644-E8C0056736EC}"/>
              </a:ext>
            </a:extLst>
          </p:cNvPr>
          <p:cNvSpPr/>
          <p:nvPr/>
        </p:nvSpPr>
        <p:spPr>
          <a:xfrm>
            <a:off x="215063" y="167363"/>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789961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676400" y="321723"/>
            <a:ext cx="21031201" cy="850668"/>
          </a:xfrm>
        </p:spPr>
        <p:txBody>
          <a:bodyPr anchor="t">
            <a:normAutofit fontScale="90000"/>
          </a:bodyPr>
          <a:lstStyle/>
          <a:p>
            <a:pPr algn="r"/>
            <a:r>
              <a:rPr lang="en-US" sz="5600" b="1" dirty="0">
                <a:solidFill>
                  <a:schemeClr val="bg1"/>
                </a:solidFill>
                <a:latin typeface="Nunito Sans" pitchFamily="2" charset="77"/>
              </a:rPr>
              <a:t>Classes View Mode:  Something New-</a:t>
            </a:r>
            <a:r>
              <a:rPr lang="en-US" sz="5600" b="1" dirty="0" err="1">
                <a:solidFill>
                  <a:schemeClr val="bg1"/>
                </a:solidFill>
                <a:latin typeface="Nunito Sans" pitchFamily="2" charset="77"/>
              </a:rPr>
              <a:t>ish</a:t>
            </a:r>
            <a:endParaRPr lang="en-US" sz="5600" b="1" dirty="0">
              <a:solidFill>
                <a:schemeClr val="bg1"/>
              </a:solidFill>
              <a:latin typeface="Nunito Sans" pitchFamily="2" charset="77"/>
            </a:endParaRP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2676292" y="2020185"/>
            <a:ext cx="20031307" cy="10233991"/>
          </a:xfrm>
        </p:spPr>
        <p:txBody>
          <a:bodyPr>
            <a:normAutofit/>
          </a:bodyPr>
          <a:lstStyle/>
          <a:p>
            <a:pPr marL="0" indent="0">
              <a:buNone/>
            </a:pPr>
            <a:r>
              <a:rPr lang="en-US" sz="3200" dirty="0">
                <a:solidFill>
                  <a:schemeClr val="tx2">
                    <a:lumMod val="75000"/>
                  </a:schemeClr>
                </a:solidFill>
                <a:latin typeface="Nunito Sans" pitchFamily="2" charset="77"/>
              </a:rPr>
              <a:t>The Total Courses/Total Credits table is now displayed on both Classes and Course Requests:</a:t>
            </a: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r>
              <a:rPr lang="en-US" sz="3200" dirty="0">
                <a:solidFill>
                  <a:schemeClr val="tx2">
                    <a:lumMod val="75000"/>
                  </a:schemeClr>
                </a:solidFill>
                <a:latin typeface="Nunito Sans" pitchFamily="2" charset="77"/>
              </a:rPr>
              <a:t>The </a:t>
            </a:r>
            <a:r>
              <a:rPr lang="en-US" sz="3200" b="1" dirty="0">
                <a:solidFill>
                  <a:schemeClr val="tx2">
                    <a:lumMod val="75000"/>
                  </a:schemeClr>
                </a:solidFill>
                <a:latin typeface="Nunito Sans" pitchFamily="2" charset="77"/>
              </a:rPr>
              <a:t>Total Credits </a:t>
            </a:r>
            <a:r>
              <a:rPr lang="en-US" sz="3200" dirty="0">
                <a:solidFill>
                  <a:schemeClr val="tx2">
                    <a:lumMod val="75000"/>
                  </a:schemeClr>
                </a:solidFill>
                <a:latin typeface="Nunito Sans" pitchFamily="2" charset="77"/>
              </a:rPr>
              <a:t>column add up </a:t>
            </a:r>
            <a:r>
              <a:rPr lang="en-US" sz="3200" b="1" dirty="0">
                <a:solidFill>
                  <a:schemeClr val="tx2">
                    <a:lumMod val="75000"/>
                  </a:schemeClr>
                </a:solidFill>
                <a:latin typeface="Nunito Sans" pitchFamily="2" charset="77"/>
              </a:rPr>
              <a:t>Credit</a:t>
            </a:r>
            <a:r>
              <a:rPr lang="en-US" sz="3200" dirty="0">
                <a:solidFill>
                  <a:schemeClr val="tx2">
                    <a:lumMod val="75000"/>
                  </a:schemeClr>
                </a:solidFill>
                <a:latin typeface="Nunito Sans" pitchFamily="2" charset="77"/>
              </a:rPr>
              <a:t> (MST.CR) for each section, per term:  </a:t>
            </a:r>
          </a:p>
        </p:txBody>
      </p:sp>
      <p:pic>
        <p:nvPicPr>
          <p:cNvPr id="6" name="Picture 5">
            <a:extLst>
              <a:ext uri="{FF2B5EF4-FFF2-40B4-BE49-F238E27FC236}">
                <a16:creationId xmlns:a16="http://schemas.microsoft.com/office/drawing/2014/main" id="{AF7E2C24-E4B0-F692-4D99-F2046B2F5988}"/>
              </a:ext>
            </a:extLst>
          </p:cNvPr>
          <p:cNvPicPr>
            <a:picLocks noChangeAspect="1"/>
          </p:cNvPicPr>
          <p:nvPr/>
        </p:nvPicPr>
        <p:blipFill>
          <a:blip r:embed="rId3"/>
          <a:stretch>
            <a:fillRect/>
          </a:stretch>
        </p:blipFill>
        <p:spPr>
          <a:xfrm>
            <a:off x="2676292" y="2743703"/>
            <a:ext cx="12651940" cy="6938636"/>
          </a:xfrm>
          <a:prstGeom prst="rect">
            <a:avLst/>
          </a:prstGeom>
        </p:spPr>
      </p:pic>
      <p:pic>
        <p:nvPicPr>
          <p:cNvPr id="8" name="Picture 7">
            <a:extLst>
              <a:ext uri="{FF2B5EF4-FFF2-40B4-BE49-F238E27FC236}">
                <a16:creationId xmlns:a16="http://schemas.microsoft.com/office/drawing/2014/main" id="{ADEE3487-BAF5-8663-9F18-D4472E294379}"/>
              </a:ext>
            </a:extLst>
          </p:cNvPr>
          <p:cNvPicPr>
            <a:picLocks noChangeAspect="1"/>
          </p:cNvPicPr>
          <p:nvPr/>
        </p:nvPicPr>
        <p:blipFill>
          <a:blip r:embed="rId4"/>
          <a:stretch>
            <a:fillRect/>
          </a:stretch>
        </p:blipFill>
        <p:spPr>
          <a:xfrm>
            <a:off x="16966447" y="9912135"/>
            <a:ext cx="4676610" cy="3431757"/>
          </a:xfrm>
          <a:prstGeom prst="rect">
            <a:avLst/>
          </a:prstGeom>
        </p:spPr>
      </p:pic>
      <p:sp>
        <p:nvSpPr>
          <p:cNvPr id="5" name="Freeform 4">
            <a:extLst>
              <a:ext uri="{FF2B5EF4-FFF2-40B4-BE49-F238E27FC236}">
                <a16:creationId xmlns:a16="http://schemas.microsoft.com/office/drawing/2014/main" id="{01A3FF3B-E9C6-BCAD-295C-4CFD1250985C}"/>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959381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25998"/>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7366000" y="387928"/>
            <a:ext cx="15341600" cy="850668"/>
          </a:xfrm>
        </p:spPr>
        <p:txBody>
          <a:bodyPr anchor="t">
            <a:normAutofit fontScale="90000"/>
          </a:bodyPr>
          <a:lstStyle/>
          <a:p>
            <a:pPr algn="r"/>
            <a:r>
              <a:rPr lang="en-US" sz="5600" b="1" dirty="0">
                <a:solidFill>
                  <a:schemeClr val="bg1"/>
                </a:solidFill>
                <a:latin typeface="Nunito Sans" pitchFamily="2" charset="77"/>
              </a:rPr>
              <a:t>Classes page has two modes:  View and Edit</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759892" y="1929003"/>
            <a:ext cx="10414076" cy="11399069"/>
          </a:xfrm>
        </p:spPr>
        <p:txBody>
          <a:bodyPr>
            <a:normAutofit fontScale="62500" lnSpcReduction="20000"/>
          </a:bodyPr>
          <a:lstStyle/>
          <a:p>
            <a:pPr marL="0" indent="0">
              <a:lnSpc>
                <a:spcPct val="120000"/>
              </a:lnSpc>
              <a:buNone/>
            </a:pPr>
            <a:r>
              <a:rPr lang="en-US" b="1" dirty="0">
                <a:latin typeface="Nunito Sans" pitchFamily="2" charset="77"/>
              </a:rPr>
              <a:t>Edit Mode</a:t>
            </a:r>
            <a:br>
              <a:rPr lang="en-US" b="1" dirty="0">
                <a:latin typeface="Nunito Sans" pitchFamily="2" charset="77"/>
              </a:rPr>
            </a:br>
            <a:endParaRPr lang="en-US" b="1" dirty="0">
              <a:latin typeface="Nunito Sans" pitchFamily="2" charset="77"/>
            </a:endParaRPr>
          </a:p>
          <a:p>
            <a:pPr lvl="1">
              <a:lnSpc>
                <a:spcPct val="120000"/>
              </a:lnSpc>
            </a:pPr>
            <a:r>
              <a:rPr lang="en-US" dirty="0">
                <a:latin typeface="Nunito Sans" pitchFamily="2" charset="77"/>
              </a:rPr>
              <a:t>Worksheet grid of courses and </a:t>
            </a:r>
            <a:br>
              <a:rPr lang="en-US" dirty="0">
                <a:latin typeface="Nunito Sans" pitchFamily="2" charset="77"/>
              </a:rPr>
            </a:br>
            <a:r>
              <a:rPr lang="en-US" dirty="0">
                <a:latin typeface="Nunito Sans" pitchFamily="2" charset="77"/>
              </a:rPr>
              <a:t>sections</a:t>
            </a:r>
            <a:br>
              <a:rPr lang="en-US" dirty="0">
                <a:latin typeface="Nunito Sans" pitchFamily="2" charset="77"/>
              </a:rPr>
            </a:br>
            <a:endParaRPr lang="en-US" dirty="0">
              <a:latin typeface="Nunito Sans" pitchFamily="2" charset="77"/>
            </a:endParaRPr>
          </a:p>
          <a:p>
            <a:pPr lvl="1">
              <a:lnSpc>
                <a:spcPct val="120000"/>
              </a:lnSpc>
            </a:pPr>
            <a:r>
              <a:rPr lang="en-US" dirty="0">
                <a:latin typeface="Nunito Sans" pitchFamily="2" charset="77"/>
              </a:rPr>
              <a:t>What are we doing?  </a:t>
            </a:r>
            <a:br>
              <a:rPr lang="en-US" dirty="0">
                <a:latin typeface="Nunito Sans" pitchFamily="2" charset="77"/>
              </a:rPr>
            </a:br>
            <a:r>
              <a:rPr lang="en-US" dirty="0">
                <a:latin typeface="Nunito Sans" pitchFamily="2" charset="77"/>
              </a:rPr>
              <a:t>Adding sections and dropping sections</a:t>
            </a:r>
            <a:br>
              <a:rPr lang="en-US" dirty="0">
                <a:latin typeface="Nunito Sans" pitchFamily="2" charset="77"/>
              </a:rPr>
            </a:br>
            <a:endParaRPr lang="en-US" dirty="0">
              <a:latin typeface="Nunito Sans" pitchFamily="2" charset="77"/>
            </a:endParaRPr>
          </a:p>
          <a:p>
            <a:pPr lvl="1">
              <a:lnSpc>
                <a:spcPct val="120000"/>
              </a:lnSpc>
            </a:pPr>
            <a:r>
              <a:rPr lang="en-US" dirty="0">
                <a:latin typeface="Nunito Sans" pitchFamily="2" charset="77"/>
              </a:rPr>
              <a:t>Multiple ways to add/drop sections</a:t>
            </a:r>
          </a:p>
          <a:p>
            <a:pPr lvl="2">
              <a:lnSpc>
                <a:spcPct val="120000"/>
              </a:lnSpc>
            </a:pPr>
            <a:r>
              <a:rPr lang="en-US" dirty="0">
                <a:latin typeface="Nunito Sans" pitchFamily="2" charset="77"/>
              </a:rPr>
              <a:t>Do what works for you and for the student</a:t>
            </a:r>
          </a:p>
          <a:p>
            <a:pPr lvl="3">
              <a:lnSpc>
                <a:spcPct val="120000"/>
              </a:lnSpc>
            </a:pPr>
            <a:r>
              <a:rPr lang="en-US" dirty="0">
                <a:latin typeface="Nunito Sans" pitchFamily="2" charset="77"/>
              </a:rPr>
              <a:t>Reschedule to let Aeries choose sections</a:t>
            </a:r>
          </a:p>
          <a:p>
            <a:pPr lvl="3">
              <a:lnSpc>
                <a:spcPct val="120000"/>
              </a:lnSpc>
            </a:pPr>
            <a:r>
              <a:rPr lang="en-US" dirty="0">
                <a:latin typeface="Nunito Sans" pitchFamily="2" charset="77"/>
              </a:rPr>
              <a:t>Hand schedule to make decisions yourself</a:t>
            </a:r>
            <a:br>
              <a:rPr lang="en-US" dirty="0">
                <a:latin typeface="Nunito Sans" pitchFamily="2" charset="77"/>
              </a:rPr>
            </a:br>
            <a:endParaRPr lang="en-US" dirty="0">
              <a:latin typeface="Nunito Sans" pitchFamily="2" charset="77"/>
            </a:endParaRPr>
          </a:p>
          <a:p>
            <a:pPr lvl="1">
              <a:lnSpc>
                <a:spcPct val="120000"/>
              </a:lnSpc>
            </a:pPr>
            <a:r>
              <a:rPr lang="en-US" dirty="0">
                <a:latin typeface="Nunito Sans" pitchFamily="2" charset="77"/>
              </a:rPr>
              <a:t>Changes are not recorded to SEC </a:t>
            </a:r>
            <a:r>
              <a:rPr lang="en-US">
                <a:latin typeface="Nunito Sans" pitchFamily="2" charset="77"/>
              </a:rPr>
              <a:t>and CAR until </a:t>
            </a:r>
            <a:r>
              <a:rPr lang="en-US" b="1" dirty="0">
                <a:latin typeface="Nunito Sans" pitchFamily="2" charset="77"/>
              </a:rPr>
              <a:t>Save</a:t>
            </a:r>
            <a:r>
              <a:rPr lang="en-US" dirty="0">
                <a:latin typeface="Nunito Sans" pitchFamily="2" charset="77"/>
              </a:rPr>
              <a:t> is pressed</a:t>
            </a:r>
          </a:p>
          <a:p>
            <a:pPr lvl="2">
              <a:lnSpc>
                <a:spcPct val="120000"/>
              </a:lnSpc>
            </a:pPr>
            <a:r>
              <a:rPr lang="en-US" b="1" dirty="0">
                <a:latin typeface="Nunito Sans" pitchFamily="2" charset="77"/>
              </a:rPr>
              <a:t>End Date</a:t>
            </a:r>
            <a:r>
              <a:rPr lang="en-US" dirty="0">
                <a:latin typeface="Nunito Sans" pitchFamily="2" charset="77"/>
              </a:rPr>
              <a:t> will be last date for dropped section(s)</a:t>
            </a:r>
          </a:p>
          <a:p>
            <a:pPr lvl="2">
              <a:lnSpc>
                <a:spcPct val="120000"/>
              </a:lnSpc>
            </a:pPr>
            <a:r>
              <a:rPr lang="en-US" b="1" dirty="0">
                <a:latin typeface="Nunito Sans" pitchFamily="2" charset="77"/>
              </a:rPr>
              <a:t>Start Date </a:t>
            </a:r>
            <a:r>
              <a:rPr lang="en-US" dirty="0">
                <a:latin typeface="Nunito Sans" pitchFamily="2" charset="77"/>
              </a:rPr>
              <a:t>will be first date of added section(s)</a:t>
            </a:r>
            <a:br>
              <a:rPr lang="en-US" dirty="0">
                <a:latin typeface="Nunito Sans" pitchFamily="2" charset="77"/>
              </a:rPr>
            </a:br>
            <a:endParaRPr lang="en-US" dirty="0">
              <a:latin typeface="Nunito Sans" pitchFamily="2" charset="77"/>
            </a:endParaRPr>
          </a:p>
          <a:p>
            <a:pPr lvl="1">
              <a:lnSpc>
                <a:spcPct val="120000"/>
              </a:lnSpc>
            </a:pPr>
            <a:r>
              <a:rPr lang="en-US" dirty="0">
                <a:latin typeface="Nunito Sans" pitchFamily="2" charset="77"/>
              </a:rPr>
              <a:t>Dates are not recorded in the SEC table (Classes); dates are kept in CAR (Course Attendance)</a:t>
            </a:r>
            <a:br>
              <a:rPr lang="en-US" dirty="0">
                <a:latin typeface="Nunito Sans" pitchFamily="2" charset="77"/>
              </a:rPr>
            </a:br>
            <a:endParaRPr lang="en-US" dirty="0">
              <a:latin typeface="Nunito Sans" pitchFamily="2" charset="77"/>
            </a:endParaRPr>
          </a:p>
          <a:p>
            <a:pPr lvl="1">
              <a:lnSpc>
                <a:spcPct val="120000"/>
              </a:lnSpc>
            </a:pPr>
            <a:r>
              <a:rPr lang="en-US" dirty="0">
                <a:latin typeface="Nunito Sans" pitchFamily="2" charset="77"/>
              </a:rPr>
              <a:t>Only schedulers use Edit Mode</a:t>
            </a:r>
          </a:p>
          <a:p>
            <a:pPr lvl="1"/>
            <a:endParaRPr lang="en-US" dirty="0">
              <a:solidFill>
                <a:schemeClr val="tx2">
                  <a:lumMod val="75000"/>
                </a:schemeClr>
              </a:solidFill>
              <a:latin typeface="Nunito Sans" pitchFamily="2" charset="77"/>
            </a:endParaRPr>
          </a:p>
          <a:p>
            <a:endParaRPr lang="en-US" dirty="0">
              <a:solidFill>
                <a:schemeClr val="tx2">
                  <a:lumMod val="75000"/>
                </a:schemeClr>
              </a:solidFill>
              <a:latin typeface="Nunito Sans" pitchFamily="2" charset="77"/>
            </a:endParaRPr>
          </a:p>
        </p:txBody>
      </p:sp>
      <p:sp>
        <p:nvSpPr>
          <p:cNvPr id="5" name="Freeform 4">
            <a:extLst>
              <a:ext uri="{FF2B5EF4-FFF2-40B4-BE49-F238E27FC236}">
                <a16:creationId xmlns:a16="http://schemas.microsoft.com/office/drawing/2014/main" id="{61CBB86A-D128-3251-E292-47D35FA1600B}"/>
              </a:ext>
            </a:extLst>
          </p:cNvPr>
          <p:cNvSpPr/>
          <p:nvPr/>
        </p:nvSpPr>
        <p:spPr>
          <a:xfrm>
            <a:off x="215063" y="81098"/>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10" name="Picture 9">
            <a:extLst>
              <a:ext uri="{FF2B5EF4-FFF2-40B4-BE49-F238E27FC236}">
                <a16:creationId xmlns:a16="http://schemas.microsoft.com/office/drawing/2014/main" id="{43F54F40-DD8F-81E7-DCA3-03002066B246}"/>
              </a:ext>
            </a:extLst>
          </p:cNvPr>
          <p:cNvPicPr>
            <a:picLocks noChangeAspect="1"/>
          </p:cNvPicPr>
          <p:nvPr/>
        </p:nvPicPr>
        <p:blipFill>
          <a:blip r:embed="rId4"/>
          <a:stretch>
            <a:fillRect/>
          </a:stretch>
        </p:blipFill>
        <p:spPr>
          <a:xfrm>
            <a:off x="11375135" y="3455941"/>
            <a:ext cx="11956364" cy="75502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33623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10475</TotalTime>
  <Words>3842</Words>
  <Application>Microsoft Office PowerPoint</Application>
  <PresentationFormat>Custom</PresentationFormat>
  <Paragraphs>398</Paragraphs>
  <Slides>41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Aeries Sans Ultra-Bold</vt:lpstr>
      <vt:lpstr>Aptos</vt:lpstr>
      <vt:lpstr>Aptos Display</vt:lpstr>
      <vt:lpstr>Arial</vt:lpstr>
      <vt:lpstr>Calibri</vt:lpstr>
      <vt:lpstr>Calibri Light</vt:lpstr>
      <vt:lpstr>Nunito Sans</vt:lpstr>
      <vt:lpstr>Nunito Sans Italics</vt:lpstr>
      <vt:lpstr>Office Theme</vt:lpstr>
      <vt:lpstr>3_Office Theme</vt:lpstr>
      <vt:lpstr>1_Office Theme</vt:lpstr>
      <vt:lpstr>PowerPoint Presentation</vt:lpstr>
      <vt:lpstr>We are going to talk about . . .</vt:lpstr>
      <vt:lpstr>Classes page has two modes:  View and Edit</vt:lpstr>
      <vt:lpstr>Classes View Mode:  Flex with Show Available Periods un-checked</vt:lpstr>
      <vt:lpstr>Classes View Mode:  Flex with Show Available Periods checked</vt:lpstr>
      <vt:lpstr>Classes View Mode and Course Attendance:  Flex with Primary Class</vt:lpstr>
      <vt:lpstr>Classes View Mode:  Non-Flex</vt:lpstr>
      <vt:lpstr>Classes View Mode:  Something New-ish</vt:lpstr>
      <vt:lpstr>Classes page has two modes:  View and Edit</vt:lpstr>
      <vt:lpstr>Classes Edit Mode Guide Version 1:  the Kitchen Sink</vt:lpstr>
      <vt:lpstr>Classes Edit Mode Guide Version 2:  Add Sections</vt:lpstr>
      <vt:lpstr>Classes Edit Mode Locks </vt:lpstr>
      <vt:lpstr>Classes Edit Mode:  Add sections using a Course Request Packet </vt:lpstr>
      <vt:lpstr>Classes Edit Mode:  Add sections using a Course Request Section Packet </vt:lpstr>
      <vt:lpstr>Classes Edit Mode:  Add sections using the View MST popup</vt:lpstr>
      <vt:lpstr>View MST Popup</vt:lpstr>
      <vt:lpstr>Classes Edit Mode:  Add a section using the Course/Current Class field</vt:lpstr>
      <vt:lpstr>Classes Edit Mode:  Add a section using the New Class field</vt:lpstr>
      <vt:lpstr>Classes Edit Mode:  Dropping Sections</vt:lpstr>
      <vt:lpstr>Classes:  how to make a schedule for a new student</vt:lpstr>
      <vt:lpstr>Multiple ways to print a schedule:</vt:lpstr>
      <vt:lpstr>Classes Red Status Messages</vt:lpstr>
      <vt:lpstr>Classes Red Status Message:  L: Student is enrolled in attendance but has no classes on XX/XX/XXXX</vt:lpstr>
      <vt:lpstr>Classes Red Status Message:  M: Student is enrolled in attendance but has no course attendance on XX/XX/XXXX</vt:lpstr>
      <vt:lpstr>Classes Red Status Message:  N: Student is enrolled in course attendance but has no classes on XX/XX/XXXX</vt:lpstr>
      <vt:lpstr>Classes Red Status Message:  P: Student has invalid day# in course attendance</vt:lpstr>
      <vt:lpstr>Classes Red Status Message AF: Student has course attendance without enrollment on XX/XX/XXXX</vt:lpstr>
      <vt:lpstr>Classes Red Status Message AJ: Student has class attendance but has no course attendance for Section XX on XX/XX/XXXX</vt:lpstr>
      <vt:lpstr>Classes Red Status Messages related to Primary Classes</vt:lpstr>
      <vt:lpstr>Course Attendance</vt:lpstr>
      <vt:lpstr>Course Attendance (CAR) and why it matters . . .</vt:lpstr>
      <vt:lpstr>When should you make a change to a student’s schedule?</vt:lpstr>
      <vt:lpstr>Master Schedule:  mass move/copy students from one section to another</vt:lpstr>
      <vt:lpstr>Teachers page at a non-Flex school not using Section Staff:  transfer sections and Gradebooks</vt:lpstr>
      <vt:lpstr>Course Attendance Audit report (non-Flex)</vt:lpstr>
      <vt:lpstr>Course Attendance Audit report Flex Examples</vt:lpstr>
      <vt:lpstr> Course Attendance Audit Report:  troubleshooting at a Flex school</vt:lpstr>
      <vt:lpstr>Other Class Schedule Maintenance related reports</vt:lpstr>
      <vt:lpstr>Where to go for more information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Carole Williams</cp:lastModifiedBy>
  <cp:revision>467</cp:revision>
  <cp:lastPrinted>2024-02-28T16:52:07Z</cp:lastPrinted>
  <dcterms:created xsi:type="dcterms:W3CDTF">2014-09-26T10:57:37Z</dcterms:created>
  <dcterms:modified xsi:type="dcterms:W3CDTF">2024-03-11T15:56:53Z</dcterms:modified>
</cp:coreProperties>
</file>