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  <p:sldMasterId id="2147483721" r:id="rId2"/>
    <p:sldMasterId id="2147483733" r:id="rId3"/>
  </p:sldMasterIdLst>
  <p:notesMasterIdLst>
    <p:notesMasterId r:id="rId36"/>
  </p:notesMasterIdLst>
  <p:sldIdLst>
    <p:sldId id="259" r:id="rId4"/>
    <p:sldId id="589" r:id="rId5"/>
    <p:sldId id="387" r:id="rId6"/>
    <p:sldId id="402" r:id="rId7"/>
    <p:sldId id="433" r:id="rId8"/>
    <p:sldId id="412" r:id="rId9"/>
    <p:sldId id="582" r:id="rId10"/>
    <p:sldId id="415" r:id="rId11"/>
    <p:sldId id="416" r:id="rId12"/>
    <p:sldId id="417" r:id="rId13"/>
    <p:sldId id="419" r:id="rId14"/>
    <p:sldId id="421" r:id="rId15"/>
    <p:sldId id="422" r:id="rId16"/>
    <p:sldId id="590" r:id="rId17"/>
    <p:sldId id="418" r:id="rId18"/>
    <p:sldId id="424" r:id="rId19"/>
    <p:sldId id="425" r:id="rId20"/>
    <p:sldId id="423" r:id="rId21"/>
    <p:sldId id="574" r:id="rId22"/>
    <p:sldId id="459" r:id="rId23"/>
    <p:sldId id="426" r:id="rId24"/>
    <p:sldId id="427" r:id="rId25"/>
    <p:sldId id="428" r:id="rId26"/>
    <p:sldId id="429" r:id="rId27"/>
    <p:sldId id="430" r:id="rId28"/>
    <p:sldId id="431" r:id="rId29"/>
    <p:sldId id="432" r:id="rId30"/>
    <p:sldId id="438" r:id="rId31"/>
    <p:sldId id="441" r:id="rId32"/>
    <p:sldId id="445" r:id="rId33"/>
    <p:sldId id="578" r:id="rId34"/>
    <p:sldId id="307" r:id="rId35"/>
  </p:sldIdLst>
  <p:sldSz cx="24384000" cy="13716000"/>
  <p:notesSz cx="6858000" cy="9312275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82"/>
    <a:srgbClr val="FEFFB1"/>
    <a:srgbClr val="FFED50"/>
    <a:srgbClr val="FFFFFF"/>
    <a:srgbClr val="B5E1AE"/>
    <a:srgbClr val="7A9976"/>
    <a:srgbClr val="92D4D0"/>
    <a:srgbClr val="9ACDDE"/>
    <a:srgbClr val="CDECEF"/>
    <a:srgbClr val="91D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4E110A-1BAA-477A-A62C-9F2C347302B6}" v="6" dt="2024-02-26T22:01:12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33" autoAdjust="0"/>
    <p:restoredTop sz="96323" autoAdjust="0"/>
  </p:normalViewPr>
  <p:slideViewPr>
    <p:cSldViewPr snapToGrid="0">
      <p:cViewPr varScale="1">
        <p:scale>
          <a:sx n="44" d="100"/>
          <a:sy n="44" d="100"/>
        </p:scale>
        <p:origin x="1314" y="6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-11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e Williams" userId="d3a5e21e-6af0-43ba-b750-0fb74c5e4ac5" providerId="ADAL" clId="{704E110A-1BAA-477A-A62C-9F2C347302B6}"/>
    <pc:docChg chg="undo custSel addSld delSld modSld sldOrd modNotesMaster">
      <pc:chgData name="Carole Williams" userId="d3a5e21e-6af0-43ba-b750-0fb74c5e4ac5" providerId="ADAL" clId="{704E110A-1BAA-477A-A62C-9F2C347302B6}" dt="2024-02-26T22:01:13.647" v="998" actId="478"/>
      <pc:docMkLst>
        <pc:docMk/>
      </pc:docMkLst>
      <pc:sldChg chg="del">
        <pc:chgData name="Carole Williams" userId="d3a5e21e-6af0-43ba-b750-0fb74c5e4ac5" providerId="ADAL" clId="{704E110A-1BAA-477A-A62C-9F2C347302B6}" dt="2024-02-20T15:34:41.798" v="123" actId="47"/>
        <pc:sldMkLst>
          <pc:docMk/>
          <pc:sldMk cId="0" sldId="306"/>
        </pc:sldMkLst>
      </pc:sldChg>
      <pc:sldChg chg="modSp add mod">
        <pc:chgData name="Carole Williams" userId="d3a5e21e-6af0-43ba-b750-0fb74c5e4ac5" providerId="ADAL" clId="{704E110A-1BAA-477A-A62C-9F2C347302B6}" dt="2024-02-20T15:36:17.018" v="126" actId="20577"/>
        <pc:sldMkLst>
          <pc:docMk/>
          <pc:sldMk cId="0" sldId="307"/>
        </pc:sldMkLst>
        <pc:spChg chg="mod">
          <ac:chgData name="Carole Williams" userId="d3a5e21e-6af0-43ba-b750-0fb74c5e4ac5" providerId="ADAL" clId="{704E110A-1BAA-477A-A62C-9F2C347302B6}" dt="2024-02-20T15:36:17.018" v="126" actId="20577"/>
          <ac:spMkLst>
            <pc:docMk/>
            <pc:sldMk cId="0" sldId="307"/>
            <ac:spMk id="4" creationId="{FDABB801-63DD-CEB7-14D5-9CC92699A8AF}"/>
          </ac:spMkLst>
        </pc:spChg>
      </pc:sldChg>
      <pc:sldChg chg="modSp mod">
        <pc:chgData name="Carole Williams" userId="d3a5e21e-6af0-43ba-b750-0fb74c5e4ac5" providerId="ADAL" clId="{704E110A-1BAA-477A-A62C-9F2C347302B6}" dt="2024-02-26T21:55:11.774" v="964" actId="27636"/>
        <pc:sldMkLst>
          <pc:docMk/>
          <pc:sldMk cId="3064398607" sldId="418"/>
        </pc:sldMkLst>
        <pc:spChg chg="mod">
          <ac:chgData name="Carole Williams" userId="d3a5e21e-6af0-43ba-b750-0fb74c5e4ac5" providerId="ADAL" clId="{704E110A-1BAA-477A-A62C-9F2C347302B6}" dt="2024-02-26T21:55:02.179" v="959" actId="20577"/>
          <ac:spMkLst>
            <pc:docMk/>
            <pc:sldMk cId="3064398607" sldId="418"/>
            <ac:spMk id="2" creationId="{FC103006-2138-FAE1-458A-419BD9E7FD3B}"/>
          </ac:spMkLst>
        </pc:spChg>
        <pc:spChg chg="mod">
          <ac:chgData name="Carole Williams" userId="d3a5e21e-6af0-43ba-b750-0fb74c5e4ac5" providerId="ADAL" clId="{704E110A-1BAA-477A-A62C-9F2C347302B6}" dt="2024-02-26T21:55:11.774" v="964" actId="27636"/>
          <ac:spMkLst>
            <pc:docMk/>
            <pc:sldMk cId="3064398607" sldId="418"/>
            <ac:spMk id="3" creationId="{1CDF5348-6301-0B34-34A0-9A2ACE3BBB0F}"/>
          </ac:spMkLst>
        </pc:spChg>
      </pc:sldChg>
      <pc:sldChg chg="addSp delSp modSp mod">
        <pc:chgData name="Carole Williams" userId="d3a5e21e-6af0-43ba-b750-0fb74c5e4ac5" providerId="ADAL" clId="{704E110A-1BAA-477A-A62C-9F2C347302B6}" dt="2024-02-26T21:32:58.418" v="215" actId="1036"/>
        <pc:sldMkLst>
          <pc:docMk/>
          <pc:sldMk cId="3529565274" sldId="433"/>
        </pc:sldMkLst>
        <pc:spChg chg="mod">
          <ac:chgData name="Carole Williams" userId="d3a5e21e-6af0-43ba-b750-0fb74c5e4ac5" providerId="ADAL" clId="{704E110A-1BAA-477A-A62C-9F2C347302B6}" dt="2024-02-26T21:32:18.218" v="148" actId="20577"/>
          <ac:spMkLst>
            <pc:docMk/>
            <pc:sldMk cId="3529565274" sldId="433"/>
            <ac:spMk id="3" creationId="{1CDF5348-6301-0B34-34A0-9A2ACE3BBB0F}"/>
          </ac:spMkLst>
        </pc:spChg>
        <pc:spChg chg="add del mod">
          <ac:chgData name="Carole Williams" userId="d3a5e21e-6af0-43ba-b750-0fb74c5e4ac5" providerId="ADAL" clId="{704E110A-1BAA-477A-A62C-9F2C347302B6}" dt="2024-02-26T21:31:05.141" v="131" actId="478"/>
          <ac:spMkLst>
            <pc:docMk/>
            <pc:sldMk cId="3529565274" sldId="433"/>
            <ac:spMk id="5" creationId="{9C8B1013-1AE4-2DCD-A859-AF3A243A8183}"/>
          </ac:spMkLst>
        </pc:spChg>
        <pc:spChg chg="add mod">
          <ac:chgData name="Carole Williams" userId="d3a5e21e-6af0-43ba-b750-0fb74c5e4ac5" providerId="ADAL" clId="{704E110A-1BAA-477A-A62C-9F2C347302B6}" dt="2024-02-26T21:32:58.418" v="215" actId="1036"/>
          <ac:spMkLst>
            <pc:docMk/>
            <pc:sldMk cId="3529565274" sldId="433"/>
            <ac:spMk id="7" creationId="{8A4DE386-BC79-FDA1-1EC0-B84313D053E2}"/>
          </ac:spMkLst>
        </pc:spChg>
        <pc:picChg chg="mod ord">
          <ac:chgData name="Carole Williams" userId="d3a5e21e-6af0-43ba-b750-0fb74c5e4ac5" providerId="ADAL" clId="{704E110A-1BAA-477A-A62C-9F2C347302B6}" dt="2024-02-26T21:32:36.697" v="151" actId="167"/>
          <ac:picMkLst>
            <pc:docMk/>
            <pc:sldMk cId="3529565274" sldId="433"/>
            <ac:picMk id="12" creationId="{654337A6-BE79-09C8-6D76-96C09894DFE5}"/>
          </ac:picMkLst>
        </pc:picChg>
        <pc:picChg chg="mod">
          <ac:chgData name="Carole Williams" userId="d3a5e21e-6af0-43ba-b750-0fb74c5e4ac5" providerId="ADAL" clId="{704E110A-1BAA-477A-A62C-9F2C347302B6}" dt="2024-02-26T21:32:22.874" v="149" actId="1076"/>
          <ac:picMkLst>
            <pc:docMk/>
            <pc:sldMk cId="3529565274" sldId="433"/>
            <ac:picMk id="16" creationId="{5598E4E4-FA3E-AA7B-C5F1-8DB4FAAA77A9}"/>
          </ac:picMkLst>
        </pc:picChg>
      </pc:sldChg>
      <pc:sldChg chg="modSp mod">
        <pc:chgData name="Carole Williams" userId="d3a5e21e-6af0-43ba-b750-0fb74c5e4ac5" providerId="ADAL" clId="{704E110A-1BAA-477A-A62C-9F2C347302B6}" dt="2024-02-16T18:59:50.901" v="58" actId="20577"/>
        <pc:sldMkLst>
          <pc:docMk/>
          <pc:sldMk cId="3191361409" sldId="438"/>
        </pc:sldMkLst>
        <pc:spChg chg="mod">
          <ac:chgData name="Carole Williams" userId="d3a5e21e-6af0-43ba-b750-0fb74c5e4ac5" providerId="ADAL" clId="{704E110A-1BAA-477A-A62C-9F2C347302B6}" dt="2024-02-16T18:59:50.901" v="58" actId="20577"/>
          <ac:spMkLst>
            <pc:docMk/>
            <pc:sldMk cId="3191361409" sldId="438"/>
            <ac:spMk id="9" creationId="{5C16632F-7CB3-4F8C-7753-E7A7F66F089E}"/>
          </ac:spMkLst>
        </pc:spChg>
      </pc:sldChg>
      <pc:sldChg chg="modSp mod">
        <pc:chgData name="Carole Williams" userId="d3a5e21e-6af0-43ba-b750-0fb74c5e4ac5" providerId="ADAL" clId="{704E110A-1BAA-477A-A62C-9F2C347302B6}" dt="2024-02-26T21:35:23.258" v="226" actId="5793"/>
        <pc:sldMkLst>
          <pc:docMk/>
          <pc:sldMk cId="4246492041" sldId="459"/>
        </pc:sldMkLst>
        <pc:spChg chg="mod">
          <ac:chgData name="Carole Williams" userId="d3a5e21e-6af0-43ba-b750-0fb74c5e4ac5" providerId="ADAL" clId="{704E110A-1BAA-477A-A62C-9F2C347302B6}" dt="2024-02-26T21:35:23.258" v="226" actId="5793"/>
          <ac:spMkLst>
            <pc:docMk/>
            <pc:sldMk cId="4246492041" sldId="459"/>
            <ac:spMk id="9" creationId="{5C16632F-7CB3-4F8C-7753-E7A7F66F089E}"/>
          </ac:spMkLst>
        </pc:spChg>
      </pc:sldChg>
      <pc:sldChg chg="modSp mod">
        <pc:chgData name="Carole Williams" userId="d3a5e21e-6af0-43ba-b750-0fb74c5e4ac5" providerId="ADAL" clId="{704E110A-1BAA-477A-A62C-9F2C347302B6}" dt="2024-02-26T21:56:54.403" v="987" actId="20577"/>
        <pc:sldMkLst>
          <pc:docMk/>
          <pc:sldMk cId="1519576057" sldId="574"/>
        </pc:sldMkLst>
        <pc:spChg chg="mod">
          <ac:chgData name="Carole Williams" userId="d3a5e21e-6af0-43ba-b750-0fb74c5e4ac5" providerId="ADAL" clId="{704E110A-1BAA-477A-A62C-9F2C347302B6}" dt="2024-02-26T21:56:54.403" v="987" actId="20577"/>
          <ac:spMkLst>
            <pc:docMk/>
            <pc:sldMk cId="1519576057" sldId="574"/>
            <ac:spMk id="9" creationId="{5C16632F-7CB3-4F8C-7753-E7A7F66F089E}"/>
          </ac:spMkLst>
        </pc:spChg>
      </pc:sldChg>
      <pc:sldChg chg="addSp delSp mod">
        <pc:chgData name="Carole Williams" userId="d3a5e21e-6af0-43ba-b750-0fb74c5e4ac5" providerId="ADAL" clId="{704E110A-1BAA-477A-A62C-9F2C347302B6}" dt="2024-02-20T15:28:42.472" v="60" actId="22"/>
        <pc:sldMkLst>
          <pc:docMk/>
          <pc:sldMk cId="2201298521" sldId="578"/>
        </pc:sldMkLst>
        <pc:spChg chg="add del">
          <ac:chgData name="Carole Williams" userId="d3a5e21e-6af0-43ba-b750-0fb74c5e4ac5" providerId="ADAL" clId="{704E110A-1BAA-477A-A62C-9F2C347302B6}" dt="2024-02-20T15:28:42.472" v="60" actId="22"/>
          <ac:spMkLst>
            <pc:docMk/>
            <pc:sldMk cId="2201298521" sldId="578"/>
            <ac:spMk id="4" creationId="{EFDA45B1-8657-2C29-BCB0-75E9D0495B64}"/>
          </ac:spMkLst>
        </pc:spChg>
      </pc:sldChg>
      <pc:sldChg chg="del">
        <pc:chgData name="Carole Williams" userId="d3a5e21e-6af0-43ba-b750-0fb74c5e4ac5" providerId="ADAL" clId="{704E110A-1BAA-477A-A62C-9F2C347302B6}" dt="2024-02-26T21:26:07.636" v="128" actId="47"/>
        <pc:sldMkLst>
          <pc:docMk/>
          <pc:sldMk cId="2268631075" sldId="579"/>
        </pc:sldMkLst>
      </pc:sldChg>
      <pc:sldChg chg="add">
        <pc:chgData name="Carole Williams" userId="d3a5e21e-6af0-43ba-b750-0fb74c5e4ac5" providerId="ADAL" clId="{704E110A-1BAA-477A-A62C-9F2C347302B6}" dt="2024-02-26T21:26:02.639" v="127"/>
        <pc:sldMkLst>
          <pc:docMk/>
          <pc:sldMk cId="2304261191" sldId="589"/>
        </pc:sldMkLst>
      </pc:sldChg>
      <pc:sldChg chg="addSp delSp modSp add mod ord">
        <pc:chgData name="Carole Williams" userId="d3a5e21e-6af0-43ba-b750-0fb74c5e4ac5" providerId="ADAL" clId="{704E110A-1BAA-477A-A62C-9F2C347302B6}" dt="2024-02-26T22:01:13.647" v="998" actId="478"/>
        <pc:sldMkLst>
          <pc:docMk/>
          <pc:sldMk cId="3776218003" sldId="590"/>
        </pc:sldMkLst>
        <pc:spChg chg="mod">
          <ac:chgData name="Carole Williams" userId="d3a5e21e-6af0-43ba-b750-0fb74c5e4ac5" providerId="ADAL" clId="{704E110A-1BAA-477A-A62C-9F2C347302B6}" dt="2024-02-26T22:01:13.263" v="997" actId="207"/>
          <ac:spMkLst>
            <pc:docMk/>
            <pc:sldMk cId="3776218003" sldId="590"/>
            <ac:spMk id="2" creationId="{AA5EB03E-BBDC-98C4-02A1-002AEF8237A0}"/>
          </ac:spMkLst>
        </pc:spChg>
        <pc:spChg chg="mod">
          <ac:chgData name="Carole Williams" userId="d3a5e21e-6af0-43ba-b750-0fb74c5e4ac5" providerId="ADAL" clId="{704E110A-1BAA-477A-A62C-9F2C347302B6}" dt="2024-02-26T21:58:36.638" v="988" actId="20577"/>
          <ac:spMkLst>
            <pc:docMk/>
            <pc:sldMk cId="3776218003" sldId="590"/>
            <ac:spMk id="3" creationId="{7DCAD9C7-E781-040A-6D32-0E56E72B5BC3}"/>
          </ac:spMkLst>
        </pc:spChg>
        <pc:spChg chg="add del">
          <ac:chgData name="Carole Williams" userId="d3a5e21e-6af0-43ba-b750-0fb74c5e4ac5" providerId="ADAL" clId="{704E110A-1BAA-477A-A62C-9F2C347302B6}" dt="2024-02-26T22:01:12.387" v="995"/>
          <ac:spMkLst>
            <pc:docMk/>
            <pc:sldMk cId="3776218003" sldId="590"/>
            <ac:spMk id="5" creationId="{0E77A9D4-966C-846B-9CEC-5B208A0D5A1B}"/>
          </ac:spMkLst>
        </pc:spChg>
        <pc:spChg chg="del">
          <ac:chgData name="Carole Williams" userId="d3a5e21e-6af0-43ba-b750-0fb74c5e4ac5" providerId="ADAL" clId="{704E110A-1BAA-477A-A62C-9F2C347302B6}" dt="2024-02-26T21:40:31.892" v="501" actId="478"/>
          <ac:spMkLst>
            <pc:docMk/>
            <pc:sldMk cId="3776218003" sldId="590"/>
            <ac:spMk id="6" creationId="{BEBC44E4-F6D8-DB7D-F3E0-7FDE8F7B3FF8}"/>
          </ac:spMkLst>
        </pc:spChg>
        <pc:spChg chg="add del mod">
          <ac:chgData name="Carole Williams" userId="d3a5e21e-6af0-43ba-b750-0fb74c5e4ac5" providerId="ADAL" clId="{704E110A-1BAA-477A-A62C-9F2C347302B6}" dt="2024-02-26T22:01:12.911" v="996" actId="478"/>
          <ac:spMkLst>
            <pc:docMk/>
            <pc:sldMk cId="3776218003" sldId="590"/>
            <ac:spMk id="9" creationId="{79D36D70-393F-1F48-29D4-9C67CD59F7C9}"/>
          </ac:spMkLst>
        </pc:spChg>
        <pc:picChg chg="add del">
          <ac:chgData name="Carole Williams" userId="d3a5e21e-6af0-43ba-b750-0fb74c5e4ac5" providerId="ADAL" clId="{704E110A-1BAA-477A-A62C-9F2C347302B6}" dt="2024-02-26T22:01:13.647" v="998" actId="478"/>
          <ac:picMkLst>
            <pc:docMk/>
            <pc:sldMk cId="3776218003" sldId="590"/>
            <ac:picMk id="4" creationId="{790958CD-6C16-3481-F9CB-8B262D7965C4}"/>
          </ac:picMkLst>
        </pc:picChg>
        <pc:picChg chg="add del mod">
          <ac:chgData name="Carole Williams" userId="d3a5e21e-6af0-43ba-b750-0fb74c5e4ac5" providerId="ADAL" clId="{704E110A-1BAA-477A-A62C-9F2C347302B6}" dt="2024-02-26T21:40:59.073" v="506" actId="478"/>
          <ac:picMkLst>
            <pc:docMk/>
            <pc:sldMk cId="3776218003" sldId="590"/>
            <ac:picMk id="8" creationId="{6AE34FD2-FB34-F16B-81AC-251EB93578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72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72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1A69-C562-4FC5-92DC-994CDC1376A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32"/>
            <a:ext cx="5486400" cy="36667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2971800" cy="4672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46"/>
            <a:ext cx="2971800" cy="4672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7B73-6B03-4EF3-AD40-683CE00DA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56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5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16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40567"/>
            <a:ext cx="103632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181600"/>
            <a:ext cx="85344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39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59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875867"/>
            <a:ext cx="10363200" cy="181610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75618"/>
            <a:ext cx="10363200" cy="2000249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12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5384800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1"/>
            <a:ext cx="5384800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01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46817"/>
            <a:ext cx="5386917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99833"/>
            <a:ext cx="5386917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46817"/>
            <a:ext cx="5389033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899833"/>
            <a:ext cx="5389033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98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65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09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64067"/>
            <a:ext cx="4011084" cy="154940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364067"/>
            <a:ext cx="6815667" cy="780415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13467"/>
            <a:ext cx="4011084" cy="62547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5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26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6400800"/>
            <a:ext cx="7315200" cy="7556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17033"/>
            <a:ext cx="7315200" cy="54864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7156451"/>
            <a:ext cx="7315200" cy="107314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6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86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6185"/>
            <a:ext cx="274320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66185"/>
            <a:ext cx="802640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43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2C9B2-6D15-8F01-7490-EC0767F41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117EE8-C18E-FBF7-AC3C-8E6E764CE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6BD65-4284-BD22-4E17-66CA02AF2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5982-947C-4332-AD34-359F2457F98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56BC0-8479-3DCA-E2B5-70DF43687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09F3E-04D5-272D-64BB-EE391E785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FD3D-B5C5-4607-B4F1-451F0A841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14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D0092-6620-7F20-D08D-380FD774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CC631-3E5E-1EB0-336E-E27473E89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3897C-E8DD-35B0-E491-2A82ED143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5982-947C-4332-AD34-359F2457F98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7A4E2-51C3-C1CD-D03E-4DE9435B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44D32-E0C3-CFB3-A869-34ED51DA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FD3D-B5C5-4607-B4F1-451F0A841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65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4136D-F216-3365-8847-4C4CF53CB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0377D-CA16-2301-E601-BCC4EA7BD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82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59A67-A27A-CBE7-01B9-A238543D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5982-947C-4332-AD34-359F2457F98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1E9E6-FAB7-6BD3-0FE6-6BAED4373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48EA9-6A1C-7C44-2BEF-F99D4B136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FD3D-B5C5-4607-B4F1-451F0A841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A8819-2197-E8E6-94C8-82D4F3663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B1064-0EDF-1F63-6573-BCB8F90F5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F6FA6-00C3-1C72-1093-6F39E388D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3D203-84A1-6717-C024-E5839F94E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5982-947C-4332-AD34-359F2457F98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21FEA-AF74-F1EB-8A65-472A4911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57A79-4AF4-CF25-5531-25EE3B27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FD3D-B5C5-4607-B4F1-451F0A841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33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7E05-B08C-FD45-1C40-26ECDFF1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49346-650F-01E8-AC82-1B7858DBB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CA25A-8E09-4F21-886B-081AEF463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CFADB-AFA7-5E12-7E89-9615ED22CB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7CB8E6-0DDF-FCD1-2403-E470D6E25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FB8242-8E93-DF02-0359-575D4337F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5982-947C-4332-AD34-359F2457F98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FB8C39-CCAC-7ED3-6DF2-74AADA1DC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6F550D-4ADC-6BE4-EE5E-61972172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FD3D-B5C5-4607-B4F1-451F0A841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06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F5F6D-80F0-3017-1BE2-811030BB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ED3496-4B20-C14A-1F8F-596537E8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5982-947C-4332-AD34-359F2457F98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019F3-00AA-46A2-FE5F-C6987F27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B2EC0-99A0-31D8-1376-DE20EEB75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FD3D-B5C5-4607-B4F1-451F0A841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90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DE2B9C-D874-E5F8-DE42-D9FA6CC7B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5982-947C-4332-AD34-359F2457F98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2EE66E-C17E-D042-FEF3-5DE2EAF44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256AB-B44B-C77E-89FE-C06A7167B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FD3D-B5C5-4607-B4F1-451F0A841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0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60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37E21-38AE-0B6D-E7AF-D3B2B6AD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71C09-F6EB-D529-BD2F-75D599EC2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33AC2-EE66-9DE0-E9EF-9E0EED176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DD4DE-3163-7584-9F40-9496B1442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5982-947C-4332-AD34-359F2457F98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0299C-E79D-EE28-CB9B-78318F67F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90928-BDF9-498A-0853-8452853B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FD3D-B5C5-4607-B4F1-451F0A841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42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B5EDF-3BB3-8532-26C6-FF7CC681F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52F543-B570-0B8B-F46D-EFC8148EEE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5391D-0555-2896-1907-E6D09E876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54256-45F1-7459-1D0D-3FCDF17CA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5982-947C-4332-AD34-359F2457F98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B009E-06FA-9D66-8C8F-B89F52029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F93D0-6773-91FA-A394-403D68E98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FD3D-B5C5-4607-B4F1-451F0A841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47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DC561-A822-0DBB-FB6F-0EBB173FC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627802-10C0-5FC3-9DFC-FE691A3A7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D329-3AE0-AA54-EDE9-9BCB33927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5982-947C-4332-AD34-359F2457F98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40578-CE0E-F8CA-CF31-BB6FCC8C7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83585-9841-3FA9-8A77-C3D4BCEB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FD3D-B5C5-4607-B4F1-451F0A841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80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B991E3-40DF-28B4-1E95-2B6F5409F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66E2D7-05A6-DCD1-19F9-A74E9EA56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DEE59-C3C3-4C6D-ED0F-5A3C8BC50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5982-947C-4332-AD34-359F2457F98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0FE04-5322-F8D8-5210-F0367EF67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FA357-4F44-07C0-E9F5-5E7201EF4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FD3D-B5C5-4607-B4F1-451F0A841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9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9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6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4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7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2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5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6184"/>
            <a:ext cx="10972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33601"/>
            <a:ext cx="109728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8475134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8475134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3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20BC38-FB2B-BB8E-4A1F-BA51E8D67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0CF13-A358-F63C-6B7E-678B2D569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20830-4A97-0CB9-EE78-1D553C9C0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CD5982-947C-4332-AD34-359F2457F98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C6C74-A0F8-E417-A191-18EDECC63B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33EC4-7F60-A205-A479-0DD3F10D0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50FD3D-B5C5-4607-B4F1-451F0A841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5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4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aeries.com/support/solutions/folders/14000128208" TargetMode="External"/><Relationship Id="rId3" Type="http://schemas.openxmlformats.org/officeDocument/2006/relationships/hyperlink" Target="https://support.aeries.com/" TargetMode="External"/><Relationship Id="rId7" Type="http://schemas.openxmlformats.org/officeDocument/2006/relationships/hyperlink" Target="https://support.aeries.com/support/solutions/articles/14000121287-session-310-2-student-scheduling-for-next-year-scheduling-student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aeries.com/support/solutions/articles/14000079378-session-310-1-student-scheduling-for-next-year-building-the-scheduling-master-schedule" TargetMode="External"/><Relationship Id="rId11" Type="http://schemas.openxmlformats.org/officeDocument/2006/relationships/image" Target="../media/image61.png"/><Relationship Id="rId5" Type="http://schemas.openxmlformats.org/officeDocument/2006/relationships/hyperlink" Target="https://support.aeries.com/support/solutions/folders/14000116178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support.aeries.com/support/home" TargetMode="External"/><Relationship Id="rId9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9.xml"/><Relationship Id="rId5" Type="http://schemas.openxmlformats.org/officeDocument/2006/relationships/hyperlink" Target="http://surveys.aeries.com/s3/AeriesCon-Session-Feedback-Survey-Spring-2024" TargetMode="Externa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4384000" cy="13716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367987" y="1890600"/>
            <a:ext cx="4631325" cy="4631325"/>
          </a:xfrm>
          <a:custGeom>
            <a:avLst/>
            <a:gdLst/>
            <a:ahLst/>
            <a:cxnLst/>
            <a:rect l="l" t="t" r="r" b="b"/>
            <a:pathLst>
              <a:path w="3473494" h="3473494">
                <a:moveTo>
                  <a:pt x="0" y="0"/>
                </a:moveTo>
                <a:lnTo>
                  <a:pt x="3473494" y="0"/>
                </a:lnTo>
                <a:lnTo>
                  <a:pt x="3473494" y="3473494"/>
                </a:lnTo>
                <a:lnTo>
                  <a:pt x="0" y="34734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16" r="-916"/>
            </a:stretch>
          </a:blipFill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367987" y="8412525"/>
            <a:ext cx="14750771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eries Sans Ultra-Bold" panose="020B0604020202020204" charset="0"/>
              </a:rPr>
              <a:t>Scheduling Students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58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eries Sans Ultra-Bold" panose="020B060402020202020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eries Sans Ultra-Bold" panose="020B0604020202020204" charset="0"/>
              </a:rPr>
              <a:t>Presenter:  Carole Williams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67987" y="6207883"/>
            <a:ext cx="14750771" cy="2204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211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eries Sans Ultra-Bold"/>
                <a:ea typeface="+mn-ea"/>
                <a:cs typeface="+mn-cs"/>
              </a:rPr>
              <a:t>310-2 Student Scheduling for Next Year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E2A97-83E8-5CF3-F818-654F947D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-42529"/>
            <a:ext cx="24383998" cy="136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35" y="392996"/>
            <a:ext cx="21623079" cy="850668"/>
          </a:xfrm>
        </p:spPr>
        <p:txBody>
          <a:bodyPr anchor="t"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Nunito Sans" pitchFamily="2" charset="77"/>
              </a:rPr>
              <a:t>As the Scheduler runs: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5348-6301-0B34-34A0-9A2ACE3BB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625" y="2737655"/>
            <a:ext cx="19251468" cy="10363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Pre-scheduled (locked) sections first</a:t>
            </a:r>
          </a:p>
          <a:p>
            <a:pPr>
              <a:lnSpc>
                <a:spcPct val="120000"/>
              </a:lnSpc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Courses with fewer available sections are scheduled first (in other words, singletons first, then doubletons, etc.)</a:t>
            </a:r>
          </a:p>
          <a:p>
            <a:pPr>
              <a:lnSpc>
                <a:spcPct val="120000"/>
              </a:lnSpc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Sections with most empty seats are tried first</a:t>
            </a:r>
          </a:p>
          <a:p>
            <a:pPr>
              <a:lnSpc>
                <a:spcPct val="120000"/>
              </a:lnSpc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Scheduler tries to keep an empty seat in every section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So different maxes might cause effects you don’t expect</a:t>
            </a:r>
          </a:p>
          <a:p>
            <a:pPr>
              <a:lnSpc>
                <a:spcPct val="120000"/>
              </a:lnSpc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Core classes are scheduled before non-core classes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NCLB Core (CRS.NCC) and N/H (CRS.NA) fields</a:t>
            </a:r>
          </a:p>
          <a:p>
            <a:pPr marL="914400" lvl="1" indent="0">
              <a:lnSpc>
                <a:spcPct val="120000"/>
              </a:lnSpc>
              <a:buNone/>
            </a:pPr>
            <a:endParaRPr lang="en-US" sz="5000" b="1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9039279-1485-E1D4-C76A-9BB349B45A3B}"/>
              </a:ext>
            </a:extLst>
          </p:cNvPr>
          <p:cNvSpPr/>
          <p:nvPr/>
        </p:nvSpPr>
        <p:spPr>
          <a:xfrm>
            <a:off x="215063" y="65571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9F73CA07-E7F5-FC9C-FEDA-A6019D769564}"/>
              </a:ext>
            </a:extLst>
          </p:cNvPr>
          <p:cNvSpPr/>
          <p:nvPr/>
        </p:nvSpPr>
        <p:spPr>
          <a:xfrm>
            <a:off x="18581298" y="9195758"/>
            <a:ext cx="4170555" cy="3905097"/>
          </a:xfrm>
          <a:custGeom>
            <a:avLst/>
            <a:gdLst/>
            <a:ahLst/>
            <a:cxnLst/>
            <a:rect l="l" t="t" r="r" b="b"/>
            <a:pathLst>
              <a:path w="1068074" h="1068074">
                <a:moveTo>
                  <a:pt x="0" y="0"/>
                </a:moveTo>
                <a:lnTo>
                  <a:pt x="1068074" y="0"/>
                </a:lnTo>
                <a:lnTo>
                  <a:pt x="1068074" y="1068074"/>
                </a:lnTo>
                <a:lnTo>
                  <a:pt x="0" y="10680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3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E2A97-83E8-5CF3-F818-654F947D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-42529"/>
            <a:ext cx="24383998" cy="136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35" y="392996"/>
            <a:ext cx="21623079" cy="850668"/>
          </a:xfrm>
        </p:spPr>
        <p:txBody>
          <a:bodyPr anchor="t"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Nunito Sans" pitchFamily="2" charset="77"/>
              </a:rPr>
              <a:t>Do you need to add sections?  Check the Scheduling Course Request Analysis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5348-6301-0B34-34A0-9A2ACE3BB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009" y="1940491"/>
            <a:ext cx="19251468" cy="136207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Quickly see Seats Short:  not enough sections for the number of students requesting the Course</a:t>
            </a:r>
          </a:p>
          <a:p>
            <a:pPr>
              <a:lnSpc>
                <a:spcPct val="120000"/>
              </a:lnSpc>
            </a:pPr>
            <a:endParaRPr lang="en-US" b="1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marL="914400" lvl="1" indent="0">
              <a:lnSpc>
                <a:spcPct val="120000"/>
              </a:lnSpc>
              <a:buNone/>
            </a:pPr>
            <a:endParaRPr lang="en-US" sz="5000" b="1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703C67-C1B8-4C75-995E-99138DD25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700" y="3397922"/>
            <a:ext cx="16066797" cy="9255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0FED02DB-CECE-F247-E624-B612A3D5F353}"/>
              </a:ext>
            </a:extLst>
          </p:cNvPr>
          <p:cNvSpPr/>
          <p:nvPr/>
        </p:nvSpPr>
        <p:spPr>
          <a:xfrm>
            <a:off x="215063" y="65571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DD6948-71FE-3915-6759-853A920E9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720" y="12636188"/>
            <a:ext cx="5857143" cy="514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658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E2A97-83E8-5CF3-F818-654F947D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-42529"/>
            <a:ext cx="24383998" cy="136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35" y="392996"/>
            <a:ext cx="22624580" cy="850668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Nunito Sans" pitchFamily="2" charset="77"/>
              </a:rPr>
              <a:t>Do you need to move sections?  Check the Scheduling Class Load Analysis by Course and Period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5348-6301-0B34-34A0-9A2ACE3BB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391" y="1855431"/>
            <a:ext cx="20648428" cy="371429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For each Course, Dev reflects the difference between the Total in one section vs. the Class Average of all the sections</a:t>
            </a:r>
          </a:p>
          <a:p>
            <a:pPr>
              <a:lnSpc>
                <a:spcPct val="120000"/>
              </a:lnSpc>
            </a:pPr>
            <a:r>
              <a:rPr lang="en-US" sz="28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Over the Class Average (too full) and under the Class Average (not full enough) are both issues to solve</a:t>
            </a:r>
          </a:p>
          <a:p>
            <a:pPr>
              <a:lnSpc>
                <a:spcPct val="120000"/>
              </a:lnSpc>
            </a:pPr>
            <a:r>
              <a:rPr lang="en-US" sz="28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We want balance: each section’s Total is equal to the Class Average (or near the Class Average)</a:t>
            </a:r>
          </a:p>
          <a:p>
            <a:pPr>
              <a:lnSpc>
                <a:spcPct val="120000"/>
              </a:lnSpc>
            </a:pPr>
            <a:r>
              <a:rPr lang="en-US" sz="28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Look at &gt; 5 Dev (deviation). Add a section? Move a section?</a:t>
            </a:r>
          </a:p>
          <a:p>
            <a:pPr>
              <a:lnSpc>
                <a:spcPct val="120000"/>
              </a:lnSpc>
            </a:pPr>
            <a:r>
              <a:rPr lang="en-US" sz="28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Don’t move the singletons or doubletons!</a:t>
            </a: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Nunito Sans" pitchFamily="2" charset="0"/>
            </a:endParaRP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Nunito Sans" pitchFamily="2" charset="0"/>
            </a:endParaRPr>
          </a:p>
          <a:p>
            <a:pPr marL="914400" lvl="1" indent="0">
              <a:lnSpc>
                <a:spcPct val="120000"/>
              </a:lnSpc>
              <a:buNone/>
            </a:pPr>
            <a:endParaRPr lang="en-US" sz="5000" b="1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4DA0D61B-778C-3BAD-A6DB-1B4E86023584}"/>
              </a:ext>
            </a:extLst>
          </p:cNvPr>
          <p:cNvSpPr/>
          <p:nvPr/>
        </p:nvSpPr>
        <p:spPr>
          <a:xfrm>
            <a:off x="215063" y="65571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7A33D1-6A32-FD96-68B1-DABE07854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711" y="12821268"/>
            <a:ext cx="5857143" cy="514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C9B822A-197D-0F00-AB84-CEC0A5661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90" y="5569720"/>
            <a:ext cx="20667517" cy="67289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40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E2A97-83E8-5CF3-F818-654F947D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-42529"/>
            <a:ext cx="24383998" cy="136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35" y="392996"/>
            <a:ext cx="22624580" cy="850668"/>
          </a:xfrm>
        </p:spPr>
        <p:txBody>
          <a:bodyPr anchor="t"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Nunito Sans" pitchFamily="2" charset="77"/>
              </a:rPr>
              <a:t>Do you need to move sections?  Check the Scheduling Class Load Averages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5348-6301-0B34-34A0-9A2ACE3BB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113" y="2183674"/>
            <a:ext cx="6783026" cy="10363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To print the Seat Counts, choose these Options: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Skip Inactive Students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Display Only Totals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Nunito Sans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Seat Count:  the Total number of seats per period by Grade Level, if each SMS section contained the average number of students per Course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Compare Average Requests per Section to the Total Students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Much higher? Seats (sections) for that Grade Level could potentially be moved to another period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Much lower? Seats for that Grade Level are needed in that period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Don’t move singletons or doubletons!</a:t>
            </a: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Nunito Sans" pitchFamily="2" charset="0"/>
            </a:endParaRPr>
          </a:p>
          <a:p>
            <a:pPr marL="914400" lvl="1" indent="0">
              <a:lnSpc>
                <a:spcPct val="120000"/>
              </a:lnSpc>
              <a:buNone/>
            </a:pPr>
            <a:endParaRPr lang="en-US" sz="5000" b="1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32B329-1764-AEAF-BB80-CF542ABC9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363" y="6775936"/>
            <a:ext cx="14458042" cy="5770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C43E19-E5B6-B1B5-7783-A4213D59F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591" y="2277457"/>
            <a:ext cx="9277318" cy="35497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5BF91882-0094-33A7-292D-DB6597B9158A}"/>
              </a:ext>
            </a:extLst>
          </p:cNvPr>
          <p:cNvSpPr/>
          <p:nvPr/>
        </p:nvSpPr>
        <p:spPr>
          <a:xfrm>
            <a:off x="215063" y="65571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73DAD9-0490-DD5D-2AEB-99F28D4CD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2113" y="12032588"/>
            <a:ext cx="5857143" cy="514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146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4AA1A-3725-7939-64D2-88FFE4CC4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0958CD-6C16-3481-F9CB-8B262D796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-42529"/>
            <a:ext cx="24383998" cy="136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5EB03E-BBDC-98C4-02A1-002AEF823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35" y="392996"/>
            <a:ext cx="21623079" cy="850668"/>
          </a:xfrm>
        </p:spPr>
        <p:txBody>
          <a:bodyPr anchor="t"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Nunito Sans" pitchFamily="2" charset="77"/>
              </a:rPr>
              <a:t>Mass scheduling students: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AD9C7-E781-040A-6D32-0E56E72B5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625" y="2737655"/>
            <a:ext cx="19251468" cy="10363200"/>
          </a:xfrm>
        </p:spPr>
        <p:txBody>
          <a:bodyPr>
            <a:normAutofit/>
          </a:bodyPr>
          <a:lstStyle/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Add/move sections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Run the scheduler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Run reports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48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Repeat steps 1 – 3 until:</a:t>
            </a:r>
          </a:p>
          <a:p>
            <a:pPr>
              <a:lnSpc>
                <a:spcPct val="120000"/>
              </a:lnSpc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Students are 100% scheduled, or</a:t>
            </a:r>
          </a:p>
          <a:p>
            <a:pPr>
              <a:lnSpc>
                <a:spcPct val="120000"/>
              </a:lnSpc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You have no other possibilities for adding/moving sections, or</a:t>
            </a:r>
          </a:p>
          <a:p>
            <a:pPr>
              <a:lnSpc>
                <a:spcPct val="120000"/>
              </a:lnSpc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You have run out of time</a:t>
            </a:r>
          </a:p>
          <a:p>
            <a:pPr marL="0" indent="0">
              <a:lnSpc>
                <a:spcPct val="120000"/>
              </a:lnSpc>
              <a:buNone/>
            </a:pPr>
            <a:endParaRPr lang="en-US" sz="48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48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E77A9D4-966C-846B-9CEC-5B208A0D5A1B}"/>
              </a:ext>
            </a:extLst>
          </p:cNvPr>
          <p:cNvSpPr/>
          <p:nvPr/>
        </p:nvSpPr>
        <p:spPr>
          <a:xfrm>
            <a:off x="215063" y="65571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79D36D70-393F-1F48-29D4-9C67CD59F7C9}"/>
              </a:ext>
            </a:extLst>
          </p:cNvPr>
          <p:cNvSpPr/>
          <p:nvPr/>
        </p:nvSpPr>
        <p:spPr>
          <a:xfrm>
            <a:off x="15697200" y="2737655"/>
            <a:ext cx="6169572" cy="5780519"/>
          </a:xfrm>
          <a:custGeom>
            <a:avLst/>
            <a:gdLst/>
            <a:ahLst/>
            <a:cxnLst/>
            <a:rect l="l" t="t" r="r" b="b"/>
            <a:pathLst>
              <a:path w="1323521" h="1310152">
                <a:moveTo>
                  <a:pt x="0" y="0"/>
                </a:moveTo>
                <a:lnTo>
                  <a:pt x="1323521" y="0"/>
                </a:lnTo>
                <a:lnTo>
                  <a:pt x="1323521" y="1310152"/>
                </a:lnTo>
                <a:lnTo>
                  <a:pt x="0" y="1310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18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E2A97-83E8-5CF3-F818-654F947D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-42529"/>
            <a:ext cx="24383998" cy="136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35" y="392996"/>
            <a:ext cx="21623079" cy="850668"/>
          </a:xfrm>
        </p:spPr>
        <p:txBody>
          <a:bodyPr anchor="t"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Nunito Sans" pitchFamily="2" charset="77"/>
              </a:rPr>
              <a:t>At some point, you are going to stop running the Scheduler: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5348-6301-0B34-34A0-9A2ACE3BB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180" y="3148097"/>
            <a:ext cx="9810734" cy="62029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58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After you stop mass scheduling:</a:t>
            </a:r>
          </a:p>
          <a:p>
            <a:pPr lvl="1">
              <a:lnSpc>
                <a:spcPct val="120000"/>
              </a:lnSpc>
            </a:pPr>
            <a:endParaRPr lang="en-US" sz="58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lvl="1">
              <a:lnSpc>
                <a:spcPct val="120000"/>
              </a:lnSpc>
            </a:pPr>
            <a:r>
              <a:rPr lang="en-US" sz="50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Run the Scheduling Optimizer</a:t>
            </a:r>
          </a:p>
          <a:p>
            <a:pPr lvl="1">
              <a:lnSpc>
                <a:spcPct val="120000"/>
              </a:lnSpc>
            </a:pPr>
            <a:endParaRPr lang="en-US" sz="50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lvl="1">
              <a:lnSpc>
                <a:spcPct val="120000"/>
              </a:lnSpc>
            </a:pPr>
            <a:r>
              <a:rPr lang="en-US" sz="50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Hand schedule students on the Course Requests page</a:t>
            </a:r>
          </a:p>
          <a:p>
            <a:pPr marL="914400" lvl="1" indent="0">
              <a:lnSpc>
                <a:spcPct val="120000"/>
              </a:lnSpc>
              <a:buNone/>
            </a:pPr>
            <a:endParaRPr lang="en-US" sz="5000" b="1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8572A7-01E7-3E18-63FB-1B9C23FFF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5315" y="3063060"/>
            <a:ext cx="10455180" cy="63609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B6FEB85F-5210-9BE6-2C85-22E137401823}"/>
              </a:ext>
            </a:extLst>
          </p:cNvPr>
          <p:cNvSpPr/>
          <p:nvPr/>
        </p:nvSpPr>
        <p:spPr>
          <a:xfrm>
            <a:off x="215063" y="65571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D70C5B-09A6-A552-047C-2C46F48EE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5315" y="9878895"/>
            <a:ext cx="5857143" cy="514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4398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E2A97-83E8-5CF3-F818-654F947D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-42529"/>
            <a:ext cx="24383998" cy="136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35" y="392996"/>
            <a:ext cx="21623079" cy="850668"/>
          </a:xfrm>
        </p:spPr>
        <p:txBody>
          <a:bodyPr anchor="t"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Nunito Sans" pitchFamily="2" charset="77"/>
              </a:rPr>
              <a:t>Hand Scheduling on Course Requests page:  Flex Old Edit View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16632F-7CB3-4F8C-7753-E7A7F66F089E}"/>
              </a:ext>
            </a:extLst>
          </p:cNvPr>
          <p:cNvSpPr txBox="1">
            <a:spLocks/>
          </p:cNvSpPr>
          <p:nvPr/>
        </p:nvSpPr>
        <p:spPr>
          <a:xfrm>
            <a:off x="1056034" y="1903162"/>
            <a:ext cx="7471277" cy="1036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Display Options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:  view Flex Periods horizontally or vertically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Reject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column:  why the Scheduler didn’t put the student into a section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Temporary Lock: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Apply using button under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All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Display as </a:t>
            </a:r>
            <a:r>
              <a:rPr lang="en-US" sz="2000" dirty="0">
                <a:solidFill>
                  <a:srgbClr val="FF0000"/>
                </a:solidFill>
                <a:latin typeface="Nunito Sans" pitchFamily="2" charset="0"/>
              </a:rPr>
              <a:t>Locked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 in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Reject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column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Can be mass cleared on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Schedule All Students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page</a:t>
            </a:r>
          </a:p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PermLk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 set when editing the Course Request 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Display as </a:t>
            </a:r>
            <a:r>
              <a:rPr lang="en-US" sz="2000" dirty="0">
                <a:solidFill>
                  <a:srgbClr val="FF0000"/>
                </a:solidFill>
                <a:latin typeface="Nunito Sans" pitchFamily="2" charset="0"/>
              </a:rPr>
              <a:t>*Permanent Lock*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 in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Reject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column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More/different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PermLk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 codes can be added on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Update Code Table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 page for SSS.PL field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Can’t be mass cleared on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Schedule All Students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page</a:t>
            </a:r>
          </a:p>
          <a:p>
            <a:pPr lvl="1">
              <a:lnSpc>
                <a:spcPct val="120000"/>
              </a:lnSpc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Nunito Sans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Alternate Course Requests can be added and associated with primary Course Requests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Scheduling Exclusions for Student, Teacher, or Period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Student can be added to the Wait List for a full section</a:t>
            </a:r>
          </a:p>
          <a:p>
            <a:pPr>
              <a:lnSpc>
                <a:spcPct val="120000"/>
              </a:lnSpc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Nunito Sans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Nunito Sans" pitchFamily="2" charset="0"/>
            </a:endParaRP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Nunito Sans" pitchFamily="2" charset="0"/>
            </a:endParaRPr>
          </a:p>
          <a:p>
            <a:pPr marL="914400" lvl="1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5000" b="1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32D6DE-826A-F44D-9233-1DC284FA8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724" y="1909474"/>
            <a:ext cx="14151888" cy="98416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4">
            <a:extLst>
              <a:ext uri="{FF2B5EF4-FFF2-40B4-BE49-F238E27FC236}">
                <a16:creationId xmlns:a16="http://schemas.microsoft.com/office/drawing/2014/main" id="{8B155DF9-BC47-05B1-7D35-E17BFD207C8A}"/>
              </a:ext>
            </a:extLst>
          </p:cNvPr>
          <p:cNvSpPr/>
          <p:nvPr/>
        </p:nvSpPr>
        <p:spPr>
          <a:xfrm>
            <a:off x="215063" y="65571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ED71EF-4EA4-B94B-4986-5514BE7D3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524" y="12515417"/>
            <a:ext cx="5857143" cy="514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6845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E2A97-83E8-5CF3-F818-654F947D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-42529"/>
            <a:ext cx="24383998" cy="136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35" y="392996"/>
            <a:ext cx="21623079" cy="850668"/>
          </a:xfrm>
        </p:spPr>
        <p:txBody>
          <a:bodyPr anchor="t"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Nunito Sans" pitchFamily="2" charset="77"/>
              </a:rPr>
              <a:t>Hand Scheduling on Course Requests page:  Flex New Edit View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16632F-7CB3-4F8C-7753-E7A7F66F089E}"/>
              </a:ext>
            </a:extLst>
          </p:cNvPr>
          <p:cNvSpPr txBox="1">
            <a:spLocks/>
          </p:cNvSpPr>
          <p:nvPr/>
        </p:nvSpPr>
        <p:spPr>
          <a:xfrm>
            <a:off x="1056034" y="2161956"/>
            <a:ext cx="7471277" cy="1036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Display Options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:  view Flex Periods horizontally or vertically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Reject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 column:  why the Scheduler didn’t put the student into the section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Temporary Lock: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Apply using button under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All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Display as </a:t>
            </a:r>
            <a:r>
              <a:rPr lang="en-US" sz="2000" dirty="0">
                <a:solidFill>
                  <a:srgbClr val="FF0000"/>
                </a:solidFill>
                <a:latin typeface="Nunito Sans" pitchFamily="2" charset="0"/>
              </a:rPr>
              <a:t>Locked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 in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Reject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column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Can be mass cleared on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Schedule All Students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page</a:t>
            </a:r>
          </a:p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PermLk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 set when editing the Course Request 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Display as </a:t>
            </a:r>
            <a:r>
              <a:rPr lang="en-US" sz="2000" dirty="0">
                <a:solidFill>
                  <a:srgbClr val="FF0000"/>
                </a:solidFill>
                <a:latin typeface="Nunito Sans" pitchFamily="2" charset="0"/>
              </a:rPr>
              <a:t>*Permanent Lock*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 in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Reject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column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More/different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PermLk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values can be added on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Update Code Table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page for SSS.PL field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Can’t be mass cleared on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Schedule All Students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page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Alternate Course Requests can be added and associated with primary Course Requests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Scheduling Exclusions for Student, Teacher, or Period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Nunito Sans" pitchFamily="2" charset="0"/>
            </a:endParaRP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Nunito Sans" pitchFamily="2" charset="0"/>
            </a:endParaRPr>
          </a:p>
          <a:p>
            <a:pPr marL="914400" lvl="1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5000" b="1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A451FD-7EAF-057E-6767-198F06126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395" y="2086074"/>
            <a:ext cx="14977798" cy="103631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4">
            <a:extLst>
              <a:ext uri="{FF2B5EF4-FFF2-40B4-BE49-F238E27FC236}">
                <a16:creationId xmlns:a16="http://schemas.microsoft.com/office/drawing/2014/main" id="{1797DADF-CFAA-9307-E99C-B8C7D69F2B6F}"/>
              </a:ext>
            </a:extLst>
          </p:cNvPr>
          <p:cNvSpPr/>
          <p:nvPr/>
        </p:nvSpPr>
        <p:spPr>
          <a:xfrm>
            <a:off x="215063" y="65571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4886D7-FAFC-B7DD-8433-95BA9BBA2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500" y="11934987"/>
            <a:ext cx="5857143" cy="514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7722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E2A97-83E8-5CF3-F818-654F947D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-42529"/>
            <a:ext cx="24383998" cy="136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35" y="392996"/>
            <a:ext cx="21623079" cy="850668"/>
          </a:xfrm>
        </p:spPr>
        <p:txBody>
          <a:bodyPr anchor="t"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Nunito Sans" pitchFamily="2" charset="77"/>
              </a:rPr>
              <a:t>Hand Scheduling on Course Requests page:  Non-Flex Old Edit View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5CED25E-57FA-FA1B-5ED8-1D6C87AC47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68" y="2093345"/>
            <a:ext cx="14675681" cy="99353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16632F-7CB3-4F8C-7753-E7A7F66F089E}"/>
              </a:ext>
            </a:extLst>
          </p:cNvPr>
          <p:cNvSpPr txBox="1">
            <a:spLocks/>
          </p:cNvSpPr>
          <p:nvPr/>
        </p:nvSpPr>
        <p:spPr>
          <a:xfrm>
            <a:off x="1052500" y="1878973"/>
            <a:ext cx="6960914" cy="1036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Reject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column tells you why the Scheduler didn’t put the student into the section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Temporary Lock: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Apply using button under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All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Displays as </a:t>
            </a:r>
            <a:r>
              <a:rPr lang="en-US" sz="2000" dirty="0">
                <a:solidFill>
                  <a:srgbClr val="FF0000"/>
                </a:solidFill>
                <a:latin typeface="Nunito Sans" pitchFamily="2" charset="0"/>
              </a:rPr>
              <a:t>Locked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 in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Reject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 column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Can be mass cleared on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Schedule All Students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page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Edit the Course Request to set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PermLk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Display as </a:t>
            </a:r>
            <a:r>
              <a:rPr lang="en-US" sz="2000" dirty="0">
                <a:solidFill>
                  <a:srgbClr val="FF0000"/>
                </a:solidFill>
                <a:latin typeface="Nunito Sans" pitchFamily="2" charset="0"/>
              </a:rPr>
              <a:t>*Permanent Lock*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 in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Reject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 column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More/different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PermLk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 values can be added on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Update Code Table page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for SSS.PL field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Can’t be mass cleared on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Schedule All Students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page</a:t>
            </a:r>
          </a:p>
          <a:p>
            <a:pPr lvl="1">
              <a:lnSpc>
                <a:spcPct val="120000"/>
              </a:lnSpc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Nunito Sans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Alternate Course Requests can be added and associated with primary Course Requests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Scheduling Exclusions for Student, Teacher, or Period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Student can be added to the Wait List for a full section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Nunito Sans" pitchFamily="2" charset="0"/>
            </a:endParaRP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Nunito Sans" pitchFamily="2" charset="0"/>
            </a:endParaRPr>
          </a:p>
          <a:p>
            <a:pPr marL="914400" lvl="1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5000" b="1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C8CC67A3-DCEB-8763-66B9-5B405AE510F7}"/>
              </a:ext>
            </a:extLst>
          </p:cNvPr>
          <p:cNvSpPr/>
          <p:nvPr/>
        </p:nvSpPr>
        <p:spPr>
          <a:xfrm>
            <a:off x="215063" y="65571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D3E91B-8CEE-07B9-1A95-3BCE297D4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271" y="12525555"/>
            <a:ext cx="5857143" cy="514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0605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E2A97-83E8-5CF3-F818-654F947D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-42529"/>
            <a:ext cx="24383998" cy="136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35" y="392996"/>
            <a:ext cx="21623079" cy="850668"/>
          </a:xfrm>
        </p:spPr>
        <p:txBody>
          <a:bodyPr anchor="t"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Nunito Sans" pitchFamily="2" charset="77"/>
              </a:rPr>
              <a:t>Course Requests page:  guide to Reject reasons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16632F-7CB3-4F8C-7753-E7A7F66F089E}"/>
              </a:ext>
            </a:extLst>
          </p:cNvPr>
          <p:cNvSpPr txBox="1">
            <a:spLocks/>
          </p:cNvSpPr>
          <p:nvPr/>
        </p:nvSpPr>
        <p:spPr>
          <a:xfrm>
            <a:off x="968949" y="1813615"/>
            <a:ext cx="22152307" cy="11271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8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Conflict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could be one of the following:</a:t>
            </a:r>
          </a:p>
          <a:p>
            <a:pPr marL="1371600" marR="0" lvl="1" indent="-457200" algn="l" defTabSz="18288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A scheduled section is preventing sections of other Courses from being scheduled in the same Flex Period.</a:t>
            </a:r>
          </a:p>
          <a:p>
            <a:pPr marL="1371600" marR="0" lvl="1" indent="-457200" algn="l" defTabSz="18288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Too many Course Requests exist for the number of periods or Flex Periods available.</a:t>
            </a:r>
          </a:p>
          <a:p>
            <a:pPr marL="1371600" marR="0" lvl="1" indent="-457200" algn="l" defTabSz="18288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A Time Range or Period Range restriction is preventing available sections from being scheduled.</a:t>
            </a:r>
          </a:p>
          <a:p>
            <a:pPr marL="457200" marR="0" lvl="0" indent="-457200" algn="l" defTabSz="18288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Full Classes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:  All sections of the Course are full.</a:t>
            </a:r>
          </a:p>
          <a:p>
            <a:pPr marL="457200" marR="0" lvl="0" indent="-457200" algn="l" defTabSz="18288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Grade Range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:  All sections of the Course are set to a Grade Range that does not include the student’s Next Grade.</a:t>
            </a:r>
          </a:p>
          <a:p>
            <a:pPr marL="457200" marR="0" lvl="0" indent="-457200" algn="l" defTabSz="18288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Invalid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Crs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: 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No sections of the Course are offered.</a:t>
            </a:r>
            <a:endParaRPr lang="en-US" sz="2000" dirty="0">
              <a:solidFill>
                <a:srgbClr val="44546A">
                  <a:lumMod val="75000"/>
                </a:srgbClr>
              </a:solidFill>
              <a:latin typeface="Nunito Sans" pitchFamily="2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In a Flex school, sections may be offered but are missing their</a:t>
            </a:r>
            <a:r>
              <a:rPr lang="en-US" sz="2000" dirty="0">
                <a:solidFill>
                  <a:srgbClr val="44546A">
                    <a:lumMod val="75000"/>
                  </a:srgbClr>
                </a:solidFill>
                <a:latin typeface="Nunito Sans" pitchFamily="2" charset="0"/>
              </a:rPr>
              <a:t> Flex Period or Class Calendar.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Nunito Sans" pitchFamily="2" charset="0"/>
              <a:ea typeface="+mn-ea"/>
              <a:cs typeface="+mn-cs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StuGrp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 Restrict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: The Scheduling Group code for the sections does not match the student’s Scheduling Group code (SMS.SG &lt;&gt; STU.SG).</a:t>
            </a:r>
          </a:p>
          <a:p>
            <a:pPr marL="457200" marR="0" lvl="0" indent="-457200" algn="l" defTabSz="18288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Tchr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 Pref Err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:  The Pref value does not match any section’s Teacher (SSS.TN &lt;&gt; SMS.TN for traditional scheduling; SSS.PS &lt;&gt; SSM.ID for Flex scheduling).</a:t>
            </a:r>
          </a:p>
          <a:p>
            <a:pPr marL="457200" marR="0" lvl="0" indent="-457200" algn="l" defTabSz="18288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Sex Restriction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:  All sections of the Course are restricted to a different Gender (SMS.GN).</a:t>
            </a:r>
          </a:p>
          <a:p>
            <a:pPr marL="457200" marR="0" lvl="0" indent="-457200" algn="l" defTabSz="18288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Track Restrict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:  All sections of the Course are restricted to other Tracks (SMS.TR &lt;&gt; STU.TR).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Sans" pitchFamily="2" charset="0"/>
              <a:ea typeface="+mn-ea"/>
              <a:cs typeface="+mn-cs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ALTERNATE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:  An alternate Course was scheduled in place of the original Course Request.</a:t>
            </a:r>
          </a:p>
          <a:p>
            <a:pPr marL="457200" marR="0" lvl="0" indent="-457200" algn="l" defTabSz="18288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Locked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:  The section is scheduled and temporary locked.</a:t>
            </a:r>
          </a:p>
          <a:p>
            <a:pPr marL="457200" marR="0" lvl="0" indent="-457200" algn="l" defTabSz="18288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*Permanent Lock*: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  The section is scheduled and perm locked.</a:t>
            </a:r>
          </a:p>
          <a:p>
            <a:pPr marL="457200" marR="0" lvl="0" indent="-457200" algn="l" defTabSz="18288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PD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Excls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 Err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:  A period scheduling exclusion is preventing a section from being scheduled.</a:t>
            </a:r>
          </a:p>
          <a:p>
            <a:pPr marL="457200" marR="0" lvl="0" indent="-457200" algn="l" defTabSz="18288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Tchr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Excls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 Err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:  A teacher scheduling exclusion is preventing a section from being scheduled.</a:t>
            </a:r>
          </a:p>
          <a:p>
            <a:pPr marL="457200" marR="0" lvl="0" indent="-457200" algn="l" defTabSz="18288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STU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Excls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 Err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:  A student scheduling exclusion is preventing a section from being scheduled.</a:t>
            </a:r>
          </a:p>
          <a:p>
            <a:pPr marL="457200" marR="0" lvl="0" indent="-457200" algn="l" defTabSz="18288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Nunito Sans" pitchFamily="2" charset="0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Nunito Sans" pitchFamily="2" charset="0"/>
              <a:ea typeface="+mn-ea"/>
              <a:cs typeface="+mn-cs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Nunito Sans" pitchFamily="2" charset="0"/>
              <a:ea typeface="+mn-ea"/>
              <a:cs typeface="+mn-cs"/>
            </a:endParaRPr>
          </a:p>
          <a:p>
            <a:pPr marL="914400" marR="0" lvl="1" indent="0" algn="l" defTabSz="18288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B5576027-BF64-1BDE-8AA2-63287699BE25}"/>
              </a:ext>
            </a:extLst>
          </p:cNvPr>
          <p:cNvSpPr/>
          <p:nvPr/>
        </p:nvSpPr>
        <p:spPr>
          <a:xfrm>
            <a:off x="215063" y="65571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7E15BD-4457-9A60-7EFB-EEF7618F3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4458" y="2365126"/>
            <a:ext cx="1971693" cy="3799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reeform 13">
            <a:extLst>
              <a:ext uri="{FF2B5EF4-FFF2-40B4-BE49-F238E27FC236}">
                <a16:creationId xmlns:a16="http://schemas.microsoft.com/office/drawing/2014/main" id="{71857DB6-DC44-7018-254A-C2280E289E3D}"/>
              </a:ext>
            </a:extLst>
          </p:cNvPr>
          <p:cNvSpPr/>
          <p:nvPr/>
        </p:nvSpPr>
        <p:spPr>
          <a:xfrm>
            <a:off x="18719321" y="9299276"/>
            <a:ext cx="3768765" cy="3289138"/>
          </a:xfrm>
          <a:custGeom>
            <a:avLst/>
            <a:gdLst/>
            <a:ahLst/>
            <a:cxnLst/>
            <a:rect l="l" t="t" r="r" b="b"/>
            <a:pathLst>
              <a:path w="1068074" h="1068074">
                <a:moveTo>
                  <a:pt x="0" y="0"/>
                </a:moveTo>
                <a:lnTo>
                  <a:pt x="1068074" y="0"/>
                </a:lnTo>
                <a:lnTo>
                  <a:pt x="1068074" y="1068074"/>
                </a:lnTo>
                <a:lnTo>
                  <a:pt x="0" y="10680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7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E2A97-83E8-5CF3-F818-654F947D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9456"/>
            <a:ext cx="24383998" cy="136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0" y="403375"/>
            <a:ext cx="15341600" cy="850668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5600" b="1" dirty="0">
                <a:solidFill>
                  <a:schemeClr val="bg1"/>
                </a:solidFill>
                <a:latin typeface="Nunito Sans" pitchFamily="2" charset="77"/>
              </a:rPr>
              <a:t>Related </a:t>
            </a:r>
            <a:r>
              <a:rPr lang="en-US" sz="5600" b="1" dirty="0" err="1">
                <a:solidFill>
                  <a:schemeClr val="bg1"/>
                </a:solidFill>
                <a:latin typeface="Nunito Sans" pitchFamily="2" charset="77"/>
              </a:rPr>
              <a:t>AeriesCon</a:t>
            </a:r>
            <a:r>
              <a:rPr lang="en-US" sz="5600" b="1" dirty="0">
                <a:solidFill>
                  <a:schemeClr val="bg1"/>
                </a:solidFill>
                <a:latin typeface="Nunito Sans" pitchFamily="2" charset="77"/>
              </a:rPr>
              <a:t>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5348-6301-0B34-34A0-9A2ACE3BB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204" y="1964588"/>
            <a:ext cx="9976338" cy="372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427CDB"/>
                </a:solidFill>
                <a:latin typeface="Nunito Sans" pitchFamily="2" charset="77"/>
              </a:rPr>
              <a:t>Course Requests: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305-1:  Managing Student Scheduling Course Requests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305-2:  Student Scheduling Course Requests Using the Aeries Student Portal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AC1BDA-F8A9-6218-5915-DE155871EEBB}"/>
              </a:ext>
            </a:extLst>
          </p:cNvPr>
          <p:cNvSpPr txBox="1">
            <a:spLocks/>
          </p:cNvSpPr>
          <p:nvPr/>
        </p:nvSpPr>
        <p:spPr>
          <a:xfrm>
            <a:off x="12638567" y="1964588"/>
            <a:ext cx="11057860" cy="296972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400" b="1" i="0" u="none" strike="noStrike" kern="1200" cap="none" spc="0" normalizeH="0" baseline="0" noProof="0" dirty="0">
                <a:ln>
                  <a:noFill/>
                </a:ln>
                <a:solidFill>
                  <a:srgbClr val="427CDB"/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t>Flex Scheduling: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t>325-1:  Flex Scheduling - Traditional Bell Schedule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t>328:  Elementary w/Primary Class (CA Only)</a:t>
            </a:r>
          </a:p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2613CF-BFCB-E731-414F-75047CE98DE2}"/>
              </a:ext>
            </a:extLst>
          </p:cNvPr>
          <p:cNvSpPr txBox="1">
            <a:spLocks/>
          </p:cNvSpPr>
          <p:nvPr/>
        </p:nvSpPr>
        <p:spPr>
          <a:xfrm>
            <a:off x="1460204" y="5954232"/>
            <a:ext cx="9565758" cy="3723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400" b="1" i="0" u="none" strike="noStrike" kern="1200" cap="none" spc="0" normalizeH="0" baseline="0" noProof="0" dirty="0">
                <a:ln>
                  <a:noFill/>
                </a:ln>
                <a:solidFill>
                  <a:srgbClr val="427CDB"/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t>Scheduling: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t>310-1:  Student Scheduling for Next Year:  Building the Scheduling Master Schedule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t>310-2:  Student Scheduling for Next Year:  Scheduling Students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t>320:  Master Schedule Building Theory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t>330:  Scheduling Master Schedule Board (including the SMS Builder) 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t>340:  Student Scheduling – Scheduling Groups and Teams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A36D335-AA7E-5843-C03E-8CF5A3F8E5EA}"/>
              </a:ext>
            </a:extLst>
          </p:cNvPr>
          <p:cNvSpPr txBox="1">
            <a:spLocks/>
          </p:cNvSpPr>
          <p:nvPr/>
        </p:nvSpPr>
        <p:spPr>
          <a:xfrm>
            <a:off x="12638567" y="5954232"/>
            <a:ext cx="11057860" cy="3723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400" b="1" i="0" u="none" strike="noStrike" kern="1200" cap="none" spc="0" normalizeH="0" baseline="0" noProof="0" dirty="0">
                <a:ln>
                  <a:noFill/>
                </a:ln>
                <a:solidFill>
                  <a:srgbClr val="427CDB"/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t>Scheduling related: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t>456:  Alternative School Scheduling	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t>610:  Individualized Academic Plan for Students</a:t>
            </a:r>
          </a:p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5CD1D5-18B8-3B12-2B69-104FD136AD68}"/>
              </a:ext>
            </a:extLst>
          </p:cNvPr>
          <p:cNvSpPr/>
          <p:nvPr/>
        </p:nvSpPr>
        <p:spPr>
          <a:xfrm>
            <a:off x="1460204" y="6634716"/>
            <a:ext cx="9193619" cy="2679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95BDED-E500-7354-FD80-FDBD1E250C84}"/>
              </a:ext>
            </a:extLst>
          </p:cNvPr>
          <p:cNvSpPr/>
          <p:nvPr/>
        </p:nvSpPr>
        <p:spPr>
          <a:xfrm>
            <a:off x="10462436" y="6816430"/>
            <a:ext cx="361507" cy="1689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BA9232-2358-2B18-FD9F-539FFC27E92B}"/>
              </a:ext>
            </a:extLst>
          </p:cNvPr>
          <p:cNvSpPr txBox="1"/>
          <p:nvPr/>
        </p:nvSpPr>
        <p:spPr>
          <a:xfrm rot="760505">
            <a:off x="9413159" y="6733171"/>
            <a:ext cx="22541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Aharoni" panose="02010803020104030203" pitchFamily="2" charset="-79"/>
              </a:rPr>
              <a:t>You </a:t>
            </a:r>
          </a:p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Aharoni" panose="02010803020104030203" pitchFamily="2" charset="-79"/>
              </a:rPr>
              <a:t>Are </a:t>
            </a:r>
          </a:p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Aharoni" panose="02010803020104030203" pitchFamily="2" charset="-79"/>
              </a:rPr>
              <a:t>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636561-1355-F3F1-AE5E-CC01E4EC79CE}"/>
              </a:ext>
            </a:extLst>
          </p:cNvPr>
          <p:cNvSpPr txBox="1"/>
          <p:nvPr/>
        </p:nvSpPr>
        <p:spPr>
          <a:xfrm>
            <a:off x="11164805" y="11078498"/>
            <a:ext cx="11057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Aharoni" panose="02010803020104030203" pitchFamily="2" charset="-79"/>
              </a:rPr>
              <a:t>If you’re building the Scheduling Master Schedule, be sure to watch this session to learn more about the SMS Board (today P5; tomorrow P1)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E3A2DCB-EA35-971B-EBF2-B7A3C090E7BA}"/>
              </a:ext>
            </a:extLst>
          </p:cNvPr>
          <p:cNvCxnSpPr>
            <a:cxnSpLocks/>
          </p:cNvCxnSpPr>
          <p:nvPr/>
        </p:nvCxnSpPr>
        <p:spPr>
          <a:xfrm flipH="1" flipV="1">
            <a:off x="9058940" y="10875456"/>
            <a:ext cx="2018781" cy="6494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23CE51D-C355-AA42-0B60-D844CC088586}"/>
              </a:ext>
            </a:extLst>
          </p:cNvPr>
          <p:cNvCxnSpPr/>
          <p:nvPr/>
        </p:nvCxnSpPr>
        <p:spPr>
          <a:xfrm>
            <a:off x="18840893" y="1007966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D846C06-215F-440E-66AB-6B50603DAE09}"/>
              </a:ext>
            </a:extLst>
          </p:cNvPr>
          <p:cNvSpPr txBox="1"/>
          <p:nvPr/>
        </p:nvSpPr>
        <p:spPr>
          <a:xfrm>
            <a:off x="11512416" y="8598174"/>
            <a:ext cx="86696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Aharoni" panose="02010803020104030203" pitchFamily="2" charset="-79"/>
              </a:rPr>
              <a:t>If you have never scheduled before, this session may help you get the concepts (did you go in Period 1?)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B0ED36-FF82-FD60-9844-080FC229F607}"/>
              </a:ext>
            </a:extLst>
          </p:cNvPr>
          <p:cNvCxnSpPr>
            <a:cxnSpLocks/>
          </p:cNvCxnSpPr>
          <p:nvPr/>
        </p:nvCxnSpPr>
        <p:spPr>
          <a:xfrm flipH="1">
            <a:off x="9556699" y="9314121"/>
            <a:ext cx="1903426" cy="5232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4">
            <a:extLst>
              <a:ext uri="{FF2B5EF4-FFF2-40B4-BE49-F238E27FC236}">
                <a16:creationId xmlns:a16="http://schemas.microsoft.com/office/drawing/2014/main" id="{8B55696D-4128-B339-4DCC-5A4AB7DACF0C}"/>
              </a:ext>
            </a:extLst>
          </p:cNvPr>
          <p:cNvSpPr/>
          <p:nvPr/>
        </p:nvSpPr>
        <p:spPr>
          <a:xfrm>
            <a:off x="215063" y="150110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261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E2A97-83E8-5CF3-F818-654F947D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-42529"/>
            <a:ext cx="24383998" cy="136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35" y="392996"/>
            <a:ext cx="21623079" cy="850668"/>
          </a:xfrm>
        </p:spPr>
        <p:txBody>
          <a:bodyPr anchor="t"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Nunito Sans" pitchFamily="2" charset="77"/>
              </a:rPr>
              <a:t>SMS Board/Flex SMS Board helpful buttons after you’ve scheduled students: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16632F-7CB3-4F8C-7753-E7A7F66F089E}"/>
              </a:ext>
            </a:extLst>
          </p:cNvPr>
          <p:cNvSpPr txBox="1">
            <a:spLocks/>
          </p:cNvSpPr>
          <p:nvPr/>
        </p:nvSpPr>
        <p:spPr>
          <a:xfrm>
            <a:off x="2419011" y="2204486"/>
            <a:ext cx="7449608" cy="10286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Rejected Courses </a:t>
            </a:r>
            <a:r>
              <a:rPr lang="en-US" sz="32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button: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Which Courses have rejects and why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Use the SMS and STU buttons to drill down to sections or students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br>
              <a:rPr lang="en-US" sz="3200" b="1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</a:br>
            <a:r>
              <a:rPr lang="en-US" sz="3200" b="1" kern="1700" dirty="0" err="1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Crs</a:t>
            </a:r>
            <a:r>
              <a:rPr lang="en-US" sz="3200" b="1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 Changes </a:t>
            </a:r>
            <a:r>
              <a:rPr lang="en-US" sz="32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button: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See all sections at a glance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Change key information for all sections or selected sections</a:t>
            </a:r>
            <a:br>
              <a:rPr lang="en-US" sz="32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</a:br>
            <a:endParaRPr lang="en-US" sz="3200" kern="1700" dirty="0">
              <a:solidFill>
                <a:schemeClr val="bg2">
                  <a:lumMod val="25000"/>
                </a:schemeClr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Rejected </a:t>
            </a:r>
            <a:r>
              <a:rPr lang="en-US" sz="3200" b="1" kern="1700" dirty="0" err="1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Stus</a:t>
            </a:r>
            <a:r>
              <a:rPr lang="en-US" sz="3200" b="1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 button: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Same as STU column button on Rejected Courses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Students with rejects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Can remove the Course Request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Probably easier to manage these on Course Requests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3200" kern="1700" dirty="0">
              <a:solidFill>
                <a:schemeClr val="bg2">
                  <a:lumMod val="25000"/>
                </a:schemeClr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3200" kern="1700" dirty="0">
              <a:solidFill>
                <a:schemeClr val="bg2">
                  <a:lumMod val="25000"/>
                </a:schemeClr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3200" kern="1700" dirty="0">
              <a:solidFill>
                <a:schemeClr val="bg2">
                  <a:lumMod val="25000"/>
                </a:schemeClr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Nunito Sans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Nunito Sans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Nunito Sans" pitchFamily="2" charset="0"/>
            </a:endParaRPr>
          </a:p>
          <a:p>
            <a:pPr marL="9144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5000" b="1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7C7786-7BE4-E1EB-665C-0E32DA9FC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0400" y="2030236"/>
            <a:ext cx="4989791" cy="5840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D184ED-8EDC-CE91-AB6C-ED24B9F6F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0400" y="2878032"/>
            <a:ext cx="8129806" cy="2383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67C4C9-9D0F-74D1-AF93-825D598D1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0400" y="5617573"/>
            <a:ext cx="9423768" cy="4229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2185B8E-51D7-3A97-4039-EF1270CCA0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0399" y="10238434"/>
            <a:ext cx="8768161" cy="2569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4">
            <a:extLst>
              <a:ext uri="{FF2B5EF4-FFF2-40B4-BE49-F238E27FC236}">
                <a16:creationId xmlns:a16="http://schemas.microsoft.com/office/drawing/2014/main" id="{2E99DFEF-21C3-86B0-B361-97F97D366243}"/>
              </a:ext>
            </a:extLst>
          </p:cNvPr>
          <p:cNvSpPr/>
          <p:nvPr/>
        </p:nvSpPr>
        <p:spPr>
          <a:xfrm>
            <a:off x="215063" y="65571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2A8202-8684-33D8-B9AD-880269A1E1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360" y="12491049"/>
            <a:ext cx="5857143" cy="514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6492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E2A97-83E8-5CF3-F818-654F947D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-42529"/>
            <a:ext cx="24383998" cy="136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35" y="392996"/>
            <a:ext cx="21623079" cy="850668"/>
          </a:xfrm>
        </p:spPr>
        <p:txBody>
          <a:bodyPr anchor="t"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Nunito Sans" pitchFamily="2" charset="77"/>
              </a:rPr>
              <a:t>Mass Move/Copy Students on the Scheduling Master page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16632F-7CB3-4F8C-7753-E7A7F66F089E}"/>
              </a:ext>
            </a:extLst>
          </p:cNvPr>
          <p:cNvSpPr txBox="1">
            <a:spLocks/>
          </p:cNvSpPr>
          <p:nvPr/>
        </p:nvSpPr>
        <p:spPr>
          <a:xfrm>
            <a:off x="1056034" y="2204486"/>
            <a:ext cx="7471277" cy="1036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spcAft>
                <a:spcPts val="1200"/>
              </a:spcAft>
              <a:buFont typeface="+mj-lt"/>
              <a:buAutoNum type="arabicPeriod"/>
            </a:pPr>
            <a:r>
              <a:rPr lang="en-US" sz="32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Select the section students will be moved/copied from. </a:t>
            </a:r>
          </a:p>
          <a:p>
            <a:pPr marL="914400" indent="-914400">
              <a:spcAft>
                <a:spcPts val="1200"/>
              </a:spcAft>
              <a:buFont typeface="+mj-lt"/>
              <a:buAutoNum type="arabicPeriod"/>
            </a:pPr>
            <a:r>
              <a:rPr lang="en-US" sz="32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Add the section number the students will be moved/copied into the </a:t>
            </a:r>
            <a:r>
              <a:rPr lang="en-US" sz="3200" b="1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New Section</a:t>
            </a:r>
            <a:r>
              <a:rPr lang="en-US" sz="32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 field on the </a:t>
            </a:r>
            <a:r>
              <a:rPr lang="en-US" sz="3200" b="1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Students</a:t>
            </a:r>
            <a:r>
              <a:rPr lang="en-US" sz="32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 tab near the bottom of the page.</a:t>
            </a:r>
          </a:p>
          <a:p>
            <a:pPr marL="914400" indent="-914400">
              <a:spcAft>
                <a:spcPts val="1200"/>
              </a:spcAft>
              <a:buFont typeface="+mj-lt"/>
              <a:buAutoNum type="arabicPeriod"/>
            </a:pPr>
            <a:r>
              <a:rPr lang="en-US" sz="32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If a subset of students should be moved/copied, tag them (click on the student names).</a:t>
            </a:r>
          </a:p>
          <a:p>
            <a:pPr marL="914400" indent="-914400">
              <a:spcAft>
                <a:spcPts val="1200"/>
              </a:spcAft>
              <a:buFont typeface="+mj-lt"/>
              <a:buAutoNum type="arabicPeriod"/>
            </a:pPr>
            <a:r>
              <a:rPr lang="en-US" sz="32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Press appropriate button based on whether all or tagged students should be moved or copied.</a:t>
            </a:r>
          </a:p>
          <a:p>
            <a:pPr>
              <a:lnSpc>
                <a:spcPct val="120000"/>
              </a:lnSpc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Nunito Sans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Nunito Sans" pitchFamily="2" charset="0"/>
            </a:endParaRP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Nunito Sans" pitchFamily="2" charset="0"/>
            </a:endParaRPr>
          </a:p>
          <a:p>
            <a:pPr marL="914400" lvl="1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5000" b="1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A97A5-ABEC-E811-96E2-8817807ED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907" y="2204485"/>
            <a:ext cx="7935000" cy="21799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2AE411-DA7C-4215-80F7-B2D37BC3F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907" y="5148476"/>
            <a:ext cx="12826397" cy="60587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4">
            <a:extLst>
              <a:ext uri="{FF2B5EF4-FFF2-40B4-BE49-F238E27FC236}">
                <a16:creationId xmlns:a16="http://schemas.microsoft.com/office/drawing/2014/main" id="{D5C2261A-29C5-118A-80FE-70EC88FB4A20}"/>
              </a:ext>
            </a:extLst>
          </p:cNvPr>
          <p:cNvSpPr/>
          <p:nvPr/>
        </p:nvSpPr>
        <p:spPr>
          <a:xfrm>
            <a:off x="215063" y="65571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E211FD-32D8-6400-76AF-73C95CBBFA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9104" y="10241204"/>
            <a:ext cx="5857143" cy="514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9724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E2A97-83E8-5CF3-F818-654F947D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-42529"/>
            <a:ext cx="24383998" cy="136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35" y="392996"/>
            <a:ext cx="21623079" cy="850668"/>
          </a:xfrm>
        </p:spPr>
        <p:txBody>
          <a:bodyPr anchor="t"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Nunito Sans" pitchFamily="2" charset="77"/>
              </a:rPr>
              <a:t>Wait Lists on the Scheduling Master page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16632F-7CB3-4F8C-7753-E7A7F66F089E}"/>
              </a:ext>
            </a:extLst>
          </p:cNvPr>
          <p:cNvSpPr txBox="1">
            <a:spLocks/>
          </p:cNvSpPr>
          <p:nvPr/>
        </p:nvSpPr>
        <p:spPr>
          <a:xfrm>
            <a:off x="3778792" y="2248618"/>
            <a:ext cx="16177563" cy="1036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Scheduling Setup:  Allow Wait Lists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Scheduling Master Schedule:  section must be full 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Add Student to Wait List for the section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Change Priority Order of the students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Delete students from the Wait List for a section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200" dirty="0">
              <a:solidFill>
                <a:schemeClr val="tx2">
                  <a:lumMod val="75000"/>
                </a:schemeClr>
              </a:solidFill>
              <a:latin typeface="Nunito Sans" pitchFamily="2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Nunito Sans" pitchFamily="2" charset="0"/>
            </a:endParaRPr>
          </a:p>
          <a:p>
            <a:pPr marL="914400" lvl="1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5000" b="1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CE549C-2513-CFE5-2B38-FA5AEE23B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218" y="6858000"/>
            <a:ext cx="16177563" cy="3500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4">
            <a:extLst>
              <a:ext uri="{FF2B5EF4-FFF2-40B4-BE49-F238E27FC236}">
                <a16:creationId xmlns:a16="http://schemas.microsoft.com/office/drawing/2014/main" id="{07596F74-598D-F23F-AE17-EBF6F905CE72}"/>
              </a:ext>
            </a:extLst>
          </p:cNvPr>
          <p:cNvSpPr/>
          <p:nvPr/>
        </p:nvSpPr>
        <p:spPr>
          <a:xfrm>
            <a:off x="215063" y="65571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0E5A79-8016-C2AC-D773-4997B3295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700" y="11467382"/>
            <a:ext cx="5857143" cy="514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241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E2A97-83E8-5CF3-F818-654F947D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-42529"/>
            <a:ext cx="24383998" cy="136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35" y="392996"/>
            <a:ext cx="21623079" cy="850668"/>
          </a:xfrm>
        </p:spPr>
        <p:txBody>
          <a:bodyPr anchor="t"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Nunito Sans" pitchFamily="2" charset="77"/>
              </a:rPr>
              <a:t>Scheduling reports:  Scheduling Reverse Verification Listing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5CE92-7D13-DCBC-1DB6-60D777875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369" y="4095986"/>
            <a:ext cx="12806748" cy="49542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4">
            <a:extLst>
              <a:ext uri="{FF2B5EF4-FFF2-40B4-BE49-F238E27FC236}">
                <a16:creationId xmlns:a16="http://schemas.microsoft.com/office/drawing/2014/main" id="{EFEB95EC-BC69-C7B5-1FBF-223EFD53D4D7}"/>
              </a:ext>
            </a:extLst>
          </p:cNvPr>
          <p:cNvSpPr/>
          <p:nvPr/>
        </p:nvSpPr>
        <p:spPr>
          <a:xfrm>
            <a:off x="215063" y="65571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6C5F70-3C9C-9A14-AC99-D639BDBE4368}"/>
              </a:ext>
            </a:extLst>
          </p:cNvPr>
          <p:cNvSpPr txBox="1">
            <a:spLocks/>
          </p:cNvSpPr>
          <p:nvPr/>
        </p:nvSpPr>
        <p:spPr>
          <a:xfrm>
            <a:off x="1760212" y="2576422"/>
            <a:ext cx="7659833" cy="1036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Lists the students who have a Course Request for the Course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Print for: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Advanced courses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Courses with grade or credit  requirements 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Courses with teacher approval or tryout or audition requirements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Give the report to the appropriate personnel (teachers or counselors or administrators) for approval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If denied, change the course request</a:t>
            </a:r>
          </a:p>
          <a:p>
            <a:pPr marL="914400" lvl="1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5000" b="1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35D689-3ADE-6D28-135C-A30A150EF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212" y="10616666"/>
            <a:ext cx="5857143" cy="514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142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E2A97-83E8-5CF3-F818-654F947D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-42529"/>
            <a:ext cx="24383998" cy="136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35" y="392996"/>
            <a:ext cx="21623079" cy="850668"/>
          </a:xfrm>
        </p:spPr>
        <p:txBody>
          <a:bodyPr anchor="t"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Nunito Sans" pitchFamily="2" charset="77"/>
              </a:rPr>
              <a:t>Scheduling reports:  Scheduling Master Schedule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16632F-7CB3-4F8C-7753-E7A7F66F089E}"/>
              </a:ext>
            </a:extLst>
          </p:cNvPr>
          <p:cNvSpPr txBox="1">
            <a:spLocks/>
          </p:cNvSpPr>
          <p:nvPr/>
        </p:nvSpPr>
        <p:spPr>
          <a:xfrm>
            <a:off x="2382921" y="1691212"/>
            <a:ext cx="19867474" cy="5657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Sort by options include:</a:t>
            </a:r>
          </a:p>
          <a:p>
            <a:pPr marL="1485900" lvl="1" indent="-571500"/>
            <a:r>
              <a:rPr lang="en-US" sz="28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Course and Period</a:t>
            </a:r>
          </a:p>
          <a:p>
            <a:pPr marL="1485900" lvl="1" indent="-571500"/>
            <a:r>
              <a:rPr lang="en-US" sz="28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Teacher and Period</a:t>
            </a:r>
          </a:p>
          <a:p>
            <a:pPr marL="1485900" lvl="1" indent="-571500"/>
            <a:endParaRPr lang="en-US" sz="2800" kern="1700" dirty="0">
              <a:solidFill>
                <a:schemeClr val="bg2">
                  <a:lumMod val="25000"/>
                </a:schemeClr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Check data entry for the Scheduling Master Schedule:</a:t>
            </a:r>
          </a:p>
          <a:p>
            <a:pPr marL="1485900" lvl="1" indent="-571500"/>
            <a:r>
              <a:rPr lang="en-US" sz="28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Max and Grade Range (Low/High) and Teacher</a:t>
            </a:r>
          </a:p>
          <a:p>
            <a:pPr marL="1485900" lvl="1" indent="-571500"/>
            <a:r>
              <a:rPr lang="en-US" sz="28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Check complex scheduling section tags</a:t>
            </a:r>
          </a:p>
          <a:p>
            <a:pPr marL="1485900" lvl="1" indent="-571500"/>
            <a:r>
              <a:rPr lang="en-US" sz="28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At Flex schools, make sure all sections have a Flex Period and a Class Calendar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200" dirty="0">
              <a:solidFill>
                <a:schemeClr val="tx2">
                  <a:lumMod val="75000"/>
                </a:schemeClr>
              </a:solidFill>
              <a:latin typeface="Nunito Sans" pitchFamily="2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Nunito Sans" pitchFamily="2" charset="0"/>
            </a:endParaRPr>
          </a:p>
          <a:p>
            <a:pPr marL="914400" lvl="1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5000" b="1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4A107B-51EB-8A2A-DD88-965D38150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936" y="6078657"/>
            <a:ext cx="20210583" cy="61771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4">
            <a:extLst>
              <a:ext uri="{FF2B5EF4-FFF2-40B4-BE49-F238E27FC236}">
                <a16:creationId xmlns:a16="http://schemas.microsoft.com/office/drawing/2014/main" id="{62EE8BCB-E853-E822-A873-D71025C48FCE}"/>
              </a:ext>
            </a:extLst>
          </p:cNvPr>
          <p:cNvSpPr/>
          <p:nvPr/>
        </p:nvSpPr>
        <p:spPr>
          <a:xfrm>
            <a:off x="215063" y="65571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FF9447-3AFF-47F2-4D8C-EA7B07035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936" y="12604842"/>
            <a:ext cx="5857143" cy="514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7030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E2A97-83E8-5CF3-F818-654F947D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-42529"/>
            <a:ext cx="24383998" cy="136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35" y="392996"/>
            <a:ext cx="21623079" cy="850668"/>
          </a:xfrm>
        </p:spPr>
        <p:txBody>
          <a:bodyPr anchor="t"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Nunito Sans" pitchFamily="2" charset="77"/>
              </a:rPr>
              <a:t>Scheduling reports:  Scheduling Reject Analysis Listing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16632F-7CB3-4F8C-7753-E7A7F66F089E}"/>
              </a:ext>
            </a:extLst>
          </p:cNvPr>
          <p:cNvSpPr txBox="1">
            <a:spLocks/>
          </p:cNvSpPr>
          <p:nvPr/>
        </p:nvSpPr>
        <p:spPr>
          <a:xfrm>
            <a:off x="1679538" y="3864374"/>
            <a:ext cx="9011909" cy="5657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All students with rejected</a:t>
            </a:r>
            <a:br>
              <a:rPr lang="en-US" sz="4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</a:b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Course Requests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Look for patterns</a:t>
            </a:r>
          </a:p>
          <a:p>
            <a:pPr>
              <a:lnSpc>
                <a:spcPct val="120000"/>
              </a:lnSpc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Nunito Sans" pitchFamily="2" charset="0"/>
            </a:endParaRPr>
          </a:p>
          <a:p>
            <a:pPr marL="914400" lvl="1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5000" b="1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A9B12F-DAD1-B1E9-F658-17571AA5E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877" y="7768566"/>
            <a:ext cx="12428836" cy="3506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3FEC31-04EC-D98C-38B7-8E6288EE2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1447" y="3639926"/>
            <a:ext cx="12206259" cy="35068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4">
            <a:extLst>
              <a:ext uri="{FF2B5EF4-FFF2-40B4-BE49-F238E27FC236}">
                <a16:creationId xmlns:a16="http://schemas.microsoft.com/office/drawing/2014/main" id="{8AF7BEB8-DFD8-F17C-E72C-F5B1B8990C7F}"/>
              </a:ext>
            </a:extLst>
          </p:cNvPr>
          <p:cNvSpPr/>
          <p:nvPr/>
        </p:nvSpPr>
        <p:spPr>
          <a:xfrm>
            <a:off x="215063" y="65571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4D2FEA-5439-6FB5-1FA2-4526E64841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9937" y="11552529"/>
            <a:ext cx="5857143" cy="514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5766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E2A97-83E8-5CF3-F818-654F947D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-42529"/>
            <a:ext cx="24383998" cy="136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35" y="392996"/>
            <a:ext cx="21623079" cy="850668"/>
          </a:xfrm>
        </p:spPr>
        <p:txBody>
          <a:bodyPr anchor="t"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Nunito Sans" pitchFamily="2" charset="77"/>
              </a:rPr>
              <a:t>Scheduling reports:  Students with Incomplete Schedules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16632F-7CB3-4F8C-7753-E7A7F66F089E}"/>
              </a:ext>
            </a:extLst>
          </p:cNvPr>
          <p:cNvSpPr txBox="1">
            <a:spLocks/>
          </p:cNvSpPr>
          <p:nvPr/>
        </p:nvSpPr>
        <p:spPr>
          <a:xfrm>
            <a:off x="1679538" y="3864374"/>
            <a:ext cx="9011909" cy="5657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Not applicable to Flex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Options: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Choose period range for your school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SMS/SSS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Find periods with no sections</a:t>
            </a:r>
          </a:p>
          <a:p>
            <a:pPr>
              <a:lnSpc>
                <a:spcPct val="120000"/>
              </a:lnSpc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Nunito Sans" pitchFamily="2" charset="0"/>
            </a:endParaRPr>
          </a:p>
          <a:p>
            <a:pPr marL="914400" lvl="1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5000" b="1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63CC83-DAED-BDEC-14A1-94F4C2E6E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834" y="3864374"/>
            <a:ext cx="12609280" cy="4300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C8D3D52F-5A2E-DE66-22C2-8CFD26777ECE}"/>
              </a:ext>
            </a:extLst>
          </p:cNvPr>
          <p:cNvSpPr/>
          <p:nvPr/>
        </p:nvSpPr>
        <p:spPr>
          <a:xfrm>
            <a:off x="215063" y="65571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DF598E-988E-C7B2-F0F6-2F75D0162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538" y="9521986"/>
            <a:ext cx="5857143" cy="514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322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E2A97-83E8-5CF3-F818-654F947D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-42529"/>
            <a:ext cx="24383998" cy="136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35" y="392996"/>
            <a:ext cx="21623079" cy="850668"/>
          </a:xfrm>
        </p:spPr>
        <p:txBody>
          <a:bodyPr anchor="t"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Nunito Sans" pitchFamily="2" charset="77"/>
              </a:rPr>
              <a:t>Scheduling reports:  Students with Double Periods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16632F-7CB3-4F8C-7753-E7A7F66F089E}"/>
              </a:ext>
            </a:extLst>
          </p:cNvPr>
          <p:cNvSpPr txBox="1">
            <a:spLocks/>
          </p:cNvSpPr>
          <p:nvPr/>
        </p:nvSpPr>
        <p:spPr>
          <a:xfrm>
            <a:off x="1679538" y="3864374"/>
            <a:ext cx="9697313" cy="5657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Not applicable for Flex Scheduling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Print for the SMS/SSS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Find two or more sections in one period</a:t>
            </a:r>
          </a:p>
          <a:p>
            <a:pPr>
              <a:lnSpc>
                <a:spcPct val="120000"/>
              </a:lnSpc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Nunito Sans" pitchFamily="2" charset="0"/>
            </a:endParaRPr>
          </a:p>
          <a:p>
            <a:pPr marL="914400" lvl="1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5000" b="1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779C74-E27C-6419-C205-F83810854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2196" y="3864374"/>
            <a:ext cx="11082266" cy="2828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4">
            <a:extLst>
              <a:ext uri="{FF2B5EF4-FFF2-40B4-BE49-F238E27FC236}">
                <a16:creationId xmlns:a16="http://schemas.microsoft.com/office/drawing/2014/main" id="{4D615FA4-804F-CFCD-F6CC-E8D328AD24E1}"/>
              </a:ext>
            </a:extLst>
          </p:cNvPr>
          <p:cNvSpPr/>
          <p:nvPr/>
        </p:nvSpPr>
        <p:spPr>
          <a:xfrm>
            <a:off x="215063" y="65571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40BC2-0595-7966-3BE9-C563864E7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538" y="11414397"/>
            <a:ext cx="5857143" cy="514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5162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E2A97-83E8-5CF3-F818-654F947D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-42529"/>
            <a:ext cx="24383998" cy="136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35" y="392996"/>
            <a:ext cx="21623079" cy="850668"/>
          </a:xfrm>
        </p:spPr>
        <p:txBody>
          <a:bodyPr anchor="t"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Nunito Sans" pitchFamily="2" charset="77"/>
              </a:rPr>
              <a:t>Scheduling reports:  Locator Cards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16632F-7CB3-4F8C-7753-E7A7F66F089E}"/>
              </a:ext>
            </a:extLst>
          </p:cNvPr>
          <p:cNvSpPr txBox="1">
            <a:spLocks/>
          </p:cNvSpPr>
          <p:nvPr/>
        </p:nvSpPr>
        <p:spPr>
          <a:xfrm>
            <a:off x="3769341" y="1960189"/>
            <a:ext cx="18249693" cy="5606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Student Locator Cards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Print for SMS/SSS (or wait to print them from the MST/SEC)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Schedule typically handed out to students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kern="1700" dirty="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Lots of options for what </a:t>
            </a:r>
            <a:r>
              <a:rPr lang="en-US" sz="4000" kern="1700">
                <a:solidFill>
                  <a:schemeClr val="bg2">
                    <a:lumMod val="25000"/>
                  </a:schemeClr>
                </a:solidFill>
                <a:latin typeface="Nunito Sans" pitchFamily="2" charset="0"/>
                <a:cs typeface="Arial" panose="020B0604020202020204" pitchFamily="34" charset="0"/>
              </a:rPr>
              <a:t>is included and how it prints</a:t>
            </a:r>
            <a:endParaRPr lang="en-US" sz="4000" kern="1700" dirty="0">
              <a:solidFill>
                <a:schemeClr val="bg2">
                  <a:lumMod val="25000"/>
                </a:schemeClr>
              </a:solidFill>
              <a:latin typeface="Nunito Sans" pitchFamily="2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Nunito Sans" pitchFamily="2" charset="0"/>
            </a:endParaRPr>
          </a:p>
          <a:p>
            <a:pPr marL="914400" lvl="1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5000" b="1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689DBB-7E26-3410-7160-FA12DCD54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682" y="5351460"/>
            <a:ext cx="8123579" cy="6430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4FC54DA-234B-A1CB-500B-F9A463307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741" y="5351460"/>
            <a:ext cx="8218602" cy="64304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4">
            <a:extLst>
              <a:ext uri="{FF2B5EF4-FFF2-40B4-BE49-F238E27FC236}">
                <a16:creationId xmlns:a16="http://schemas.microsoft.com/office/drawing/2014/main" id="{1AAAA2A5-143C-3C2F-CE14-D7A9542A53DC}"/>
              </a:ext>
            </a:extLst>
          </p:cNvPr>
          <p:cNvSpPr/>
          <p:nvPr/>
        </p:nvSpPr>
        <p:spPr>
          <a:xfrm>
            <a:off x="215063" y="65571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E469D4-5A84-7A32-BE11-9E72184E4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5682" y="12409463"/>
            <a:ext cx="5857143" cy="514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1361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E2A97-83E8-5CF3-F818-654F947D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-106324"/>
            <a:ext cx="24383998" cy="136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35" y="329201"/>
            <a:ext cx="21623079" cy="850668"/>
          </a:xfrm>
        </p:spPr>
        <p:txBody>
          <a:bodyPr anchor="t"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Nunito Sans" pitchFamily="2" charset="77"/>
              </a:rPr>
              <a:t>Copy Scheduling Results to SEC &amp; MST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16632F-7CB3-4F8C-7753-E7A7F66F089E}"/>
              </a:ext>
            </a:extLst>
          </p:cNvPr>
          <p:cNvSpPr txBox="1">
            <a:spLocks/>
          </p:cNvSpPr>
          <p:nvPr/>
        </p:nvSpPr>
        <p:spPr>
          <a:xfrm>
            <a:off x="1679538" y="2387268"/>
            <a:ext cx="10319430" cy="95861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After New Year Rollover and after the Scheduling Master Schedule is finalized, but before school starts.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Copies the Scheduling Master Schedule to the Master Schedule; copies students’ Course Requests’ scheduled sections to Classes.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Check here to continue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:  you must acknowledge the warning before the rest of the options are displayed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Got inactive sections in the SMS, but you don’t know why? Run this query: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LIST SMS CRS SMS.SE CRS.CN CRS.CO SMS.STG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SMS.STG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? IF SMS.STG &gt; ' '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Nunito Sans" pitchFamily="2" charset="0"/>
              </a:rPr>
              <a:t>After running this process, scheduling is over, so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Use Master Schedule page (not Scheduling Master page) to modify sections.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Use Classes (not Course Requests) to modify students’ schedules.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The Flex SMS Board/SMS Board will be inactive (use the Master Schedule page instead).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Nunito Sans" pitchFamily="2" charset="0"/>
              </a:rPr>
              <a:t>Be aware that many reports have scheduling (SMS/SSS) versions and Master Schedule versions (MST/SEC). Choose the correct report for your needs. </a:t>
            </a:r>
          </a:p>
          <a:p>
            <a:pPr>
              <a:lnSpc>
                <a:spcPct val="120000"/>
              </a:lnSpc>
            </a:pPr>
            <a:endParaRPr lang="en-US" sz="3200" dirty="0">
              <a:solidFill>
                <a:schemeClr val="tx2">
                  <a:lumMod val="75000"/>
                </a:schemeClr>
              </a:solidFill>
              <a:latin typeface="Nunito Sans" pitchFamily="2" charset="0"/>
            </a:endParaRPr>
          </a:p>
          <a:p>
            <a:pPr marL="914400" lvl="1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50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6B67CE-306A-D23E-620C-A57C7FFE6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5033" y="2259684"/>
            <a:ext cx="9697313" cy="10238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4">
            <a:extLst>
              <a:ext uri="{FF2B5EF4-FFF2-40B4-BE49-F238E27FC236}">
                <a16:creationId xmlns:a16="http://schemas.microsoft.com/office/drawing/2014/main" id="{A0ACD09F-A32B-D02F-D9BB-E0AB4ECEB17E}"/>
              </a:ext>
            </a:extLst>
          </p:cNvPr>
          <p:cNvSpPr/>
          <p:nvPr/>
        </p:nvSpPr>
        <p:spPr>
          <a:xfrm>
            <a:off x="215063" y="65571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F46502-D0CC-B281-EEE5-CDE38AE35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175" y="12498110"/>
            <a:ext cx="5857143" cy="514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735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E2A97-83E8-5CF3-F818-654F947D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-42529"/>
            <a:ext cx="24383998" cy="136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9414" y="321723"/>
            <a:ext cx="16498186" cy="850668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5600" b="1" dirty="0">
                <a:solidFill>
                  <a:schemeClr val="bg1"/>
                </a:solidFill>
                <a:latin typeface="Nunito Sans" pitchFamily="2" charset="77"/>
              </a:rPr>
              <a:t> Scheduling Students:  Key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5348-6301-0B34-34A0-9A2ACE3BB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424" y="2209801"/>
            <a:ext cx="20694502" cy="10144126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Backup and Restore Scheduling Results 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Reports to run before running the Scheduler (mass scheduling students)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Mass scheduling students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Schedule All Students page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Flex SMS Board/SMS Board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Course Requests page 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Add/delete/modify course requests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Lock courses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Address scheduling conflicts/rejects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Schedule individual students 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Use reports to guide building/modifying/finalizing the Scheduling Master Schedule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Copy existing sections, including sections with students 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Where to go next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0DDD70B-1499-A59A-5099-B86C715BB526}"/>
              </a:ext>
            </a:extLst>
          </p:cNvPr>
          <p:cNvSpPr/>
          <p:nvPr/>
        </p:nvSpPr>
        <p:spPr>
          <a:xfrm>
            <a:off x="215063" y="87873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27EDBD-0B3F-1619-1C80-17DA473092FB}"/>
              </a:ext>
            </a:extLst>
          </p:cNvPr>
          <p:cNvSpPr/>
          <p:nvPr/>
        </p:nvSpPr>
        <p:spPr>
          <a:xfrm>
            <a:off x="1141229" y="4331652"/>
            <a:ext cx="14212185" cy="1581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0F83D5-FF07-C6CA-E067-D94269CCDF3C}"/>
              </a:ext>
            </a:extLst>
          </p:cNvPr>
          <p:cNvSpPr txBox="1"/>
          <p:nvPr/>
        </p:nvSpPr>
        <p:spPr>
          <a:xfrm>
            <a:off x="17738652" y="4608359"/>
            <a:ext cx="57203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Running the Scheduler to mass add students to sections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24C555-6B1E-ED03-FB7C-2F8F8A2392AE}"/>
              </a:ext>
            </a:extLst>
          </p:cNvPr>
          <p:cNvCxnSpPr>
            <a:cxnSpLocks/>
          </p:cNvCxnSpPr>
          <p:nvPr/>
        </p:nvCxnSpPr>
        <p:spPr>
          <a:xfrm flipH="1">
            <a:off x="15544801" y="5230342"/>
            <a:ext cx="196702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51205EF-310B-514F-FB43-D4CC14204E7C}"/>
              </a:ext>
            </a:extLst>
          </p:cNvPr>
          <p:cNvSpPr/>
          <p:nvPr/>
        </p:nvSpPr>
        <p:spPr>
          <a:xfrm>
            <a:off x="1180212" y="6260887"/>
            <a:ext cx="14212185" cy="25150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3A971A-4889-F654-0316-A53A5D360F41}"/>
              </a:ext>
            </a:extLst>
          </p:cNvPr>
          <p:cNvSpPr txBox="1"/>
          <p:nvPr/>
        </p:nvSpPr>
        <p:spPr>
          <a:xfrm>
            <a:off x="17738652" y="6851522"/>
            <a:ext cx="6248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Hand scheduling students to fix rejects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F234C25-E4F5-0D97-9AA2-337AF56208A5}"/>
              </a:ext>
            </a:extLst>
          </p:cNvPr>
          <p:cNvCxnSpPr>
            <a:cxnSpLocks/>
          </p:cNvCxnSpPr>
          <p:nvPr/>
        </p:nvCxnSpPr>
        <p:spPr>
          <a:xfrm flipH="1">
            <a:off x="15590877" y="7451687"/>
            <a:ext cx="196702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352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E2A97-83E8-5CF3-F818-654F947D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"/>
            <a:ext cx="24383998" cy="136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0" y="320247"/>
            <a:ext cx="15341600" cy="850668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5600" b="1" dirty="0">
                <a:solidFill>
                  <a:schemeClr val="bg1"/>
                </a:solidFill>
                <a:latin typeface="Nunito Sans" pitchFamily="2" charset="77"/>
              </a:rPr>
              <a:t>Where to go for more information: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5348-6301-0B34-34A0-9A2ACE3BB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204" y="1964588"/>
            <a:ext cx="20868168" cy="795313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Documentation below is all from the Aeries support website: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  <a:hlinkClick r:id="rId3"/>
              </a:rPr>
              <a:t>https://support.aeries.com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6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Student Scheduling for Next Year category on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  <a:hlinkClick r:id="rId4"/>
              </a:rPr>
              <a:t>support.aeries.com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  <a:hlinkClick r:id="rId5"/>
              </a:rPr>
              <a:t>https://support.aeries.com/support/solutions/folders/14000116178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6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Session 310-1 Student Scheduling for Next Year – Building the Scheduling Master Schedule: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  <a:hlinkClick r:id="rId6"/>
              </a:rPr>
              <a:t>https://support.aeries.com/support/solutions/articles/14000079378-session-310-1-student-scheduling-for-next-year-building-the-scheduling-master-schedule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6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Session 310-2 Student Scheduling for Next Year – Scheduling Students: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  <a:hlinkClick r:id="rId7"/>
              </a:rPr>
              <a:t>https://support.aeries.com/support/solutions/articles/14000121287-session-310-2-student-scheduling-for-next-year-scheduling-students</a:t>
            </a:r>
            <a:br>
              <a:rPr lang="en-US" sz="36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</a:br>
            <a:br>
              <a:rPr lang="en-US" sz="36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</a:br>
            <a:endParaRPr lang="en-US" sz="36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Secondary Scheduling Videos (Flex and Non-Flex):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  <a:hlinkClick r:id="rId8"/>
              </a:rPr>
              <a:t>https://support.aeries.com/support/solutions/folders/14000128208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6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23CE51D-C355-AA42-0B60-D844CC088586}"/>
              </a:ext>
            </a:extLst>
          </p:cNvPr>
          <p:cNvCxnSpPr/>
          <p:nvPr/>
        </p:nvCxnSpPr>
        <p:spPr>
          <a:xfrm>
            <a:off x="18840893" y="1007966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EB7BE9A-1409-1BCC-2011-F74BF9E23C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4812" y="10175632"/>
            <a:ext cx="13533560" cy="2683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CAD58535-E7A8-F1DA-2EAF-5D0C12CC5024}"/>
              </a:ext>
            </a:extLst>
          </p:cNvPr>
          <p:cNvSpPr/>
          <p:nvPr/>
        </p:nvSpPr>
        <p:spPr>
          <a:xfrm>
            <a:off x="215063" y="65571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D0727010-0EFC-7313-A6C0-984AE1D51199}"/>
              </a:ext>
            </a:extLst>
          </p:cNvPr>
          <p:cNvSpPr/>
          <p:nvPr/>
        </p:nvSpPr>
        <p:spPr>
          <a:xfrm>
            <a:off x="15879283" y="2340039"/>
            <a:ext cx="1136318" cy="1133463"/>
          </a:xfrm>
          <a:custGeom>
            <a:avLst/>
            <a:gdLst/>
            <a:ahLst/>
            <a:cxnLst/>
            <a:rect l="l" t="t" r="r" b="b"/>
            <a:pathLst>
              <a:path w="1136318" h="1133463">
                <a:moveTo>
                  <a:pt x="0" y="0"/>
                </a:moveTo>
                <a:lnTo>
                  <a:pt x="1136318" y="0"/>
                </a:lnTo>
                <a:lnTo>
                  <a:pt x="1136318" y="1133463"/>
                </a:lnTo>
                <a:lnTo>
                  <a:pt x="0" y="113346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4DCB0-0C60-5073-2C36-A09622E0E4E3}"/>
              </a:ext>
            </a:extLst>
          </p:cNvPr>
          <p:cNvSpPr txBox="1"/>
          <p:nvPr/>
        </p:nvSpPr>
        <p:spPr>
          <a:xfrm>
            <a:off x="17190596" y="2340039"/>
            <a:ext cx="5137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unito Sans" panose="00000500000000000000" pitchFamily="2" charset="0"/>
              </a:rPr>
              <a:t>Got questions? Bring them to Open Forum!</a:t>
            </a:r>
          </a:p>
        </p:txBody>
      </p:sp>
    </p:spTree>
    <p:extLst>
      <p:ext uri="{BB962C8B-B14F-4D97-AF65-F5344CB8AC3E}">
        <p14:creationId xmlns:p14="http://schemas.microsoft.com/office/powerpoint/2010/main" val="448368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4384000" cy="13716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819532" y="2201131"/>
            <a:ext cx="14744936" cy="1744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1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6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eries Sans Ultra-Bold"/>
                <a:ea typeface="+mn-ea"/>
                <a:cs typeface="+mn-cs"/>
              </a:rPr>
              <a:t>Key Takeaways</a:t>
            </a:r>
          </a:p>
        </p:txBody>
      </p:sp>
      <p:sp>
        <p:nvSpPr>
          <p:cNvPr id="8" name="Freeform 8"/>
          <p:cNvSpPr/>
          <p:nvPr/>
        </p:nvSpPr>
        <p:spPr>
          <a:xfrm>
            <a:off x="21895818" y="11949014"/>
            <a:ext cx="2233165" cy="1480020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638973-7FBB-5B4C-3713-AD553096CB37}"/>
              </a:ext>
            </a:extLst>
          </p:cNvPr>
          <p:cNvSpPr txBox="1">
            <a:spLocks/>
          </p:cNvSpPr>
          <p:nvPr/>
        </p:nvSpPr>
        <p:spPr>
          <a:xfrm>
            <a:off x="4538526" y="4458931"/>
            <a:ext cx="16091229" cy="8295305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+mn-cs"/>
              </a:rPr>
              <a:t>Mass schedule students on the Schedule All Students page or the SMS Board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+mn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Sans" panose="00000500000000000000" pitchFamily="2" charset="0"/>
              <a:ea typeface="+mn-ea"/>
              <a:cs typeface="+mn-cs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+mn-cs"/>
              </a:rPr>
              <a:t>Use reports to refine and improve the Scheduling Master Schedule, so that more students successfully schedule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+mn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Sans" panose="00000500000000000000" pitchFamily="2" charset="0"/>
              <a:ea typeface="+mn-ea"/>
              <a:cs typeface="+mn-cs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+mn-cs"/>
              </a:rPr>
              <a:t>Use the Course Requests page or the SMS Board to fix students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+mn-cs"/>
              </a:rPr>
              <a:t>with scheduling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+mn-cs"/>
              </a:rPr>
              <a:t>rejects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San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298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4384000" cy="13716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1895819" y="11949014"/>
            <a:ext cx="2233166" cy="1480020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874510-056D-4B5F-B44C-9A835E3DD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1" y="5718293"/>
            <a:ext cx="5781146" cy="5708274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FDABB801-63DD-CEB7-14D5-9CC92699A8AF}"/>
              </a:ext>
            </a:extLst>
          </p:cNvPr>
          <p:cNvSpPr txBox="1"/>
          <p:nvPr/>
        </p:nvSpPr>
        <p:spPr>
          <a:xfrm>
            <a:off x="7088607" y="1456656"/>
            <a:ext cx="16518178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eries Sans Ultra-Bold"/>
                <a:ea typeface="+mn-ea"/>
                <a:cs typeface="+mn-cs"/>
              </a:rPr>
              <a:t>We want your feedback!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eries Sans Ultra-Bold"/>
                <a:ea typeface="+mn-ea"/>
                <a:cs typeface="+mn-cs"/>
              </a:rPr>
              <a:t>Scan the QR code below, or visit the survey link at the bottom,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eries Sans Ultra-Bold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eries Sans Ultra-Bold"/>
                <a:ea typeface="+mn-ea"/>
                <a:cs typeface="+mn-cs"/>
              </a:rPr>
              <a:t>to provide feedback on this session: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eries Sans Ultra-Bold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eries Sans Ultra-Bold"/>
                <a:ea typeface="+mn-ea"/>
                <a:cs typeface="+mn-cs"/>
              </a:rPr>
              <a:t>310-2 Student Scheduling for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eries Sans Ultra-Bold"/>
                <a:ea typeface="+mn-ea"/>
                <a:cs typeface="+mn-cs"/>
              </a:rPr>
              <a:t>Next Year --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eries Sans Ultra-Bold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eries Sans Ultra-Bold"/>
                <a:ea typeface="+mn-ea"/>
                <a:cs typeface="+mn-cs"/>
              </a:rPr>
              <a:t>Scheduling Students.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8644BC-BBCF-0A1B-9937-AD17A8C26F76}"/>
              </a:ext>
            </a:extLst>
          </p:cNvPr>
          <p:cNvSpPr txBox="1"/>
          <p:nvPr/>
        </p:nvSpPr>
        <p:spPr>
          <a:xfrm>
            <a:off x="6874255" y="12236982"/>
            <a:ext cx="16102583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 Italics"/>
                <a:ea typeface="+mn-ea"/>
                <a:cs typeface="+mn-cs"/>
                <a:hlinkClick r:id="rId5"/>
              </a:rPr>
              <a:t>http://surveys.aeries.com/s3/AeriesCon-Session-Feedback-Survey-Spring-2024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 Italics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E2A97-83E8-5CF3-F818-654F947D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"/>
            <a:ext cx="24383998" cy="136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846" y="382770"/>
            <a:ext cx="21623079" cy="850668"/>
          </a:xfrm>
        </p:spPr>
        <p:txBody>
          <a:bodyPr anchor="t"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Nunito Sans" pitchFamily="2" charset="77"/>
              </a:rPr>
              <a:t>Backup and Restore Scheduling Results: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5348-6301-0B34-34A0-9A2ACE3BB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687" y="2087969"/>
            <a:ext cx="21823931" cy="102497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Create a saved backup of scheduling tables, including SSS (Course Requests) and SMS (Scheduling Master Schedule).</a:t>
            </a:r>
          </a:p>
          <a:p>
            <a:pPr marL="0" indent="0">
              <a:buNone/>
            </a:pPr>
            <a:endParaRPr lang="en-US" sz="40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marL="0" indent="0">
              <a:buNone/>
            </a:pPr>
            <a:endParaRPr lang="en-US" sz="40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marL="0" indent="0">
              <a:buNone/>
            </a:pPr>
            <a:endParaRPr lang="en-US" sz="40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marL="0" indent="0">
              <a:buNone/>
            </a:pPr>
            <a:endParaRPr lang="en-US" sz="40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marL="0" indent="0">
              <a:buNone/>
            </a:pPr>
            <a:endParaRPr lang="en-US" sz="40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marL="0" indent="0">
              <a:buNone/>
            </a:pPr>
            <a:endParaRPr lang="en-US" sz="40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marL="0" indent="0">
              <a:buNone/>
            </a:pPr>
            <a:endParaRPr lang="en-US" sz="40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marL="0" indent="0">
              <a:buNone/>
            </a:pPr>
            <a:endParaRPr lang="en-US" sz="40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marL="0" indent="0">
              <a:buNone/>
            </a:pPr>
            <a:endParaRPr lang="en-US" sz="40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marL="0" indent="0">
              <a:buNone/>
            </a:pPr>
            <a:endParaRPr lang="en-US" sz="40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marL="0" indent="0">
              <a:buNone/>
            </a:pPr>
            <a:endParaRPr lang="en-US" sz="40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marL="0" indent="0">
              <a:buNone/>
            </a:pPr>
            <a:endParaRPr lang="en-US" sz="40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Backup often.                                                           Restore carefully! Existing data will be written over!</a:t>
            </a:r>
          </a:p>
          <a:p>
            <a:pPr lvl="1"/>
            <a:endParaRPr lang="en-US" sz="4000" b="1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endParaRPr lang="en-US" sz="48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endParaRPr lang="en-US" sz="112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5E978C-D5ED-6EBE-5466-A27AAF093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780" y="3409952"/>
            <a:ext cx="9172354" cy="78155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06525D-9B29-93B7-903E-B8A9F4658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5887" y="3409951"/>
            <a:ext cx="10099827" cy="65105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A4886B38-EEE2-7287-85D3-5D68384318D9}"/>
              </a:ext>
            </a:extLst>
          </p:cNvPr>
          <p:cNvSpPr/>
          <p:nvPr/>
        </p:nvSpPr>
        <p:spPr>
          <a:xfrm>
            <a:off x="215063" y="65571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8B593E-780B-F259-0F14-B10C6F7E57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9937" y="12547517"/>
            <a:ext cx="5857143" cy="514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2398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54337A6-BE79-09C8-6D76-96C09894D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97" y="6160967"/>
            <a:ext cx="16000445" cy="57334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7E2A97-83E8-5CF3-F818-654F947D7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-42529"/>
            <a:ext cx="24383998" cy="136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35" y="392996"/>
            <a:ext cx="21623079" cy="850668"/>
          </a:xfrm>
        </p:spPr>
        <p:txBody>
          <a:bodyPr anchor="t"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Nunito Sans" pitchFamily="2" charset="77"/>
              </a:rPr>
              <a:t>Reports to Run Before Scheduling Students:  Scheduling Master Schedule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5348-6301-0B34-34A0-9A2ACE3BB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17" y="1979359"/>
            <a:ext cx="19406129" cy="5175849"/>
          </a:xfrm>
        </p:spPr>
        <p:txBody>
          <a:bodyPr>
            <a:normAutofit fontScale="70000" lnSpcReduction="20000"/>
          </a:bodyPr>
          <a:lstStyle/>
          <a:p>
            <a:pPr lvl="1">
              <a:lnSpc>
                <a:spcPct val="120000"/>
              </a:lnSpc>
            </a:pPr>
            <a:r>
              <a:rPr lang="en-US" sz="50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Not applicable to Flex schools</a:t>
            </a:r>
          </a:p>
          <a:p>
            <a:pPr lvl="1">
              <a:lnSpc>
                <a:spcPct val="120000"/>
              </a:lnSpc>
            </a:pPr>
            <a:r>
              <a:rPr lang="en-US" sz="50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If any of these errors exist, the scheduler will not run and an error message will display:</a:t>
            </a:r>
          </a:p>
          <a:p>
            <a:pPr lvl="1">
              <a:lnSpc>
                <a:spcPct val="120000"/>
              </a:lnSpc>
            </a:pPr>
            <a:r>
              <a:rPr lang="en-US" sz="50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Find the section(s) and fix them</a:t>
            </a:r>
          </a:p>
          <a:p>
            <a:pPr lvl="1">
              <a:lnSpc>
                <a:spcPct val="120000"/>
              </a:lnSpc>
            </a:pPr>
            <a:r>
              <a:rPr lang="en-US" sz="50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What is the problem? </a:t>
            </a:r>
          </a:p>
          <a:p>
            <a:pPr lvl="2">
              <a:lnSpc>
                <a:spcPct val="120000"/>
              </a:lnSpc>
            </a:pPr>
            <a:r>
              <a:rPr lang="en-US" sz="42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Within the same Course, sections should have the same:</a:t>
            </a:r>
          </a:p>
          <a:p>
            <a:pPr lvl="3">
              <a:lnSpc>
                <a:spcPct val="120000"/>
              </a:lnSpc>
            </a:pPr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Block</a:t>
            </a:r>
          </a:p>
          <a:p>
            <a:pPr lvl="3">
              <a:lnSpc>
                <a:spcPct val="120000"/>
              </a:lnSpc>
            </a:pPr>
            <a:r>
              <a:rPr lang="en-US" sz="3800" dirty="0" err="1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Sm</a:t>
            </a:r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 (term)</a:t>
            </a:r>
          </a:p>
          <a:p>
            <a:pPr lvl="3">
              <a:lnSpc>
                <a:spcPct val="120000"/>
              </a:lnSpc>
            </a:pPr>
            <a:r>
              <a:rPr lang="en-US" sz="3800" dirty="0" err="1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SplitTerm</a:t>
            </a:r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 / Day tags</a:t>
            </a: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C943B60-152A-1993-9EBD-D008496876AC}"/>
              </a:ext>
            </a:extLst>
          </p:cNvPr>
          <p:cNvSpPr/>
          <p:nvPr/>
        </p:nvSpPr>
        <p:spPr>
          <a:xfrm>
            <a:off x="215063" y="65571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A93A3A-F8F1-899B-9B8D-C115B588E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0765" y="3356095"/>
            <a:ext cx="9076851" cy="1084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98E4E4-FA3E-AA7B-C5F1-8DB4FAAA7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5777" y="12594427"/>
            <a:ext cx="5857143" cy="514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4DE386-BC79-FDA1-1EC0-B84313D053E2}"/>
              </a:ext>
            </a:extLst>
          </p:cNvPr>
          <p:cNvSpPr/>
          <p:nvPr/>
        </p:nvSpPr>
        <p:spPr>
          <a:xfrm>
            <a:off x="7315204" y="7271653"/>
            <a:ext cx="2590800" cy="3265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65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E2A97-83E8-5CF3-F818-654F947D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-42529"/>
            <a:ext cx="24383998" cy="136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35" y="392996"/>
            <a:ext cx="21623079" cy="850668"/>
          </a:xfrm>
        </p:spPr>
        <p:txBody>
          <a:bodyPr anchor="t"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Nunito Sans" pitchFamily="2" charset="77"/>
              </a:rPr>
              <a:t>Reports to Run Before Scheduling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5348-6301-0B34-34A0-9A2ACE3BB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810" y="2589694"/>
            <a:ext cx="9425347" cy="103632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Prescheduling Edit Listing</a:t>
            </a:r>
          </a:p>
          <a:p>
            <a:pPr lvl="1">
              <a:lnSpc>
                <a:spcPct val="120000"/>
              </a:lnSpc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Run after SMS built, but before scheduling</a:t>
            </a:r>
          </a:p>
          <a:p>
            <a:pPr lvl="1">
              <a:lnSpc>
                <a:spcPct val="120000"/>
              </a:lnSpc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Predicts potential conflicts and rejects</a:t>
            </a:r>
          </a:p>
          <a:p>
            <a:pPr marL="914400" lvl="1" indent="0">
              <a:lnSpc>
                <a:spcPct val="120000"/>
              </a:lnSpc>
              <a:buNone/>
            </a:pPr>
            <a:endParaRPr lang="en-US" sz="40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lvl="1">
              <a:lnSpc>
                <a:spcPct val="120000"/>
              </a:lnSpc>
            </a:pPr>
            <a:endParaRPr lang="en-US" sz="40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lvl="1">
              <a:lnSpc>
                <a:spcPct val="120000"/>
              </a:lnSpc>
            </a:pPr>
            <a:endParaRPr lang="en-US" sz="40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lvl="1">
              <a:lnSpc>
                <a:spcPct val="120000"/>
              </a:lnSpc>
            </a:pPr>
            <a:endParaRPr lang="en-US" sz="40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 lvl="1">
              <a:lnSpc>
                <a:spcPct val="120000"/>
              </a:lnSpc>
            </a:pPr>
            <a:endParaRPr lang="en-US" sz="40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815796-172B-EBC0-920C-E9CCF3CAA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2967" y="2789859"/>
            <a:ext cx="12549982" cy="88953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74079901-65C8-40D8-2928-17854DE48CF5}"/>
              </a:ext>
            </a:extLst>
          </p:cNvPr>
          <p:cNvSpPr/>
          <p:nvPr/>
        </p:nvSpPr>
        <p:spPr>
          <a:xfrm>
            <a:off x="215063" y="65571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D042B6-729E-CEA8-13D3-1F234399A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929" y="11828464"/>
            <a:ext cx="5857143" cy="514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48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E2A97-83E8-5CF3-F818-654F947D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-42529"/>
            <a:ext cx="24383998" cy="136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35" y="392996"/>
            <a:ext cx="21623079" cy="850668"/>
          </a:xfrm>
        </p:spPr>
        <p:txBody>
          <a:bodyPr anchor="t"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Nunito Sans" pitchFamily="2" charset="77"/>
              </a:rPr>
              <a:t>Reports to Run Before Scheduling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5348-6301-0B34-34A0-9A2ACE3BB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4572" y="2018581"/>
            <a:ext cx="15889367" cy="483941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Students with Duplicate Course Requests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Should the student have two Course Requests and/or sections scheduled for the same Course?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For one student, delete the duplicate on Course Requests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Mass deletion on Delete Duplicate SSS Records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4FC706-2E0D-1EE6-E4B8-1A8982C81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572" y="7023661"/>
            <a:ext cx="17326059" cy="61575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74079901-65C8-40D8-2928-17854DE48CF5}"/>
              </a:ext>
            </a:extLst>
          </p:cNvPr>
          <p:cNvSpPr/>
          <p:nvPr/>
        </p:nvSpPr>
        <p:spPr>
          <a:xfrm>
            <a:off x="215063" y="65571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04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9295D9-A990-D233-D57C-2F40E4658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462" y="2854987"/>
            <a:ext cx="17526931" cy="9759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7E2A97-83E8-5CF3-F818-654F947D7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-42529"/>
            <a:ext cx="24383998" cy="136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35" y="392996"/>
            <a:ext cx="21623079" cy="850668"/>
          </a:xfrm>
        </p:spPr>
        <p:txBody>
          <a:bodyPr anchor="t"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Nunito Sans" pitchFamily="2" charset="77"/>
              </a:rPr>
              <a:t>Schedule All Students:  Mass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5348-6301-0B34-34A0-9A2ACE3BB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634" y="2321624"/>
            <a:ext cx="7032754" cy="10363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Mass lock/unlock scheduled sections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Run the Scheduler; run reports; move sections; repeat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40550D7-D6FD-D62B-6BD0-5ECCA28030AC}"/>
              </a:ext>
            </a:extLst>
          </p:cNvPr>
          <p:cNvSpPr/>
          <p:nvPr/>
        </p:nvSpPr>
        <p:spPr>
          <a:xfrm>
            <a:off x="215063" y="65571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406629-3284-9F87-AB8C-CCC5FE5B1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677" y="11948569"/>
            <a:ext cx="5857143" cy="514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5393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E2A97-83E8-5CF3-F818-654F947D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-42529"/>
            <a:ext cx="24383998" cy="1362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03006-2138-FAE1-458A-419BD9E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35" y="392996"/>
            <a:ext cx="21623079" cy="850668"/>
          </a:xfrm>
        </p:spPr>
        <p:txBody>
          <a:bodyPr anchor="t"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Nunito Sans" pitchFamily="2" charset="77"/>
              </a:rPr>
              <a:t>Flex SMS Board/SMS Board:  Mass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5348-6301-0B34-34A0-9A2ACE3BB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634" y="2576804"/>
            <a:ext cx="7032754" cy="91828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9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Same options as </a:t>
            </a:r>
            <a:r>
              <a:rPr lang="en-US" sz="3900" b="1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Schedule All Students</a:t>
            </a:r>
            <a:r>
              <a:rPr lang="en-US" sz="39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 page, except you can’t mass lock/unlock scheduled sections here</a:t>
            </a:r>
          </a:p>
          <a:p>
            <a:pPr>
              <a:lnSpc>
                <a:spcPct val="120000"/>
              </a:lnSpc>
            </a:pPr>
            <a:endParaRPr lang="en-US" sz="3900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  <a:p>
            <a:pPr>
              <a:lnSpc>
                <a:spcPct val="120000"/>
              </a:lnSpc>
            </a:pPr>
            <a:r>
              <a:rPr lang="en-US" sz="3900" dirty="0">
                <a:solidFill>
                  <a:schemeClr val="tx2">
                    <a:lumMod val="75000"/>
                  </a:schemeClr>
                </a:solidFill>
                <a:latin typeface="Nunito Sans" pitchFamily="2" charset="77"/>
              </a:rPr>
              <a:t>Run the Scheduler; run reports; move sections; repeat</a:t>
            </a:r>
          </a:p>
          <a:p>
            <a:pPr marL="0" indent="0">
              <a:lnSpc>
                <a:spcPct val="120000"/>
              </a:lnSpc>
              <a:buNone/>
            </a:pPr>
            <a:endParaRPr lang="en-US" sz="5800" b="1" dirty="0">
              <a:solidFill>
                <a:schemeClr val="tx2">
                  <a:lumMod val="75000"/>
                </a:schemeClr>
              </a:solidFill>
              <a:latin typeface="Nunito Sa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29009D-494D-A8CD-B9A8-E1956A393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470" y="2576804"/>
            <a:ext cx="13593644" cy="82202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38C3DE14-5EC6-4A90-B2E4-AC25279A3CC6}"/>
              </a:ext>
            </a:extLst>
          </p:cNvPr>
          <p:cNvSpPr/>
          <p:nvPr/>
        </p:nvSpPr>
        <p:spPr>
          <a:xfrm>
            <a:off x="215063" y="65571"/>
            <a:ext cx="1674874" cy="1110015"/>
          </a:xfrm>
          <a:custGeom>
            <a:avLst/>
            <a:gdLst/>
            <a:ahLst/>
            <a:cxnLst/>
            <a:rect l="l" t="t" r="r" b="b"/>
            <a:pathLst>
              <a:path w="1674874" h="1110015">
                <a:moveTo>
                  <a:pt x="0" y="0"/>
                </a:moveTo>
                <a:lnTo>
                  <a:pt x="1674874" y="0"/>
                </a:lnTo>
                <a:lnTo>
                  <a:pt x="1674874" y="1110015"/>
                </a:lnTo>
                <a:lnTo>
                  <a:pt x="0" y="11100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65F397-7205-1454-A0A6-3D6813C4A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907" y="11245321"/>
            <a:ext cx="5857143" cy="514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277111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14443</TotalTime>
  <Words>2482</Words>
  <Application>Microsoft Office PowerPoint</Application>
  <PresentationFormat>Custom</PresentationFormat>
  <Paragraphs>302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Aeries Sans Ultra-Bold</vt:lpstr>
      <vt:lpstr>Aharoni</vt:lpstr>
      <vt:lpstr>Aptos</vt:lpstr>
      <vt:lpstr>Aptos Display</vt:lpstr>
      <vt:lpstr>Arial</vt:lpstr>
      <vt:lpstr>Calibri</vt:lpstr>
      <vt:lpstr>Calibri Light</vt:lpstr>
      <vt:lpstr>Nunito Sans</vt:lpstr>
      <vt:lpstr>Nunito Sans Italics</vt:lpstr>
      <vt:lpstr>2_Office Theme</vt:lpstr>
      <vt:lpstr>3_Office Theme</vt:lpstr>
      <vt:lpstr>1_Office Theme</vt:lpstr>
      <vt:lpstr>PowerPoint Presentation</vt:lpstr>
      <vt:lpstr>Related AeriesCon Sessions</vt:lpstr>
      <vt:lpstr> Scheduling Students:  Key Topics</vt:lpstr>
      <vt:lpstr>Backup and Restore Scheduling Results:</vt:lpstr>
      <vt:lpstr>Reports to Run Before Scheduling Students:  Scheduling Master Schedule Errors</vt:lpstr>
      <vt:lpstr>Reports to Run Before Scheduling Students</vt:lpstr>
      <vt:lpstr>Reports to Run Before Scheduling Students</vt:lpstr>
      <vt:lpstr>Schedule All Students:  Mass Schedule</vt:lpstr>
      <vt:lpstr>Flex SMS Board/SMS Board:  Mass Schedule</vt:lpstr>
      <vt:lpstr>As the Scheduler runs:</vt:lpstr>
      <vt:lpstr>Do you need to add sections?  Check the Scheduling Course Request Analysis report</vt:lpstr>
      <vt:lpstr>Do you need to move sections?  Check the Scheduling Class Load Analysis by Course and Period report</vt:lpstr>
      <vt:lpstr>Do you need to move sections?  Check the Scheduling Class Load Averages report</vt:lpstr>
      <vt:lpstr>Mass scheduling students:</vt:lpstr>
      <vt:lpstr>At some point, you are going to stop running the Scheduler:</vt:lpstr>
      <vt:lpstr>Hand Scheduling on Course Requests page:  Flex Old Edit View</vt:lpstr>
      <vt:lpstr>Hand Scheduling on Course Requests page:  Flex New Edit View</vt:lpstr>
      <vt:lpstr>Hand Scheduling on Course Requests page:  Non-Flex Old Edit View</vt:lpstr>
      <vt:lpstr>Course Requests page:  guide to Reject reasons</vt:lpstr>
      <vt:lpstr>SMS Board/Flex SMS Board helpful buttons after you’ve scheduled students:</vt:lpstr>
      <vt:lpstr>Mass Move/Copy Students on the Scheduling Master page</vt:lpstr>
      <vt:lpstr>Wait Lists on the Scheduling Master page</vt:lpstr>
      <vt:lpstr>Scheduling reports:  Scheduling Reverse Verification Listing </vt:lpstr>
      <vt:lpstr>Scheduling reports:  Scheduling Master Schedule</vt:lpstr>
      <vt:lpstr>Scheduling reports:  Scheduling Reject Analysis Listing </vt:lpstr>
      <vt:lpstr>Scheduling reports:  Students with Incomplete Schedules</vt:lpstr>
      <vt:lpstr>Scheduling reports:  Students with Double Periods</vt:lpstr>
      <vt:lpstr>Scheduling reports:  Locator Cards</vt:lpstr>
      <vt:lpstr>Copy Scheduling Results to SEC &amp; MST</vt:lpstr>
      <vt:lpstr>Where to go for more information: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Carole Williams</cp:lastModifiedBy>
  <cp:revision>423</cp:revision>
  <cp:lastPrinted>2024-02-26T22:00:23Z</cp:lastPrinted>
  <dcterms:created xsi:type="dcterms:W3CDTF">2014-09-26T10:57:37Z</dcterms:created>
  <dcterms:modified xsi:type="dcterms:W3CDTF">2024-02-26T22:01:21Z</dcterms:modified>
</cp:coreProperties>
</file>