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317" r:id="rId2"/>
    <p:sldId id="391" r:id="rId3"/>
    <p:sldId id="319" r:id="rId4"/>
    <p:sldId id="443" r:id="rId5"/>
    <p:sldId id="470" r:id="rId6"/>
    <p:sldId id="421" r:id="rId7"/>
    <p:sldId id="445" r:id="rId8"/>
    <p:sldId id="446" r:id="rId9"/>
    <p:sldId id="414" r:id="rId10"/>
    <p:sldId id="439" r:id="rId11"/>
    <p:sldId id="426" r:id="rId12"/>
    <p:sldId id="447" r:id="rId13"/>
    <p:sldId id="448" r:id="rId14"/>
    <p:sldId id="449" r:id="rId15"/>
    <p:sldId id="438" r:id="rId16"/>
    <p:sldId id="450" r:id="rId17"/>
    <p:sldId id="440" r:id="rId18"/>
    <p:sldId id="451" r:id="rId19"/>
    <p:sldId id="296" r:id="rId20"/>
    <p:sldId id="452" r:id="rId21"/>
    <p:sldId id="396" r:id="rId22"/>
    <p:sldId id="453" r:id="rId23"/>
    <p:sldId id="455" r:id="rId24"/>
    <p:sldId id="454" r:id="rId25"/>
    <p:sldId id="456" r:id="rId26"/>
    <p:sldId id="457" r:id="rId27"/>
    <p:sldId id="417" r:id="rId28"/>
    <p:sldId id="418" r:id="rId29"/>
    <p:sldId id="329" r:id="rId30"/>
    <p:sldId id="444" r:id="rId31"/>
    <p:sldId id="433" r:id="rId32"/>
    <p:sldId id="427" r:id="rId33"/>
    <p:sldId id="257" r:id="rId34"/>
    <p:sldId id="395" r:id="rId35"/>
    <p:sldId id="458" r:id="rId36"/>
    <p:sldId id="459" r:id="rId37"/>
    <p:sldId id="460" r:id="rId38"/>
    <p:sldId id="464" r:id="rId39"/>
    <p:sldId id="330" r:id="rId40"/>
    <p:sldId id="465" r:id="rId41"/>
    <p:sldId id="466" r:id="rId42"/>
    <p:sldId id="467" r:id="rId43"/>
    <p:sldId id="468" r:id="rId44"/>
    <p:sldId id="312" r:id="rId45"/>
    <p:sldId id="469" r:id="rId46"/>
    <p:sldId id="336" r:id="rId47"/>
    <p:sldId id="334" r:id="rId48"/>
  </p:sldIdLst>
  <p:sldSz cx="24384000" cy="13716000"/>
  <p:notesSz cx="7077075" cy="9363075"/>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D74"/>
    <a:srgbClr val="507392"/>
    <a:srgbClr val="1D3787"/>
    <a:srgbClr val="2B318A"/>
    <a:srgbClr val="44546A"/>
    <a:srgbClr val="8000FF"/>
    <a:srgbClr val="33A9AF"/>
    <a:srgbClr val="C25252"/>
    <a:srgbClr val="DDD937"/>
    <a:srgbClr val="3C5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2" autoAdjust="0"/>
    <p:restoredTop sz="96323" autoAdjust="0"/>
  </p:normalViewPr>
  <p:slideViewPr>
    <p:cSldViewPr snapToGrid="0">
      <p:cViewPr varScale="1">
        <p:scale>
          <a:sx n="57" d="100"/>
          <a:sy n="57" d="100"/>
        </p:scale>
        <p:origin x="368" y="168"/>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63" d="100"/>
        <a:sy n="63" d="100"/>
      </p:scale>
      <p:origin x="0" y="-117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74051A69-C562-4FC5-92DC-994CDC1376A2}" type="datetimeFigureOut">
              <a:rPr lang="en-US" smtClean="0"/>
              <a:t>1/19/24</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8C747B73-6B03-4EF3-AD40-683CE00DABF6}" type="slidenum">
              <a:rPr lang="en-US" smtClean="0"/>
              <a:t>‹#›</a:t>
            </a:fld>
            <a:endParaRPr lang="en-US"/>
          </a:p>
        </p:txBody>
      </p:sp>
    </p:spTree>
    <p:extLst>
      <p:ext uri="{BB962C8B-B14F-4D97-AF65-F5344CB8AC3E}">
        <p14:creationId xmlns:p14="http://schemas.microsoft.com/office/powerpoint/2010/main" val="13006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a:t>
            </a:fld>
            <a:endParaRPr lang="en-US"/>
          </a:p>
        </p:txBody>
      </p:sp>
    </p:spTree>
    <p:extLst>
      <p:ext uri="{BB962C8B-B14F-4D97-AF65-F5344CB8AC3E}">
        <p14:creationId xmlns:p14="http://schemas.microsoft.com/office/powerpoint/2010/main" val="3985318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12</a:t>
            </a:fld>
            <a:endParaRPr lang="en-US"/>
          </a:p>
        </p:txBody>
      </p:sp>
    </p:spTree>
    <p:extLst>
      <p:ext uri="{BB962C8B-B14F-4D97-AF65-F5344CB8AC3E}">
        <p14:creationId xmlns:p14="http://schemas.microsoft.com/office/powerpoint/2010/main" val="55448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13</a:t>
            </a:fld>
            <a:endParaRPr lang="en-US"/>
          </a:p>
        </p:txBody>
      </p:sp>
    </p:spTree>
    <p:extLst>
      <p:ext uri="{BB962C8B-B14F-4D97-AF65-F5344CB8AC3E}">
        <p14:creationId xmlns:p14="http://schemas.microsoft.com/office/powerpoint/2010/main" val="138015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14</a:t>
            </a:fld>
            <a:endParaRPr lang="en-US"/>
          </a:p>
        </p:txBody>
      </p:sp>
    </p:spTree>
    <p:extLst>
      <p:ext uri="{BB962C8B-B14F-4D97-AF65-F5344CB8AC3E}">
        <p14:creationId xmlns:p14="http://schemas.microsoft.com/office/powerpoint/2010/main" val="1758433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15</a:t>
            </a:fld>
            <a:endParaRPr lang="en-US"/>
          </a:p>
        </p:txBody>
      </p:sp>
    </p:spTree>
    <p:extLst>
      <p:ext uri="{BB962C8B-B14F-4D97-AF65-F5344CB8AC3E}">
        <p14:creationId xmlns:p14="http://schemas.microsoft.com/office/powerpoint/2010/main" val="338476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16</a:t>
            </a:fld>
            <a:endParaRPr lang="en-US"/>
          </a:p>
        </p:txBody>
      </p:sp>
    </p:spTree>
    <p:extLst>
      <p:ext uri="{BB962C8B-B14F-4D97-AF65-F5344CB8AC3E}">
        <p14:creationId xmlns:p14="http://schemas.microsoft.com/office/powerpoint/2010/main" val="496244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17</a:t>
            </a:fld>
            <a:endParaRPr lang="en-US"/>
          </a:p>
        </p:txBody>
      </p:sp>
    </p:spTree>
    <p:extLst>
      <p:ext uri="{BB962C8B-B14F-4D97-AF65-F5344CB8AC3E}">
        <p14:creationId xmlns:p14="http://schemas.microsoft.com/office/powerpoint/2010/main" val="1860119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18</a:t>
            </a:fld>
            <a:endParaRPr lang="en-US"/>
          </a:p>
        </p:txBody>
      </p:sp>
    </p:spTree>
    <p:extLst>
      <p:ext uri="{BB962C8B-B14F-4D97-AF65-F5344CB8AC3E}">
        <p14:creationId xmlns:p14="http://schemas.microsoft.com/office/powerpoint/2010/main" val="3743465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20</a:t>
            </a:fld>
            <a:endParaRPr lang="en-US"/>
          </a:p>
        </p:txBody>
      </p:sp>
    </p:spTree>
    <p:extLst>
      <p:ext uri="{BB962C8B-B14F-4D97-AF65-F5344CB8AC3E}">
        <p14:creationId xmlns:p14="http://schemas.microsoft.com/office/powerpoint/2010/main" val="3645553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21</a:t>
            </a:fld>
            <a:endParaRPr lang="en-US"/>
          </a:p>
        </p:txBody>
      </p:sp>
    </p:spTree>
    <p:extLst>
      <p:ext uri="{BB962C8B-B14F-4D97-AF65-F5344CB8AC3E}">
        <p14:creationId xmlns:p14="http://schemas.microsoft.com/office/powerpoint/2010/main" val="1758433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22</a:t>
            </a:fld>
            <a:endParaRPr lang="en-US"/>
          </a:p>
        </p:txBody>
      </p:sp>
    </p:spTree>
    <p:extLst>
      <p:ext uri="{BB962C8B-B14F-4D97-AF65-F5344CB8AC3E}">
        <p14:creationId xmlns:p14="http://schemas.microsoft.com/office/powerpoint/2010/main" val="2251212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4</a:t>
            </a:fld>
            <a:endParaRPr lang="en-US"/>
          </a:p>
        </p:txBody>
      </p:sp>
    </p:spTree>
    <p:extLst>
      <p:ext uri="{BB962C8B-B14F-4D97-AF65-F5344CB8AC3E}">
        <p14:creationId xmlns:p14="http://schemas.microsoft.com/office/powerpoint/2010/main" val="631272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23</a:t>
            </a:fld>
            <a:endParaRPr lang="en-US"/>
          </a:p>
        </p:txBody>
      </p:sp>
    </p:spTree>
    <p:extLst>
      <p:ext uri="{BB962C8B-B14F-4D97-AF65-F5344CB8AC3E}">
        <p14:creationId xmlns:p14="http://schemas.microsoft.com/office/powerpoint/2010/main" val="1401181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24</a:t>
            </a:fld>
            <a:endParaRPr lang="en-US"/>
          </a:p>
        </p:txBody>
      </p:sp>
    </p:spTree>
    <p:extLst>
      <p:ext uri="{BB962C8B-B14F-4D97-AF65-F5344CB8AC3E}">
        <p14:creationId xmlns:p14="http://schemas.microsoft.com/office/powerpoint/2010/main" val="1606426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25</a:t>
            </a:fld>
            <a:endParaRPr lang="en-US"/>
          </a:p>
        </p:txBody>
      </p:sp>
    </p:spTree>
    <p:extLst>
      <p:ext uri="{BB962C8B-B14F-4D97-AF65-F5344CB8AC3E}">
        <p14:creationId xmlns:p14="http://schemas.microsoft.com/office/powerpoint/2010/main" val="2104829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26</a:t>
            </a:fld>
            <a:endParaRPr lang="en-US"/>
          </a:p>
        </p:txBody>
      </p:sp>
    </p:spTree>
    <p:extLst>
      <p:ext uri="{BB962C8B-B14F-4D97-AF65-F5344CB8AC3E}">
        <p14:creationId xmlns:p14="http://schemas.microsoft.com/office/powerpoint/2010/main" val="1262100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27</a:t>
            </a:fld>
            <a:endParaRPr lang="en-US"/>
          </a:p>
        </p:txBody>
      </p:sp>
    </p:spTree>
    <p:extLst>
      <p:ext uri="{BB962C8B-B14F-4D97-AF65-F5344CB8AC3E}">
        <p14:creationId xmlns:p14="http://schemas.microsoft.com/office/powerpoint/2010/main" val="1804942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28</a:t>
            </a:fld>
            <a:endParaRPr lang="en-US"/>
          </a:p>
        </p:txBody>
      </p:sp>
    </p:spTree>
    <p:extLst>
      <p:ext uri="{BB962C8B-B14F-4D97-AF65-F5344CB8AC3E}">
        <p14:creationId xmlns:p14="http://schemas.microsoft.com/office/powerpoint/2010/main" val="25830787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31</a:t>
            </a:fld>
            <a:endParaRPr lang="en-US"/>
          </a:p>
        </p:txBody>
      </p:sp>
    </p:spTree>
    <p:extLst>
      <p:ext uri="{BB962C8B-B14F-4D97-AF65-F5344CB8AC3E}">
        <p14:creationId xmlns:p14="http://schemas.microsoft.com/office/powerpoint/2010/main" val="19542199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32</a:t>
            </a:fld>
            <a:endParaRPr lang="en-US"/>
          </a:p>
        </p:txBody>
      </p:sp>
    </p:spTree>
    <p:extLst>
      <p:ext uri="{BB962C8B-B14F-4D97-AF65-F5344CB8AC3E}">
        <p14:creationId xmlns:p14="http://schemas.microsoft.com/office/powerpoint/2010/main" val="3134874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33</a:t>
            </a:fld>
            <a:endParaRPr lang="en-US"/>
          </a:p>
        </p:txBody>
      </p:sp>
    </p:spTree>
    <p:extLst>
      <p:ext uri="{BB962C8B-B14F-4D97-AF65-F5344CB8AC3E}">
        <p14:creationId xmlns:p14="http://schemas.microsoft.com/office/powerpoint/2010/main" val="3914750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34</a:t>
            </a:fld>
            <a:endParaRPr lang="en-US"/>
          </a:p>
        </p:txBody>
      </p:sp>
    </p:spTree>
    <p:extLst>
      <p:ext uri="{BB962C8B-B14F-4D97-AF65-F5344CB8AC3E}">
        <p14:creationId xmlns:p14="http://schemas.microsoft.com/office/powerpoint/2010/main" val="57236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5</a:t>
            </a:fld>
            <a:endParaRPr lang="en-US"/>
          </a:p>
        </p:txBody>
      </p:sp>
    </p:spTree>
    <p:extLst>
      <p:ext uri="{BB962C8B-B14F-4D97-AF65-F5344CB8AC3E}">
        <p14:creationId xmlns:p14="http://schemas.microsoft.com/office/powerpoint/2010/main" val="1758433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35</a:t>
            </a:fld>
            <a:endParaRPr lang="en-US"/>
          </a:p>
        </p:txBody>
      </p:sp>
    </p:spTree>
    <p:extLst>
      <p:ext uri="{BB962C8B-B14F-4D97-AF65-F5344CB8AC3E}">
        <p14:creationId xmlns:p14="http://schemas.microsoft.com/office/powerpoint/2010/main" val="3155248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36</a:t>
            </a:fld>
            <a:endParaRPr lang="en-US"/>
          </a:p>
        </p:txBody>
      </p:sp>
    </p:spTree>
    <p:extLst>
      <p:ext uri="{BB962C8B-B14F-4D97-AF65-F5344CB8AC3E}">
        <p14:creationId xmlns:p14="http://schemas.microsoft.com/office/powerpoint/2010/main" val="1393731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37</a:t>
            </a:fld>
            <a:endParaRPr lang="en-US"/>
          </a:p>
        </p:txBody>
      </p:sp>
    </p:spTree>
    <p:extLst>
      <p:ext uri="{BB962C8B-B14F-4D97-AF65-F5344CB8AC3E}">
        <p14:creationId xmlns:p14="http://schemas.microsoft.com/office/powerpoint/2010/main" val="2593529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40</a:t>
            </a:fld>
            <a:endParaRPr lang="en-US"/>
          </a:p>
        </p:txBody>
      </p:sp>
    </p:spTree>
    <p:extLst>
      <p:ext uri="{BB962C8B-B14F-4D97-AF65-F5344CB8AC3E}">
        <p14:creationId xmlns:p14="http://schemas.microsoft.com/office/powerpoint/2010/main" val="37434656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41</a:t>
            </a:fld>
            <a:endParaRPr lang="en-US"/>
          </a:p>
        </p:txBody>
      </p:sp>
    </p:spTree>
    <p:extLst>
      <p:ext uri="{BB962C8B-B14F-4D97-AF65-F5344CB8AC3E}">
        <p14:creationId xmlns:p14="http://schemas.microsoft.com/office/powerpoint/2010/main" val="1789111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42</a:t>
            </a:fld>
            <a:endParaRPr lang="en-US"/>
          </a:p>
        </p:txBody>
      </p:sp>
    </p:spTree>
    <p:extLst>
      <p:ext uri="{BB962C8B-B14F-4D97-AF65-F5344CB8AC3E}">
        <p14:creationId xmlns:p14="http://schemas.microsoft.com/office/powerpoint/2010/main" val="27861843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43</a:t>
            </a:fld>
            <a:endParaRPr lang="en-US"/>
          </a:p>
        </p:txBody>
      </p:sp>
    </p:spTree>
    <p:extLst>
      <p:ext uri="{BB962C8B-B14F-4D97-AF65-F5344CB8AC3E}">
        <p14:creationId xmlns:p14="http://schemas.microsoft.com/office/powerpoint/2010/main" val="5709722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182b52d5f_0_1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8182b52d5f_0_17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7" name="Google Shape;177;g8182b52d5f_0_17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45</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F8C35B-F643-49E2-89D5-360256F0B2EB}" type="slidenum">
              <a:rPr lang="en-US" smtClean="0"/>
              <a:t>47</a:t>
            </a:fld>
            <a:endParaRPr lang="en-US" dirty="0"/>
          </a:p>
        </p:txBody>
      </p:sp>
    </p:spTree>
    <p:extLst>
      <p:ext uri="{BB962C8B-B14F-4D97-AF65-F5344CB8AC3E}">
        <p14:creationId xmlns:p14="http://schemas.microsoft.com/office/powerpoint/2010/main" val="3919878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6</a:t>
            </a:fld>
            <a:endParaRPr lang="en-US"/>
          </a:p>
        </p:txBody>
      </p:sp>
    </p:spTree>
    <p:extLst>
      <p:ext uri="{BB962C8B-B14F-4D97-AF65-F5344CB8AC3E}">
        <p14:creationId xmlns:p14="http://schemas.microsoft.com/office/powerpoint/2010/main" val="2112003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7</a:t>
            </a:fld>
            <a:endParaRPr lang="en-US"/>
          </a:p>
        </p:txBody>
      </p:sp>
    </p:spTree>
    <p:extLst>
      <p:ext uri="{BB962C8B-B14F-4D97-AF65-F5344CB8AC3E}">
        <p14:creationId xmlns:p14="http://schemas.microsoft.com/office/powerpoint/2010/main" val="1751388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8</a:t>
            </a:fld>
            <a:endParaRPr lang="en-US"/>
          </a:p>
        </p:txBody>
      </p:sp>
    </p:spTree>
    <p:extLst>
      <p:ext uri="{BB962C8B-B14F-4D97-AF65-F5344CB8AC3E}">
        <p14:creationId xmlns:p14="http://schemas.microsoft.com/office/powerpoint/2010/main" val="3015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9</a:t>
            </a:fld>
            <a:endParaRPr lang="en-US"/>
          </a:p>
        </p:txBody>
      </p:sp>
    </p:spTree>
    <p:extLst>
      <p:ext uri="{BB962C8B-B14F-4D97-AF65-F5344CB8AC3E}">
        <p14:creationId xmlns:p14="http://schemas.microsoft.com/office/powerpoint/2010/main" val="623914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10</a:t>
            </a:fld>
            <a:endParaRPr lang="en-US"/>
          </a:p>
        </p:txBody>
      </p:sp>
    </p:spTree>
    <p:extLst>
      <p:ext uri="{BB962C8B-B14F-4D97-AF65-F5344CB8AC3E}">
        <p14:creationId xmlns:p14="http://schemas.microsoft.com/office/powerpoint/2010/main" val="1138525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11</a:t>
            </a:fld>
            <a:endParaRPr lang="en-US"/>
          </a:p>
        </p:txBody>
      </p:sp>
    </p:spTree>
    <p:extLst>
      <p:ext uri="{BB962C8B-B14F-4D97-AF65-F5344CB8AC3E}">
        <p14:creationId xmlns:p14="http://schemas.microsoft.com/office/powerpoint/2010/main" val="408402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1/19/24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324480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26252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02341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EFAUL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854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20300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0F2AF2-EA92-44F8-853B-5E3554E36C48}" type="datetimeFigureOut">
              <a:rPr lang="en-US" smtClean="0"/>
              <a:t>1/19/24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202633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0F2AF2-EA92-44F8-853B-5E3554E36C48}" type="datetimeFigureOut">
              <a:rPr lang="en-US" smtClean="0"/>
              <a:t>1/19/24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1619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0F2AF2-EA92-44F8-853B-5E3554E36C48}" type="datetimeFigureOut">
              <a:rPr lang="en-US" smtClean="0"/>
              <a:t>1/19/24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40690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0F2AF2-EA92-44F8-853B-5E3554E36C48}" type="datetimeFigureOut">
              <a:rPr lang="en-US" smtClean="0"/>
              <a:t>1/19/24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04540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F2AF2-EA92-44F8-853B-5E3554E36C48}" type="datetimeFigureOut">
              <a:rPr lang="en-US" smtClean="0"/>
              <a:t>1/19/24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09728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C20F2AF2-EA92-44F8-853B-5E3554E36C48}" type="datetimeFigureOut">
              <a:rPr lang="en-US" smtClean="0"/>
              <a:t>1/19/24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334450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C20F2AF2-EA92-44F8-853B-5E3554E36C48}" type="datetimeFigureOut">
              <a:rPr lang="en-US" smtClean="0"/>
              <a:t>1/19/24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364242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C20F2AF2-EA92-44F8-853B-5E3554E36C48}" type="datetimeFigureOut">
              <a:rPr lang="en-US" smtClean="0"/>
              <a:t>1/19/24</a:t>
            </a:fld>
            <a:endParaRPr 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C7575539-BFBE-477A-BDB6-9CA7B44D81A5}" type="slidenum">
              <a:rPr lang="en-US" smtClean="0"/>
              <a:t>‹#›</a:t>
            </a:fld>
            <a:endParaRPr lang="en-US"/>
          </a:p>
        </p:txBody>
      </p:sp>
    </p:spTree>
    <p:extLst>
      <p:ext uri="{BB962C8B-B14F-4D97-AF65-F5344CB8AC3E}">
        <p14:creationId xmlns:p14="http://schemas.microsoft.com/office/powerpoint/2010/main" val="2679246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demo.aeries.net/" TargetMode="External"/><Relationship Id="rId7"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support.aeries.com/" TargetMode="External"/><Relationship Id="rId4" Type="http://schemas.openxmlformats.org/officeDocument/2006/relationships/hyperlink" Target="http://www.learn.aeries.com/" TargetMode="External"/><Relationship Id="rId9"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svg"/></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4940489"/>
            <a:ext cx="24384000" cy="5227093"/>
          </a:xfrm>
          <a:prstGeom prst="rect">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Bebas Neue" panose="020B0606020202050201" pitchFamily="34" charset="-94"/>
            </a:endParaRPr>
          </a:p>
        </p:txBody>
      </p:sp>
      <p:sp>
        <p:nvSpPr>
          <p:cNvPr id="9" name="TextBox 8"/>
          <p:cNvSpPr txBox="1"/>
          <p:nvPr/>
        </p:nvSpPr>
        <p:spPr>
          <a:xfrm>
            <a:off x="714233" y="5290019"/>
            <a:ext cx="22955534" cy="4401205"/>
          </a:xfrm>
          <a:prstGeom prst="rect">
            <a:avLst/>
          </a:prstGeom>
          <a:noFill/>
        </p:spPr>
        <p:txBody>
          <a:bodyPr wrap="square" rtlCol="0" anchor="ctr">
            <a:spAutoFit/>
          </a:bodyPr>
          <a:lstStyle/>
          <a:p>
            <a:pPr algn="ctr"/>
            <a:r>
              <a:rPr lang="en-US" sz="4000" spc="100" dirty="0">
                <a:solidFill>
                  <a:schemeClr val="bg1"/>
                </a:solidFill>
                <a:latin typeface="Lato"/>
                <a:ea typeface="Open Sans" panose="020B0606030504020204" pitchFamily="34" charset="0"/>
                <a:cs typeface="Lato"/>
              </a:rPr>
              <a:t>AERIES Scheduling Workshop – Day #1</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WELCOME!</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The Student Scheduling Workshop will start about 8:00 PST/10:00 CST.</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While you are waiting, please complete the 4 questions in the poll.</a:t>
            </a:r>
            <a:endParaRPr lang="en-US" spc="100" dirty="0">
              <a:solidFill>
                <a:schemeClr val="bg1"/>
              </a:solidFill>
              <a:latin typeface="Lato"/>
              <a:ea typeface="Open Sans" panose="020B0606030504020204" pitchFamily="34" charset="0"/>
              <a:cs typeface="Lato"/>
            </a:endParaRPr>
          </a:p>
        </p:txBody>
      </p:sp>
      <p:pic>
        <p:nvPicPr>
          <p:cNvPr id="3" name="Picture 2" descr="Favicon.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780" y="752967"/>
            <a:ext cx="3608440" cy="3597562"/>
          </a:xfrm>
          <a:prstGeom prst="rect">
            <a:avLst/>
          </a:prstGeom>
        </p:spPr>
      </p:pic>
      <p:sp>
        <p:nvSpPr>
          <p:cNvPr id="10" name="TextBox 9"/>
          <p:cNvSpPr txBox="1"/>
          <p:nvPr/>
        </p:nvSpPr>
        <p:spPr>
          <a:xfrm>
            <a:off x="2024418" y="10890664"/>
            <a:ext cx="20335164" cy="830997"/>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100" normalizeH="0" baseline="0" noProof="0" dirty="0">
                <a:ln>
                  <a:noFill/>
                </a:ln>
                <a:solidFill>
                  <a:srgbClr val="1D3787"/>
                </a:solidFill>
                <a:effectLst/>
                <a:uLnTx/>
                <a:uFillTx/>
                <a:latin typeface="Lato"/>
                <a:ea typeface="Open Sans" panose="020B0606030504020204" pitchFamily="34" charset="0"/>
                <a:cs typeface="Lato"/>
              </a:rPr>
              <a:t>Sam Defeo - Aeries Trainer</a:t>
            </a:r>
          </a:p>
        </p:txBody>
      </p:sp>
    </p:spTree>
    <p:extLst>
      <p:ext uri="{BB962C8B-B14F-4D97-AF65-F5344CB8AC3E}">
        <p14:creationId xmlns:p14="http://schemas.microsoft.com/office/powerpoint/2010/main" val="120423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1201003" y="2264645"/>
            <a:ext cx="21931952"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77853" y="3479942"/>
            <a:ext cx="21828294" cy="7971413"/>
          </a:xfrm>
          <a:prstGeom prst="rect">
            <a:avLst/>
          </a:prstGeom>
          <a:noFill/>
        </p:spPr>
        <p:txBody>
          <a:bodyPr wrap="square" rtlCol="0">
            <a:spAutoFit/>
          </a:bodyPr>
          <a:lstStyle/>
          <a:p>
            <a:r>
              <a:rPr lang="en-US" sz="3200" b="1" dirty="0">
                <a:solidFill>
                  <a:schemeClr val="tx1">
                    <a:lumMod val="95000"/>
                    <a:lumOff val="5000"/>
                  </a:schemeClr>
                </a:solidFill>
                <a:latin typeface="Lato"/>
                <a:ea typeface="Open Sans" panose="020B0606030504020204" pitchFamily="34" charset="0"/>
                <a:cs typeface="Lato"/>
              </a:rPr>
              <a:t>ALTERNATE COURSE REQUESTS				 PORTAL COURSES</a:t>
            </a:r>
          </a:p>
          <a:p>
            <a:r>
              <a:rPr lang="en-US" sz="3200" dirty="0">
                <a:solidFill>
                  <a:schemeClr val="tx1">
                    <a:lumMod val="95000"/>
                    <a:lumOff val="5000"/>
                  </a:schemeClr>
                </a:solidFill>
                <a:latin typeface="Lato"/>
                <a:ea typeface="Open Sans" panose="020B0606030504020204" pitchFamily="34" charset="0"/>
                <a:cs typeface="Lato"/>
              </a:rPr>
              <a:t>	ACA – Alternate Course Request Association			CRQ – Course Request Sheet Table</a:t>
            </a:r>
          </a:p>
          <a:p>
            <a:r>
              <a:rPr lang="en-US" sz="3200" dirty="0">
                <a:solidFill>
                  <a:schemeClr val="tx1">
                    <a:lumMod val="95000"/>
                    <a:lumOff val="5000"/>
                  </a:schemeClr>
                </a:solidFill>
                <a:latin typeface="Lato"/>
                <a:ea typeface="Open Sans" panose="020B0606030504020204" pitchFamily="34" charset="0"/>
                <a:cs typeface="Lato"/>
              </a:rPr>
              <a:t>	ACR - Alternate Course Requests			</a:t>
            </a:r>
          </a:p>
          <a:p>
            <a:r>
              <a:rPr lang="en-US" sz="3200" dirty="0">
                <a:solidFill>
                  <a:schemeClr val="tx1">
                    <a:lumMod val="95000"/>
                    <a:lumOff val="5000"/>
                  </a:schemeClr>
                </a:solidFill>
                <a:latin typeface="Lato"/>
                <a:ea typeface="Open Sans" panose="020B0606030504020204" pitchFamily="34" charset="0"/>
                <a:cs typeface="Lato"/>
              </a:rPr>
              <a:t>							</a:t>
            </a:r>
            <a:r>
              <a:rPr lang="en-US" sz="3200" b="1" dirty="0">
                <a:solidFill>
                  <a:schemeClr val="tx1">
                    <a:lumMod val="95000"/>
                    <a:lumOff val="5000"/>
                  </a:schemeClr>
                </a:solidFill>
                <a:latin typeface="Lato"/>
                <a:ea typeface="Open Sans" panose="020B0606030504020204" pitchFamily="34" charset="0"/>
                <a:cs typeface="Lato"/>
              </a:rPr>
              <a:t> COURSE REQUEST SECTION PACKETS</a:t>
            </a:r>
            <a:endParaRPr lang="en-US" sz="3200" dirty="0">
              <a:solidFill>
                <a:schemeClr val="tx1">
                  <a:lumMod val="95000"/>
                  <a:lumOff val="5000"/>
                </a:schemeClr>
              </a:solidFill>
              <a:latin typeface="Lato"/>
              <a:ea typeface="Open Sans" panose="020B0606030504020204" pitchFamily="34" charset="0"/>
              <a:cs typeface="Lato"/>
            </a:endParaRPr>
          </a:p>
          <a:p>
            <a:r>
              <a:rPr lang="en-US" sz="3200" b="1" dirty="0">
                <a:solidFill>
                  <a:schemeClr val="tx1">
                    <a:lumMod val="95000"/>
                    <a:lumOff val="5000"/>
                  </a:schemeClr>
                </a:solidFill>
                <a:latin typeface="Lato"/>
                <a:ea typeface="Open Sans" panose="020B0606030504020204" pitchFamily="34" charset="0"/>
                <a:cs typeface="Lato"/>
              </a:rPr>
              <a:t>BACKUPS						</a:t>
            </a:r>
            <a:r>
              <a:rPr lang="en-US" sz="3200" dirty="0">
                <a:solidFill>
                  <a:schemeClr val="tx1">
                    <a:lumMod val="95000"/>
                    <a:lumOff val="5000"/>
                  </a:schemeClr>
                </a:solidFill>
                <a:latin typeface="Lato"/>
                <a:ea typeface="Open Sans" panose="020B0606030504020204" pitchFamily="34" charset="0"/>
                <a:cs typeface="Lato"/>
              </a:rPr>
              <a:t>	SPK – Section Packets</a:t>
            </a:r>
            <a:endParaRPr lang="en-US" sz="3200" b="1" dirty="0">
              <a:solidFill>
                <a:schemeClr val="tx1">
                  <a:lumMod val="95000"/>
                  <a:lumOff val="5000"/>
                </a:schemeClr>
              </a:solidFill>
              <a:latin typeface="Lato"/>
              <a:ea typeface="Open Sans" panose="020B0606030504020204" pitchFamily="34" charset="0"/>
              <a:cs typeface="Lato"/>
            </a:endParaRPr>
          </a:p>
          <a:p>
            <a:r>
              <a:rPr lang="en-US" sz="3200" dirty="0">
                <a:solidFill>
                  <a:schemeClr val="tx1">
                    <a:lumMod val="95000"/>
                    <a:lumOff val="5000"/>
                  </a:schemeClr>
                </a:solidFill>
                <a:latin typeface="Lato"/>
                <a:ea typeface="Open Sans" panose="020B0606030504020204" pitchFamily="34" charset="0"/>
                <a:cs typeface="Lato"/>
              </a:rPr>
              <a:t>	BAA – Alternate Course Request Association Backup		SMP – SMS Sections</a:t>
            </a:r>
          </a:p>
          <a:p>
            <a:r>
              <a:rPr lang="en-US" sz="3200" dirty="0">
                <a:solidFill>
                  <a:schemeClr val="tx1">
                    <a:lumMod val="95000"/>
                    <a:lumOff val="5000"/>
                  </a:schemeClr>
                </a:solidFill>
                <a:latin typeface="Lato"/>
                <a:ea typeface="Open Sans" panose="020B0606030504020204" pitchFamily="34" charset="0"/>
                <a:cs typeface="Lato"/>
              </a:rPr>
              <a:t>	BAC – Alternate Course Requests Backup			MSP – MST Sections</a:t>
            </a:r>
          </a:p>
          <a:p>
            <a:r>
              <a:rPr lang="en-US" sz="3200" dirty="0">
                <a:solidFill>
                  <a:schemeClr val="tx1">
                    <a:lumMod val="95000"/>
                    <a:lumOff val="5000"/>
                  </a:schemeClr>
                </a:solidFill>
                <a:latin typeface="Lato"/>
                <a:ea typeface="Open Sans" panose="020B0606030504020204" pitchFamily="34" charset="0"/>
                <a:cs typeface="Lato"/>
              </a:rPr>
              <a:t>	SBU – Scheduling Backups				</a:t>
            </a:r>
          </a:p>
          <a:p>
            <a:r>
              <a:rPr lang="en-US" sz="3200" dirty="0">
                <a:solidFill>
                  <a:schemeClr val="tx1">
                    <a:lumMod val="95000"/>
                    <a:lumOff val="5000"/>
                  </a:schemeClr>
                </a:solidFill>
                <a:latin typeface="Lato"/>
                <a:ea typeface="Open Sans" panose="020B0606030504020204" pitchFamily="34" charset="0"/>
                <a:cs typeface="Lato"/>
              </a:rPr>
              <a:t>	SMB – Scheduling Master Schedule Backup		</a:t>
            </a:r>
            <a:r>
              <a:rPr lang="en-US" sz="3200" b="1" dirty="0">
                <a:solidFill>
                  <a:schemeClr val="tx1">
                    <a:lumMod val="95000"/>
                    <a:lumOff val="5000"/>
                  </a:schemeClr>
                </a:solidFill>
                <a:latin typeface="Lato"/>
                <a:ea typeface="Open Sans" panose="020B0606030504020204" pitchFamily="34" charset="0"/>
                <a:cs typeface="Lato"/>
              </a:rPr>
              <a:t> SCHEDULING EXCLUSIONS</a:t>
            </a:r>
          </a:p>
          <a:p>
            <a:r>
              <a:rPr lang="en-US" sz="3200" dirty="0">
                <a:solidFill>
                  <a:schemeClr val="tx1">
                    <a:lumMod val="95000"/>
                    <a:lumOff val="5000"/>
                  </a:schemeClr>
                </a:solidFill>
                <a:latin typeface="Lato"/>
                <a:ea typeface="Open Sans" panose="020B0606030504020204" pitchFamily="34" charset="0"/>
                <a:cs typeface="Lato"/>
              </a:rPr>
              <a:t>	SSB – Student Scheduling Schedules Backup			SED – Scheduling Exclusions</a:t>
            </a:r>
          </a:p>
          <a:p>
            <a:r>
              <a:rPr lang="en-US" sz="3200" dirty="0">
                <a:solidFill>
                  <a:schemeClr val="tx1">
                    <a:lumMod val="95000"/>
                    <a:lumOff val="5000"/>
                  </a:schemeClr>
                </a:solidFill>
                <a:latin typeface="Lato"/>
                <a:ea typeface="Open Sans" panose="020B0606030504020204" pitchFamily="34" charset="0"/>
                <a:cs typeface="Lato"/>
              </a:rPr>
              <a:t>							</a:t>
            </a:r>
          </a:p>
          <a:p>
            <a:r>
              <a:rPr lang="en-US" sz="3200" b="1" dirty="0">
                <a:solidFill>
                  <a:schemeClr val="tx1">
                    <a:lumMod val="95000"/>
                    <a:lumOff val="5000"/>
                  </a:schemeClr>
                </a:solidFill>
                <a:latin typeface="Lato"/>
                <a:ea typeface="Open Sans" panose="020B0606030504020204" pitchFamily="34" charset="0"/>
                <a:cs typeface="Lato"/>
              </a:rPr>
              <a:t>COURSE REQUEST PACKETS					STAFF DATA</a:t>
            </a:r>
          </a:p>
          <a:p>
            <a:r>
              <a:rPr lang="en-US" sz="3200" dirty="0">
                <a:solidFill>
                  <a:schemeClr val="tx1">
                    <a:lumMod val="95000"/>
                    <a:lumOff val="5000"/>
                  </a:schemeClr>
                </a:solidFill>
                <a:latin typeface="Lato"/>
                <a:ea typeface="Open Sans" panose="020B0606030504020204" pitchFamily="34" charset="0"/>
                <a:cs typeface="Lato"/>
              </a:rPr>
              <a:t>	CRD – Course Request Packets				SSI – Staff Scheduling Info</a:t>
            </a:r>
          </a:p>
          <a:p>
            <a:r>
              <a:rPr lang="en-US" sz="3200" dirty="0">
                <a:solidFill>
                  <a:schemeClr val="tx1">
                    <a:lumMod val="95000"/>
                    <a:lumOff val="5000"/>
                  </a:schemeClr>
                </a:solidFill>
                <a:latin typeface="Lato"/>
                <a:ea typeface="Open Sans" panose="020B0606030504020204" pitchFamily="34" charset="0"/>
                <a:cs typeface="Lato"/>
              </a:rPr>
              <a:t>	CRP – Course Request Packet Courses				STJ – Staff Job Assignments</a:t>
            </a:r>
          </a:p>
          <a:p>
            <a:endParaRPr lang="en-US" sz="3200" dirty="0">
              <a:solidFill>
                <a:schemeClr val="tx1">
                  <a:lumMod val="95000"/>
                  <a:lumOff val="5000"/>
                </a:schemeClr>
              </a:solidFill>
              <a:latin typeface="Lato"/>
              <a:ea typeface="Open Sans" panose="020B0606030504020204" pitchFamily="34" charset="0"/>
              <a:cs typeface="Lato"/>
            </a:endParaRPr>
          </a:p>
          <a:p>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201004" y="1260400"/>
            <a:ext cx="11106698"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Additional Aeries Tables</a:t>
            </a:r>
          </a:p>
        </p:txBody>
      </p:sp>
    </p:spTree>
    <p:extLst>
      <p:ext uri="{BB962C8B-B14F-4D97-AF65-F5344CB8AC3E}">
        <p14:creationId xmlns:p14="http://schemas.microsoft.com/office/powerpoint/2010/main" val="253217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1558621" y="1907255"/>
            <a:ext cx="1940726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58621" y="2280623"/>
            <a:ext cx="22024710" cy="11172289"/>
          </a:xfrm>
          <a:prstGeom prst="rect">
            <a:avLst/>
          </a:prstGeom>
          <a:noFill/>
        </p:spPr>
        <p:txBody>
          <a:bodyPr wrap="square" rtlCol="0">
            <a:spAutoFit/>
          </a:bodyPr>
          <a:lstStyle/>
          <a:p>
            <a:r>
              <a:rPr lang="en-US" sz="4000" b="1" dirty="0">
                <a:latin typeface="Lato"/>
                <a:ea typeface="Open Sans" panose="020B0606030504020204" pitchFamily="34" charset="0"/>
                <a:cs typeface="Lato"/>
              </a:rPr>
              <a:t>A.1. Scheduling Setup:</a:t>
            </a:r>
            <a:br>
              <a:rPr lang="en-US" sz="4000" b="1" dirty="0">
                <a:latin typeface="Lato"/>
                <a:ea typeface="Open Sans" panose="020B0606030504020204" pitchFamily="34" charset="0"/>
                <a:cs typeface="Lato"/>
              </a:rPr>
            </a:br>
            <a:endParaRPr lang="en-US" sz="3200" b="1"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Must have “Administer” security for the SSS &amp; SMS tables to access this page.</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Scheduling Status – Use Flex Scheduling for Next Year</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Scheduling Options – Use Staff-Section Association instead of Teacher Numbers (TN) with SMS sections</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Course Requests – Blank out the SSS Table</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Scheduling Master Schedule – Blank out the SMS Table</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Select Initialize Scheduling</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If using Flex Scheduling for the current year (2023-24), decide if the Flex Periods for 2023-24 will be copied to next year.  If so, then after initializing (blanking out) the SMS table, select Do Nothing with the SMS Table but Copy Flex Periods (FTF).</a:t>
            </a:r>
            <a:br>
              <a:rPr lang="en-US" dirty="0">
                <a:latin typeface="Lato"/>
                <a:ea typeface="Open Sans" panose="020B0606030504020204" pitchFamily="34" charset="0"/>
                <a:cs typeface="Lato"/>
              </a:rPr>
            </a:br>
            <a:endParaRPr lang="en-US" dirty="0">
              <a:latin typeface="Lato"/>
              <a:ea typeface="Open Sans" panose="020B0606030504020204" pitchFamily="34" charset="0"/>
              <a:cs typeface="Lato"/>
            </a:endParaRPr>
          </a:p>
          <a:p>
            <a:pPr marL="457200" indent="-457200">
              <a:buFont typeface="Wingdings" panose="05000000000000000000" pitchFamily="2" charset="2"/>
              <a:buChar char="Ø"/>
            </a:pPr>
            <a:r>
              <a:rPr lang="en-US" dirty="0">
                <a:latin typeface="Lato"/>
                <a:ea typeface="Open Sans" panose="020B0606030504020204" pitchFamily="34" charset="0"/>
                <a:cs typeface="Lato"/>
              </a:rPr>
              <a:t>Decide if the MST table will be copied to the SMS table.  If so, then this may be done after initializing (blanking out) the SMS table.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558621" y="817086"/>
            <a:ext cx="16442776"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INITIALIZE SCHEDULING TABLES</a:t>
            </a:r>
          </a:p>
        </p:txBody>
      </p:sp>
    </p:spTree>
    <p:extLst>
      <p:ext uri="{BB962C8B-B14F-4D97-AF65-F5344CB8AC3E}">
        <p14:creationId xmlns:p14="http://schemas.microsoft.com/office/powerpoint/2010/main" val="238993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8586966"/>
          </a:xfrm>
          <a:prstGeom prst="rect">
            <a:avLst/>
          </a:prstGeom>
          <a:noFill/>
        </p:spPr>
        <p:txBody>
          <a:bodyPr wrap="square" rtlCol="0">
            <a:spAutoFit/>
          </a:bodyPr>
          <a:lstStyle/>
          <a:p>
            <a:pPr marL="457200" indent="-457200">
              <a:buFont typeface="Wingdings" panose="05000000000000000000" pitchFamily="2" charset="2"/>
              <a:buChar char="Ø"/>
            </a:pPr>
            <a:r>
              <a:rPr lang="en-US" sz="4000" b="1" dirty="0">
                <a:ea typeface="Open Sans" panose="020B0606030504020204" pitchFamily="34" charset="0"/>
                <a:cs typeface="Lato"/>
              </a:rPr>
              <a:t>A.3. Course Request Packets – </a:t>
            </a:r>
            <a:r>
              <a:rPr lang="en-US" sz="4000" dirty="0">
                <a:ea typeface="Open Sans" panose="020B0606030504020204" pitchFamily="34" charset="0"/>
                <a:cs typeface="Lato"/>
              </a:rPr>
              <a:t>CRD &amp; CRP tables</a:t>
            </a:r>
            <a:br>
              <a:rPr lang="en-US" sz="4000" dirty="0">
                <a:ea typeface="Open Sans" panose="020B0606030504020204" pitchFamily="34" charset="0"/>
                <a:cs typeface="Lato"/>
              </a:rPr>
            </a:b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A.4. Course Request Section Packets </a:t>
            </a:r>
            <a:r>
              <a:rPr lang="en-US" sz="4000" dirty="0">
                <a:ea typeface="Open Sans" panose="020B0606030504020204" pitchFamily="34" charset="0"/>
                <a:cs typeface="Lato"/>
              </a:rPr>
              <a:t>– SPK &amp; SMP tables can be created after the SMS table has been created.</a:t>
            </a:r>
            <a:br>
              <a:rPr lang="en-US" sz="4000" dirty="0">
                <a:ea typeface="Open Sans" panose="020B0606030504020204" pitchFamily="34" charset="0"/>
                <a:cs typeface="Lato"/>
              </a:rPr>
            </a:b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A.5. Update Course Request Options </a:t>
            </a:r>
            <a:r>
              <a:rPr lang="en-US" sz="4000" dirty="0">
                <a:ea typeface="Open Sans" panose="020B0606030504020204" pitchFamily="34" charset="0"/>
                <a:cs typeface="Lato"/>
              </a:rPr>
              <a:t>– CRQ table is used to identify the courses that students will be allowed to select as their course requests in the Student Portal.</a:t>
            </a:r>
            <a:br>
              <a:rPr lang="en-US" sz="4000" dirty="0">
                <a:ea typeface="Open Sans" panose="020B0606030504020204" pitchFamily="34" charset="0"/>
                <a:cs typeface="Lato"/>
              </a:rPr>
            </a:b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A.6. Portal Options – Scheduling Tab </a:t>
            </a:r>
            <a:r>
              <a:rPr lang="en-US" sz="4000" dirty="0">
                <a:ea typeface="Open Sans" panose="020B0606030504020204" pitchFamily="34" charset="0"/>
                <a:cs typeface="Lato"/>
              </a:rPr>
              <a:t>–  For each grade level, enter the start &amp; end dates that allow students to use the portal.  Additional options may also be set.</a:t>
            </a:r>
          </a:p>
          <a:p>
            <a:pPr marL="457200" indent="-457200">
              <a:buFont typeface="Wingdings" panose="05000000000000000000" pitchFamily="2" charset="2"/>
              <a:buChar char="Ø"/>
            </a:pPr>
            <a:endParaRPr lang="en-US" sz="32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8" y="1153421"/>
            <a:ext cx="16442776"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ADDITIONAL SETUP TABLES</a:t>
            </a:r>
          </a:p>
        </p:txBody>
      </p:sp>
    </p:spTree>
    <p:extLst>
      <p:ext uri="{BB962C8B-B14F-4D97-AF65-F5344CB8AC3E}">
        <p14:creationId xmlns:p14="http://schemas.microsoft.com/office/powerpoint/2010/main" val="99024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427183"/>
            <a:ext cx="18097500" cy="6740307"/>
          </a:xfrm>
          <a:prstGeom prst="rect">
            <a:avLst/>
          </a:prstGeom>
          <a:noFill/>
        </p:spPr>
        <p:txBody>
          <a:bodyPr wrap="square" rtlCol="0">
            <a:spAutoFit/>
          </a:bodyPr>
          <a:lstStyle/>
          <a:p>
            <a:pPr marL="457200" indent="-457200">
              <a:buFont typeface="Wingdings" panose="05000000000000000000" pitchFamily="2" charset="2"/>
              <a:buChar char="Ø"/>
            </a:pPr>
            <a:r>
              <a:rPr lang="en-US" sz="4000" dirty="0">
                <a:ea typeface="Open Sans" panose="020B0606030504020204" pitchFamily="34" charset="0"/>
                <a:cs typeface="Lato"/>
              </a:rPr>
              <a:t>Available on the Scheduling Dashboard in multiple locations (A, B, C, &amp; D).</a:t>
            </a:r>
            <a:br>
              <a:rPr lang="en-US" sz="4000" dirty="0">
                <a:ea typeface="Open Sans" panose="020B0606030504020204" pitchFamily="34" charset="0"/>
                <a:cs typeface="Lato"/>
              </a:rPr>
            </a:b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dirty="0">
                <a:ea typeface="Open Sans" panose="020B0606030504020204" pitchFamily="34" charset="0"/>
                <a:cs typeface="Lato"/>
              </a:rPr>
              <a:t>Backups are identified with date and time.</a:t>
            </a:r>
            <a:br>
              <a:rPr lang="en-US" sz="4000" dirty="0">
                <a:ea typeface="Open Sans" panose="020B0606030504020204" pitchFamily="34" charset="0"/>
                <a:cs typeface="Lato"/>
              </a:rPr>
            </a:b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dirty="0">
                <a:ea typeface="Open Sans" panose="020B0606030504020204" pitchFamily="34" charset="0"/>
                <a:cs typeface="Lato"/>
              </a:rPr>
              <a:t>This will backup or restore </a:t>
            </a:r>
            <a:r>
              <a:rPr lang="en-US" sz="4000" b="1" dirty="0">
                <a:ea typeface="Open Sans" panose="020B0606030504020204" pitchFamily="34" charset="0"/>
                <a:cs typeface="Lato"/>
              </a:rPr>
              <a:t>both</a:t>
            </a:r>
            <a:r>
              <a:rPr lang="en-US" sz="4000" dirty="0">
                <a:ea typeface="Open Sans" panose="020B0606030504020204" pitchFamily="34" charset="0"/>
                <a:cs typeface="Lato"/>
              </a:rPr>
              <a:t> the SSS &amp; SMS tables.</a:t>
            </a:r>
            <a:br>
              <a:rPr lang="en-US" sz="4000" dirty="0">
                <a:ea typeface="Open Sans" panose="020B0606030504020204" pitchFamily="34" charset="0"/>
                <a:cs typeface="Lato"/>
              </a:rPr>
            </a:b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u="sng" dirty="0">
                <a:ea typeface="Open Sans" panose="020B0606030504020204" pitchFamily="34" charset="0"/>
                <a:cs typeface="Lato"/>
              </a:rPr>
              <a:t>Backup frequently.</a:t>
            </a:r>
            <a:r>
              <a:rPr lang="en-US" sz="4000" dirty="0">
                <a:ea typeface="Open Sans" panose="020B0606030504020204" pitchFamily="34" charset="0"/>
                <a:cs typeface="Lato"/>
              </a:rPr>
              <a:t>  </a:t>
            </a:r>
            <a:r>
              <a:rPr lang="en-US" sz="4000" b="1" u="sng" dirty="0">
                <a:ea typeface="Open Sans" panose="020B0606030504020204" pitchFamily="34" charset="0"/>
                <a:cs typeface="Lato"/>
              </a:rPr>
              <a:t>Restore carefully!</a:t>
            </a:r>
          </a:p>
          <a:p>
            <a:pPr marL="457200" indent="-457200">
              <a:buFont typeface="Wingdings" panose="05000000000000000000" pitchFamily="2" charset="2"/>
              <a:buChar char="Ø"/>
            </a:pPr>
            <a:endParaRPr lang="en-US" sz="32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8" y="1153421"/>
            <a:ext cx="16442776"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BACKUP &amp; RESTORE</a:t>
            </a:r>
          </a:p>
        </p:txBody>
      </p:sp>
    </p:spTree>
    <p:extLst>
      <p:ext uri="{BB962C8B-B14F-4D97-AF65-F5344CB8AC3E}">
        <p14:creationId xmlns:p14="http://schemas.microsoft.com/office/powerpoint/2010/main" val="46066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8710077"/>
          </a:xfrm>
          <a:prstGeom prst="rect">
            <a:avLst/>
          </a:prstGeom>
          <a:noFill/>
        </p:spPr>
        <p:txBody>
          <a:bodyPr wrap="square" rtlCol="0">
            <a:spAutoFit/>
          </a:bodyPr>
          <a:lstStyle/>
          <a:p>
            <a:pPr marL="457200" indent="-457200">
              <a:buFont typeface="Wingdings" panose="05000000000000000000" pitchFamily="2" charset="2"/>
              <a:buChar char="Ø"/>
            </a:pPr>
            <a:r>
              <a:rPr lang="en-US" sz="4000" b="1" u="sng" dirty="0">
                <a:ea typeface="Open Sans" panose="020B0606030504020204" pitchFamily="34" charset="0"/>
                <a:cs typeface="Lato"/>
              </a:rPr>
              <a:t>PORTAL</a:t>
            </a:r>
            <a:r>
              <a:rPr lang="en-US" sz="4000" dirty="0">
                <a:ea typeface="Open Sans" panose="020B0606030504020204" pitchFamily="34" charset="0"/>
                <a:cs typeface="Lato"/>
              </a:rPr>
              <a:t> – Uses the CRQ Table.  Enter start/end dates for each grade level.  Alternate Course Requests may be entered, sorted, and linked to primary course requests.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u="sng" dirty="0">
                <a:ea typeface="Open Sans" panose="020B0606030504020204" pitchFamily="34" charset="0"/>
                <a:cs typeface="Lato"/>
              </a:rPr>
              <a:t>IMPORT from ACADEMIC PLAN </a:t>
            </a:r>
            <a:r>
              <a:rPr lang="en-US" sz="4000" dirty="0">
                <a:ea typeface="Open Sans" panose="020B0606030504020204" pitchFamily="34" charset="0"/>
                <a:cs typeface="Lato"/>
              </a:rPr>
              <a:t>– Select term and grade level to import.  Query KEEP &amp; SKIP may be used.</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u="sng" dirty="0">
                <a:ea typeface="Open Sans" panose="020B0606030504020204" pitchFamily="34" charset="0"/>
                <a:cs typeface="Lato"/>
              </a:rPr>
              <a:t>MASS CHANGE or ADD COURSE REQUESTS </a:t>
            </a:r>
            <a:r>
              <a:rPr lang="en-US" sz="4000" dirty="0">
                <a:ea typeface="Open Sans" panose="020B0606030504020204" pitchFamily="34" charset="0"/>
                <a:cs typeface="Lato"/>
              </a:rPr>
              <a:t>– Select courses to mass add, change, or delete.  Select grade level.  May use Course Request Packets.  Query KEEP &amp; SKIP may be used.</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u="sng" dirty="0">
                <a:ea typeface="Open Sans" panose="020B0606030504020204" pitchFamily="34" charset="0"/>
                <a:cs typeface="Lato"/>
              </a:rPr>
              <a:t>MANUAL ENTRY </a:t>
            </a:r>
            <a:r>
              <a:rPr lang="en-US" sz="4000" dirty="0">
                <a:ea typeface="Open Sans" panose="020B0606030504020204" pitchFamily="34" charset="0"/>
                <a:cs typeface="Lato"/>
              </a:rPr>
              <a:t>– Individual student.  May add one course or many courses. May use Course Request Packets.  Query KEEP &amp; SKIP may be used.  Alternate Course Requests may be entered, sorted, and linked to primary course requests.  Scheduling Exclusions may be entered.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7193403"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ENTER COURSE REQUESTS</a:t>
            </a:r>
          </a:p>
        </p:txBody>
      </p:sp>
    </p:spTree>
    <p:extLst>
      <p:ext uri="{BB962C8B-B14F-4D97-AF65-F5344CB8AC3E}">
        <p14:creationId xmlns:p14="http://schemas.microsoft.com/office/powerpoint/2010/main" val="2424991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2262665" y="2232255"/>
            <a:ext cx="20242494" cy="2641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62665" y="2947735"/>
            <a:ext cx="20242494" cy="10433625"/>
          </a:xfrm>
          <a:prstGeom prst="rect">
            <a:avLst/>
          </a:prstGeom>
          <a:noFill/>
        </p:spPr>
        <p:txBody>
          <a:bodyPr wrap="square" rtlCol="0">
            <a:spAutoFit/>
          </a:bodyPr>
          <a:lstStyle/>
          <a:p>
            <a:r>
              <a:rPr lang="en-US" sz="4000" b="1" dirty="0">
                <a:ea typeface="Open Sans" panose="020B0606030504020204" pitchFamily="34" charset="0"/>
                <a:cs typeface="Lato"/>
              </a:rPr>
              <a:t>A.5. Update Course Request Options:</a:t>
            </a:r>
          </a:p>
          <a:p>
            <a:endParaRPr lang="en-US" sz="4000" b="1" dirty="0">
              <a:ea typeface="Open Sans" panose="020B0606030504020204" pitchFamily="34" charset="0"/>
              <a:cs typeface="Lato"/>
            </a:endParaRPr>
          </a:p>
          <a:p>
            <a:pPr marL="457200" indent="-457200">
              <a:lnSpc>
                <a:spcPct val="150000"/>
              </a:lnSpc>
              <a:buFont typeface="Wingdings" panose="05000000000000000000" pitchFamily="2" charset="2"/>
              <a:buChar char="Ø"/>
            </a:pPr>
            <a:r>
              <a:rPr lang="en-US" sz="4000" b="1" u="sng" dirty="0">
                <a:ea typeface="Open Sans" panose="020B0606030504020204" pitchFamily="34" charset="0"/>
                <a:cs typeface="Lato"/>
              </a:rPr>
              <a:t>Initialize</a:t>
            </a:r>
            <a:r>
              <a:rPr lang="en-US" sz="4000" b="1" dirty="0">
                <a:ea typeface="Open Sans" panose="020B0606030504020204" pitchFamily="34" charset="0"/>
                <a:cs typeface="Lato"/>
              </a:rPr>
              <a:t> New Course Request Options Table or </a:t>
            </a:r>
            <a:r>
              <a:rPr lang="en-US" sz="4000" b="1" u="sng" dirty="0">
                <a:ea typeface="Open Sans" panose="020B0606030504020204" pitchFamily="34" charset="0"/>
                <a:cs typeface="Lato"/>
              </a:rPr>
              <a:t>Recreate</a:t>
            </a:r>
            <a:r>
              <a:rPr lang="en-US" sz="4000" b="1" dirty="0">
                <a:ea typeface="Open Sans" panose="020B0606030504020204" pitchFamily="34" charset="0"/>
                <a:cs typeface="Lato"/>
              </a:rPr>
              <a:t> Course Request Options Table (CRQ) </a:t>
            </a:r>
            <a:r>
              <a:rPr lang="en-US" sz="4000" dirty="0">
                <a:ea typeface="Open Sans" panose="020B0606030504020204" pitchFamily="34" charset="0"/>
                <a:cs typeface="Lato"/>
              </a:rPr>
              <a:t>Select the Sort Option for the CRQ table.  For each grade level, determine the courses that students are allowed to select from the portal.</a:t>
            </a:r>
          </a:p>
          <a:p>
            <a:pPr>
              <a:lnSpc>
                <a:spcPct val="150000"/>
              </a:lnSpc>
            </a:pPr>
            <a:endParaRPr lang="en-US" sz="4000" dirty="0">
              <a:ea typeface="Open Sans" panose="020B0606030504020204" pitchFamily="34" charset="0"/>
              <a:cs typeface="Lato"/>
            </a:endParaRPr>
          </a:p>
          <a:p>
            <a:r>
              <a:rPr lang="en-US" sz="4000" b="1" dirty="0">
                <a:ea typeface="Open Sans" panose="020B0606030504020204" pitchFamily="34" charset="0"/>
                <a:cs typeface="Lato"/>
              </a:rPr>
              <a:t>A.6. Portal Options – Scheduling Tab:</a:t>
            </a:r>
          </a:p>
          <a:p>
            <a:endParaRPr lang="en-US" sz="4000" dirty="0">
              <a:ea typeface="Open Sans" panose="020B0606030504020204" pitchFamily="34" charset="0"/>
              <a:cs typeface="Lato"/>
            </a:endParaRPr>
          </a:p>
          <a:p>
            <a:pPr marL="457200" indent="-457200">
              <a:lnSpc>
                <a:spcPct val="150000"/>
              </a:lnSpc>
              <a:buFont typeface="Wingdings" panose="05000000000000000000" pitchFamily="2" charset="2"/>
              <a:buChar char="Ø"/>
            </a:pPr>
            <a:r>
              <a:rPr lang="en-US" sz="4000" dirty="0">
                <a:ea typeface="Open Sans" panose="020B0606030504020204" pitchFamily="34" charset="0"/>
                <a:cs typeface="Lato"/>
              </a:rPr>
              <a:t>Select Course Requests options at the top.</a:t>
            </a:r>
          </a:p>
          <a:p>
            <a:pPr marL="457200" indent="-457200">
              <a:lnSpc>
                <a:spcPct val="150000"/>
              </a:lnSpc>
              <a:buFont typeface="Wingdings" panose="05000000000000000000" pitchFamily="2" charset="2"/>
              <a:buChar char="Ø"/>
            </a:pPr>
            <a:r>
              <a:rPr lang="en-US" sz="4000" dirty="0">
                <a:ea typeface="Open Sans" panose="020B0606030504020204" pitchFamily="34" charset="0"/>
                <a:cs typeface="Lato"/>
              </a:rPr>
              <a:t>Enter Start Date &amp; End Date for each grade level.</a:t>
            </a:r>
          </a:p>
          <a:p>
            <a:pPr marL="457200" indent="-457200">
              <a:lnSpc>
                <a:spcPct val="150000"/>
              </a:lnSpc>
              <a:buFont typeface="Wingdings" panose="05000000000000000000" pitchFamily="2" charset="2"/>
              <a:buChar char="Ø"/>
            </a:pPr>
            <a:r>
              <a:rPr lang="en-US" sz="4000" dirty="0">
                <a:ea typeface="Open Sans" panose="020B0606030504020204" pitchFamily="34" charset="0"/>
                <a:cs typeface="Lato"/>
              </a:rPr>
              <a:t>Select Scheduling Options.</a:t>
            </a:r>
          </a:p>
          <a:p>
            <a:pPr marL="457200" indent="-457200">
              <a:lnSpc>
                <a:spcPct val="150000"/>
              </a:lnSpc>
              <a:buFont typeface="Wingdings" panose="05000000000000000000" pitchFamily="2" charset="2"/>
              <a:buChar char="Ø"/>
            </a:pPr>
            <a:r>
              <a:rPr lang="en-US" sz="4000" dirty="0">
                <a:ea typeface="Open Sans" panose="020B0606030504020204" pitchFamily="34" charset="0"/>
                <a:cs typeface="Lato"/>
              </a:rPr>
              <a:t>Don’t forget to Save.  This is at the bottom of the page.</a:t>
            </a:r>
          </a:p>
          <a:p>
            <a:endParaRPr lang="en-US" sz="32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2262665" y="1087501"/>
            <a:ext cx="16565606"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ENTER COURSE REQUESTS – PORTAL SETUP</a:t>
            </a:r>
          </a:p>
        </p:txBody>
      </p:sp>
    </p:spTree>
    <p:extLst>
      <p:ext uri="{BB962C8B-B14F-4D97-AF65-F5344CB8AC3E}">
        <p14:creationId xmlns:p14="http://schemas.microsoft.com/office/powerpoint/2010/main" val="219523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2716066"/>
            <a:ext cx="18097500" cy="10384381"/>
          </a:xfrm>
          <a:prstGeom prst="rect">
            <a:avLst/>
          </a:prstGeom>
          <a:noFill/>
        </p:spPr>
        <p:txBody>
          <a:bodyPr wrap="square" rtlCol="0">
            <a:spAutoFit/>
          </a:bodyPr>
          <a:lstStyle/>
          <a:p>
            <a:r>
              <a:rPr lang="en-US" sz="4000" b="1" dirty="0">
                <a:ea typeface="Open Sans" panose="020B0606030504020204" pitchFamily="34" charset="0"/>
                <a:cs typeface="Lato"/>
              </a:rPr>
              <a:t>B.1. Import Course Requests from Academic plan </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Select term(s) to Import</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Select Location(s) to Import</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Change Students in the Following Grades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Additional Options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Delete Existing Course Requests?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Limit with a Query KEEP or SKIP</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Preview Only</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Update SSS</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7865067"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ENTER COURSE REQUESTS – ACADEMIC PLAN</a:t>
            </a:r>
          </a:p>
        </p:txBody>
      </p:sp>
    </p:spTree>
    <p:extLst>
      <p:ext uri="{BB962C8B-B14F-4D97-AF65-F5344CB8AC3E}">
        <p14:creationId xmlns:p14="http://schemas.microsoft.com/office/powerpoint/2010/main" val="301443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8823127" cy="1619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2703852"/>
            <a:ext cx="18097500" cy="10384381"/>
          </a:xfrm>
          <a:prstGeom prst="rect">
            <a:avLst/>
          </a:prstGeom>
          <a:noFill/>
        </p:spPr>
        <p:txBody>
          <a:bodyPr wrap="square" rtlCol="0">
            <a:spAutoFit/>
          </a:bodyPr>
          <a:lstStyle/>
          <a:p>
            <a:r>
              <a:rPr lang="en-US" sz="4000" b="1" dirty="0">
                <a:ea typeface="Open Sans" panose="020B0606030504020204" pitchFamily="34" charset="0"/>
                <a:cs typeface="Lato"/>
              </a:rPr>
              <a:t>B.2. Mass Change or Add Course Requests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Change students with these course requests (drop)</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To now have these course requests (add)</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Only change students in the following grades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Only change for gender</a:t>
            </a:r>
          </a:p>
          <a:p>
            <a:pPr marL="457200" indent="-457200">
              <a:lnSpc>
                <a:spcPct val="200000"/>
              </a:lnSpc>
              <a:buFont typeface="Wingdings" panose="05000000000000000000" pitchFamily="2" charset="2"/>
              <a:buChar char="Ø"/>
            </a:pPr>
            <a:r>
              <a:rPr lang="en-US" sz="4000" dirty="0">
                <a:solidFill>
                  <a:srgbClr val="FF0000"/>
                </a:solidFill>
                <a:ea typeface="Open Sans" panose="020B0606030504020204" pitchFamily="34" charset="0"/>
                <a:cs typeface="Lato"/>
              </a:rPr>
              <a:t>Students are being Scheduled Using Next Year’s Grade Levels!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Limit with a Query KEEP or SKIP</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Preview Only before Update</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Reset</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8" y="1153421"/>
            <a:ext cx="18735600"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ENTER COURSE REQUESTS – MASS CHANGE or ADD</a:t>
            </a:r>
          </a:p>
        </p:txBody>
      </p:sp>
    </p:spTree>
    <p:extLst>
      <p:ext uri="{BB962C8B-B14F-4D97-AF65-F5344CB8AC3E}">
        <p14:creationId xmlns:p14="http://schemas.microsoft.com/office/powerpoint/2010/main" val="343607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2662908"/>
            <a:ext cx="18097500" cy="10384381"/>
          </a:xfrm>
          <a:prstGeom prst="rect">
            <a:avLst/>
          </a:prstGeom>
          <a:noFill/>
        </p:spPr>
        <p:txBody>
          <a:bodyPr wrap="square" rtlCol="0">
            <a:spAutoFit/>
          </a:bodyPr>
          <a:lstStyle/>
          <a:p>
            <a:r>
              <a:rPr lang="en-US" sz="4000" b="1" dirty="0">
                <a:ea typeface="Open Sans" panose="020B0606030504020204" pitchFamily="34" charset="0"/>
                <a:cs typeface="Lato"/>
              </a:rPr>
              <a:t>B.3. Student Course Requests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Change: Time Range or Scheduling Group</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Display Options: Show Available Periods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New Edit View / Old Edit View</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Add New Record or Add Many New Records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Course Request Packet</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Alternate Course Requests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Scheduling Exclusions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Limit with a Query KEEP or SKIP</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7316233"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ENTER COURSE REQUESTS – MANUAL ENTRY</a:t>
            </a:r>
          </a:p>
        </p:txBody>
      </p:sp>
    </p:spTree>
    <p:extLst>
      <p:ext uri="{BB962C8B-B14F-4D97-AF65-F5344CB8AC3E}">
        <p14:creationId xmlns:p14="http://schemas.microsoft.com/office/powerpoint/2010/main" val="1907214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p:nvPr/>
        </p:nvCxnSpPr>
        <p:spPr>
          <a:xfrm>
            <a:off x="9030290" y="6716541"/>
            <a:ext cx="620007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1" y="4274290"/>
            <a:ext cx="1990539" cy="1990539"/>
          </a:xfrm>
          <a:prstGeom prst="ellipse">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bas Neue Bold" panose="020B0606020202050201" pitchFamily="34" charset="-94"/>
            </a:endParaRPr>
          </a:p>
        </p:txBody>
      </p:sp>
      <p:sp>
        <p:nvSpPr>
          <p:cNvPr id="77" name="TextBox 76"/>
          <p:cNvSpPr txBox="1"/>
          <p:nvPr/>
        </p:nvSpPr>
        <p:spPr>
          <a:xfrm>
            <a:off x="5628618" y="7179775"/>
            <a:ext cx="13167491" cy="1107996"/>
          </a:xfrm>
          <a:prstGeom prst="rect">
            <a:avLst/>
          </a:prstGeom>
          <a:noFill/>
        </p:spPr>
        <p:txBody>
          <a:bodyPr wrap="square" rtlCol="0">
            <a:spAutoFit/>
          </a:bodyPr>
          <a:lstStyle/>
          <a:p>
            <a:pPr algn="ctr"/>
            <a:r>
              <a:rPr lang="tr-TR" sz="6600" b="1" spc="100" dirty="0">
                <a:solidFill>
                  <a:srgbClr val="1D3787"/>
                </a:solidFill>
                <a:latin typeface="Helvetica Neue"/>
                <a:ea typeface="Open Sans" panose="020B0606030504020204" pitchFamily="34" charset="0"/>
                <a:cs typeface="Helvetica Neue"/>
              </a:rPr>
              <a:t>INTERMISSION</a:t>
            </a:r>
            <a:r>
              <a:rPr lang="en-US" sz="6600" b="1" spc="100" dirty="0">
                <a:solidFill>
                  <a:srgbClr val="1D3787"/>
                </a:solidFill>
                <a:latin typeface="Helvetica Neue"/>
                <a:ea typeface="Open Sans" panose="020B0606030504020204" pitchFamily="34" charset="0"/>
                <a:cs typeface="Helvetica Neue"/>
              </a:rPr>
              <a:t> – AM BREAK</a:t>
            </a:r>
          </a:p>
        </p:txBody>
      </p:sp>
      <p:pic>
        <p:nvPicPr>
          <p:cNvPr id="2" name="Picture 1"/>
          <p:cNvPicPr>
            <a:picLocks noChangeAspect="1"/>
          </p:cNvPicPr>
          <p:nvPr/>
        </p:nvPicPr>
        <p:blipFill>
          <a:blip r:embed="rId2"/>
          <a:stretch>
            <a:fillRect/>
          </a:stretch>
        </p:blipFill>
        <p:spPr>
          <a:xfrm>
            <a:off x="11615606" y="4842059"/>
            <a:ext cx="1125000" cy="855000"/>
          </a:xfrm>
          <a:prstGeom prst="rect">
            <a:avLst/>
          </a:prstGeom>
        </p:spPr>
      </p:pic>
    </p:spTree>
    <p:extLst>
      <p:ext uri="{BB962C8B-B14F-4D97-AF65-F5344CB8AC3E}">
        <p14:creationId xmlns:p14="http://schemas.microsoft.com/office/powerpoint/2010/main" val="264951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664896"/>
            <a:ext cx="24384000" cy="6048597"/>
          </a:xfrm>
          <a:prstGeom prst="rect">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Bebas Neue" panose="020B0606020202050201" pitchFamily="34" charset="-94"/>
            </a:endParaRPr>
          </a:p>
        </p:txBody>
      </p:sp>
      <p:sp>
        <p:nvSpPr>
          <p:cNvPr id="9" name="TextBox 8"/>
          <p:cNvSpPr txBox="1"/>
          <p:nvPr/>
        </p:nvSpPr>
        <p:spPr>
          <a:xfrm>
            <a:off x="679021" y="4873038"/>
            <a:ext cx="22955534" cy="5632311"/>
          </a:xfrm>
          <a:prstGeom prst="rect">
            <a:avLst/>
          </a:prstGeom>
          <a:noFill/>
        </p:spPr>
        <p:txBody>
          <a:bodyPr wrap="square" rtlCol="0" anchor="ctr">
            <a:spAutoFit/>
          </a:bodyPr>
          <a:lstStyle/>
          <a:p>
            <a:pPr algn="ctr"/>
            <a:r>
              <a:rPr lang="en-US" sz="4000" spc="100" dirty="0">
                <a:solidFill>
                  <a:schemeClr val="bg1"/>
                </a:solidFill>
                <a:latin typeface="Lato"/>
                <a:ea typeface="Open Sans" panose="020B0606030504020204" pitchFamily="34" charset="0"/>
                <a:cs typeface="Lato"/>
              </a:rPr>
              <a:t>AERIES Scheduling Workshop – Day #1</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8:00 – 11:30 PST/10:00 - 1:30 CST - Student Scheduling – AM Session</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AM Break about 9:45 PST/11:45 CST</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12:30 – 4:00 PST/2:30 – 6:00 CST - Student Scheduling – PM Session</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PM Break about 2:15 CST/4:15 CST</a:t>
            </a:r>
          </a:p>
        </p:txBody>
      </p:sp>
      <p:pic>
        <p:nvPicPr>
          <p:cNvPr id="3" name="Picture 2" descr="Favicon.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780" y="752967"/>
            <a:ext cx="3608440" cy="3597562"/>
          </a:xfrm>
          <a:prstGeom prst="rect">
            <a:avLst/>
          </a:prstGeom>
        </p:spPr>
      </p:pic>
      <p:sp>
        <p:nvSpPr>
          <p:cNvPr id="10" name="TextBox 9"/>
          <p:cNvSpPr txBox="1"/>
          <p:nvPr/>
        </p:nvSpPr>
        <p:spPr>
          <a:xfrm>
            <a:off x="934266" y="11007149"/>
            <a:ext cx="22423271" cy="830997"/>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100" normalizeH="0" baseline="0" noProof="0" dirty="0">
                <a:ln>
                  <a:noFill/>
                </a:ln>
                <a:solidFill>
                  <a:srgbClr val="1D3787"/>
                </a:solidFill>
                <a:effectLst/>
                <a:uLnTx/>
                <a:uFillTx/>
                <a:latin typeface="Lato"/>
                <a:ea typeface="Open Sans" panose="020B0606030504020204" pitchFamily="34" charset="0"/>
                <a:cs typeface="Lato"/>
              </a:rPr>
              <a:t>Sam Defeo - Aeries Trainer</a:t>
            </a:r>
          </a:p>
        </p:txBody>
      </p:sp>
    </p:spTree>
    <p:extLst>
      <p:ext uri="{BB962C8B-B14F-4D97-AF65-F5344CB8AC3E}">
        <p14:creationId xmlns:p14="http://schemas.microsoft.com/office/powerpoint/2010/main" val="136981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6247864"/>
          </a:xfrm>
          <a:prstGeom prst="rect">
            <a:avLst/>
          </a:prstGeom>
          <a:noFill/>
        </p:spPr>
        <p:txBody>
          <a:bodyPr wrap="square" rtlCol="0">
            <a:spAutoFit/>
          </a:bodyPr>
          <a:lstStyle/>
          <a:p>
            <a:pPr marL="457200" indent="-457200">
              <a:buFont typeface="Wingdings" panose="05000000000000000000" pitchFamily="2" charset="2"/>
              <a:buChar char="Ø"/>
            </a:pPr>
            <a:r>
              <a:rPr lang="en-US" sz="4000" b="1" dirty="0">
                <a:ea typeface="Open Sans" panose="020B0606030504020204" pitchFamily="34" charset="0"/>
                <a:cs typeface="Lato"/>
              </a:rPr>
              <a:t>B.9. Scheduling Course Request Tally</a:t>
            </a:r>
            <a:br>
              <a:rPr lang="en-US" sz="4000" b="1"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C.3. Scheduling Conflict Matrix</a:t>
            </a:r>
            <a:br>
              <a:rPr lang="en-US" sz="4000" b="1" dirty="0">
                <a:ea typeface="Open Sans" panose="020B0606030504020204" pitchFamily="34" charset="0"/>
                <a:cs typeface="Lato"/>
              </a:rPr>
            </a:br>
            <a:r>
              <a:rPr lang="en-US" sz="4000" b="1" dirty="0">
                <a:ea typeface="Open Sans" panose="020B0606030504020204" pitchFamily="34" charset="0"/>
                <a:cs typeface="Lato"/>
              </a:rPr>
              <a:t>	</a:t>
            </a:r>
            <a:r>
              <a:rPr lang="en-US" sz="4000" dirty="0">
                <a:ea typeface="Open Sans" panose="020B0606030504020204" pitchFamily="34" charset="0"/>
                <a:cs typeface="Lato"/>
              </a:rPr>
              <a:t>Preferred Report Variations:</a:t>
            </a:r>
            <a:br>
              <a:rPr lang="en-US" sz="4000" dirty="0">
                <a:ea typeface="Open Sans" panose="020B0606030504020204" pitchFamily="34" charset="0"/>
                <a:cs typeface="Lato"/>
              </a:rPr>
            </a:br>
            <a:r>
              <a:rPr lang="en-US" sz="4000" dirty="0">
                <a:ea typeface="Open Sans" panose="020B0606030504020204" pitchFamily="34" charset="0"/>
                <a:cs typeface="Lato"/>
              </a:rPr>
              <a:t>		Scheduling Conflict Matrix/A/</a:t>
            </a:r>
            <a:r>
              <a:rPr lang="en-US" sz="4000" dirty="0" err="1">
                <a:ea typeface="Open Sans" panose="020B0606030504020204" pitchFamily="34" charset="0"/>
                <a:cs typeface="Lato"/>
              </a:rPr>
              <a:t>NoBreak</a:t>
            </a:r>
            <a:br>
              <a:rPr lang="en-US" sz="4000" dirty="0">
                <a:ea typeface="Open Sans" panose="020B0606030504020204" pitchFamily="34" charset="0"/>
                <a:cs typeface="Lato"/>
              </a:rPr>
            </a:br>
            <a:r>
              <a:rPr lang="en-US" sz="4000" dirty="0">
                <a:ea typeface="Open Sans" panose="020B0606030504020204" pitchFamily="34" charset="0"/>
                <a:cs typeface="Lato"/>
              </a:rPr>
              <a:t>		Scheduling Conflict Matrix/Chart</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B.7. Scheduling Reverse Verification Listing</a:t>
            </a:r>
            <a:endParaRPr lang="en-US" sz="4000" dirty="0">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8" y="1153421"/>
            <a:ext cx="16442776"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AVAILABLE REPORTS: COURSE REQUESTS</a:t>
            </a:r>
          </a:p>
        </p:txBody>
      </p:sp>
    </p:spTree>
    <p:extLst>
      <p:ext uri="{BB962C8B-B14F-4D97-AF65-F5344CB8AC3E}">
        <p14:creationId xmlns:p14="http://schemas.microsoft.com/office/powerpoint/2010/main" val="415664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a:cxnSpLocks/>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26293" y="2216061"/>
            <a:ext cx="17706934" cy="1619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2633707"/>
            <a:ext cx="18986900" cy="9928872"/>
          </a:xfrm>
          <a:prstGeom prst="rect">
            <a:avLst/>
          </a:prstGeom>
          <a:noFill/>
        </p:spPr>
        <p:txBody>
          <a:bodyPr wrap="square" rtlCol="0">
            <a:spAutoFit/>
          </a:bodyPr>
          <a:lstStyle/>
          <a:p>
            <a:pPr marL="0" marR="0" indent="0">
              <a:lnSpc>
                <a:spcPct val="107000"/>
              </a:lnSpc>
              <a:spcBef>
                <a:spcPts val="0"/>
              </a:spcBef>
              <a:spcAft>
                <a:spcPts val="0"/>
              </a:spcAft>
              <a:buNone/>
            </a:pPr>
            <a:r>
              <a:rPr lang="en-US" sz="4000" b="1" u="sng" dirty="0">
                <a:effectLst/>
                <a:latin typeface="Calibri" panose="020F0502020204030204" pitchFamily="34" charset="0"/>
                <a:ea typeface="Calibri" panose="020F0502020204030204" pitchFamily="34" charset="0"/>
                <a:cs typeface="Times New Roman" panose="02020603050405020304" pitchFamily="18" charset="0"/>
              </a:rPr>
              <a:t>TRADITIONAL SCHEDULING</a:t>
            </a: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b="1" u="sng" dirty="0">
                <a:effectLst/>
                <a:latin typeface="Calibri" panose="020F0502020204030204" pitchFamily="34" charset="0"/>
                <a:ea typeface="Calibri" panose="020F0502020204030204" pitchFamily="34" charset="0"/>
                <a:cs typeface="Times New Roman" panose="02020603050405020304" pitchFamily="18" charset="0"/>
              </a:rPr>
              <a:t>FLEX SCHEDULING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1. Period &amp; Block					1. Flex Period (FTF)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2. Bell Schedule (BEL) table			2. Flex Period Times (FTF)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3. Split Term &amp; Day Tags				3. Class Calendar (CCL)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4. Block Schedule Calendar			4. Class Calendar Dates (CCD)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5. Teacher (TCH) table				5. Staff (STF)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6. Primary Teacher, TCH #2, TCH #3 			6. Section Staff Members (SSM)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r>
              <a:rPr lang="en-US" sz="4000" dirty="0">
                <a:effectLst/>
                <a:latin typeface="Calibri" panose="020F0502020204030204" pitchFamily="34" charset="0"/>
                <a:ea typeface="Calibri" panose="020F0502020204030204" pitchFamily="34" charset="0"/>
                <a:cs typeface="Times New Roman" panose="02020603050405020304" pitchFamily="18" charset="0"/>
              </a:rPr>
              <a:t>and Highly Qualified Teacher (1, 2, 3)</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solidFill>
                <a:schemeClr val="tx1">
                  <a:lumMod val="95000"/>
                  <a:lumOff val="5000"/>
                </a:schemeClr>
              </a:solidFill>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6" y="1153421"/>
            <a:ext cx="14641273" cy="1754326"/>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CHANGES IN THE MST &amp; SMS TABLES</a:t>
            </a:r>
          </a:p>
          <a:p>
            <a:endParaRPr lang="en-US" sz="5400" b="1" spc="100" dirty="0">
              <a:solidFill>
                <a:srgbClr val="1D3787"/>
              </a:solidFill>
              <a:latin typeface="Helvetica Neue"/>
              <a:ea typeface="Open Sans" panose="020B0606030504020204" pitchFamily="34" charset="0"/>
              <a:cs typeface="Helvetica Neue"/>
            </a:endParaRPr>
          </a:p>
        </p:txBody>
      </p:sp>
    </p:spTree>
    <p:extLst>
      <p:ext uri="{BB962C8B-B14F-4D97-AF65-F5344CB8AC3E}">
        <p14:creationId xmlns:p14="http://schemas.microsoft.com/office/powerpoint/2010/main" val="299864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0"/>
            <a:ext cx="17553885"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138248"/>
            <a:ext cx="18097500" cy="7940635"/>
          </a:xfrm>
          <a:prstGeom prst="rect">
            <a:avLst/>
          </a:prstGeom>
          <a:noFill/>
        </p:spPr>
        <p:txBody>
          <a:bodyPr wrap="square" rtlCol="0">
            <a:spAutoFit/>
          </a:bodyPr>
          <a:lstStyle/>
          <a:p>
            <a:pPr marL="0" lvl="0" indent="0" algn="l" rtl="0">
              <a:spcBef>
                <a:spcPts val="0"/>
              </a:spcBef>
              <a:spcAft>
                <a:spcPts val="1200"/>
              </a:spcAft>
              <a:buNone/>
            </a:pPr>
            <a:r>
              <a:rPr lang="en" sz="4000" dirty="0"/>
              <a:t>Flex Periods are created and linked to sections in the MST and/or the SMS tables.</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Flex Periods include start/end times for each period.  </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Custom bell schedules may be defined (BSD table) and linked to the school calendar (DAY table). </a:t>
            </a:r>
          </a:p>
          <a:p>
            <a:pPr marL="0" lvl="0" indent="0" algn="l" rtl="0">
              <a:spcBef>
                <a:spcPts val="0"/>
              </a:spcBef>
              <a:spcAft>
                <a:spcPts val="1200"/>
              </a:spcAft>
              <a:buNone/>
            </a:pPr>
            <a:r>
              <a:rPr lang="en" sz="4000" dirty="0"/>
              <a:t> </a:t>
            </a:r>
          </a:p>
          <a:p>
            <a:pPr>
              <a:spcAft>
                <a:spcPts val="1200"/>
              </a:spcAft>
            </a:pPr>
            <a:r>
              <a:rPr lang="en" sz="4000" dirty="0"/>
              <a:t>The start/end times for Custom Bell Schedules are defined with the Flex Periods.  Custom Bell Schedules are not referenced during the scheduling process.  They are used for attendance purposes in the current school year.</a:t>
            </a:r>
          </a:p>
          <a:p>
            <a:pPr marL="0" lvl="0" indent="0" algn="l" rtl="0">
              <a:spcBef>
                <a:spcPts val="0"/>
              </a:spcBef>
              <a:spcAft>
                <a:spcPts val="1200"/>
              </a:spcAft>
              <a:buNone/>
            </a:pPr>
            <a:endParaRPr lang="en-US" sz="4000" dirty="0"/>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4190895" cy="923330"/>
          </a:xfrm>
          <a:prstGeom prst="rect">
            <a:avLst/>
          </a:prstGeom>
          <a:noFill/>
        </p:spPr>
        <p:txBody>
          <a:bodyPr wrap="square" rtlCol="0">
            <a:spAutoFit/>
          </a:bodyPr>
          <a:lstStyle/>
          <a:p>
            <a:pPr marL="0" lvl="0" indent="0" algn="l" rtl="0">
              <a:spcBef>
                <a:spcPts val="0"/>
              </a:spcBef>
              <a:spcAft>
                <a:spcPts val="1200"/>
              </a:spcAft>
              <a:buNone/>
            </a:pPr>
            <a:r>
              <a:rPr lang="en-US" sz="5400" b="1" dirty="0">
                <a:solidFill>
                  <a:schemeClr val="accent1">
                    <a:lumMod val="50000"/>
                  </a:schemeClr>
                </a:solidFill>
                <a:latin typeface="Nunito Sans Black"/>
                <a:ea typeface="Nunito Sans Black"/>
                <a:cs typeface="Nunito Sans Black"/>
                <a:sym typeface="Nunito Sans Black"/>
              </a:rPr>
              <a:t>FLEX PERIODS - OVERVIEW</a:t>
            </a:r>
          </a:p>
        </p:txBody>
      </p:sp>
    </p:spTree>
    <p:extLst>
      <p:ext uri="{BB962C8B-B14F-4D97-AF65-F5344CB8AC3E}">
        <p14:creationId xmlns:p14="http://schemas.microsoft.com/office/powerpoint/2010/main" val="9810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8664347" cy="16197"/>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138248"/>
            <a:ext cx="18097500" cy="7786747"/>
          </a:xfrm>
          <a:prstGeom prst="rect">
            <a:avLst/>
          </a:prstGeom>
          <a:noFill/>
        </p:spPr>
        <p:txBody>
          <a:bodyPr wrap="square" rtlCol="0">
            <a:spAutoFit/>
          </a:bodyPr>
          <a:lstStyle/>
          <a:p>
            <a:pPr marL="0" lvl="0" indent="0" algn="l" rtl="0">
              <a:spcBef>
                <a:spcPts val="0"/>
              </a:spcBef>
              <a:spcAft>
                <a:spcPts val="1200"/>
              </a:spcAft>
              <a:buNone/>
            </a:pPr>
            <a:r>
              <a:rPr lang="en-US" sz="4000" dirty="0"/>
              <a:t>A bell schedule </a:t>
            </a:r>
            <a:r>
              <a:rPr lang="en-US" sz="4000"/>
              <a:t>definition must </a:t>
            </a:r>
            <a:r>
              <a:rPr lang="en-US" sz="4000" dirty="0"/>
              <a:t>be created for any custom bell schedule that the school will need (i.e.: Short Day, Finals, Late Start, Monday, Tuesday, etc.).</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For each of the custom bell schedules that have been defined, the Start/End times may be entered on the Flex Period page.</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If a Flex Period does not meet on a custom bell schedule, then you do not have to adjust the Start/End times for that custom bell schedule.</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After the school calendar (DAY table) has been created in the 2024-25 database, identify the school dates when the custom bell schedule will be in effect.</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26126"/>
            <a:ext cx="18421037" cy="923330"/>
          </a:xfrm>
          <a:prstGeom prst="rect">
            <a:avLst/>
          </a:prstGeom>
          <a:noFill/>
        </p:spPr>
        <p:txBody>
          <a:bodyPr wrap="square" rtlCol="0">
            <a:spAutoFit/>
          </a:bodyPr>
          <a:lstStyle/>
          <a:p>
            <a:pPr marL="0" lvl="0" indent="0" algn="l" rtl="0">
              <a:spcBef>
                <a:spcPts val="0"/>
              </a:spcBef>
              <a:spcAft>
                <a:spcPts val="1200"/>
              </a:spcAft>
              <a:buNone/>
            </a:pPr>
            <a:r>
              <a:rPr lang="en-US" sz="5400" b="1" dirty="0">
                <a:solidFill>
                  <a:schemeClr val="accent1">
                    <a:lumMod val="50000"/>
                  </a:schemeClr>
                </a:solidFill>
                <a:latin typeface="Nunito Sans Black"/>
                <a:ea typeface="Nunito Sans Black"/>
                <a:cs typeface="Nunito Sans Black"/>
                <a:sym typeface="Nunito Sans Black"/>
              </a:rPr>
              <a:t>CREATING CUSTOM BELL SCHEDULES (BSD TABLE)</a:t>
            </a:r>
          </a:p>
        </p:txBody>
      </p:sp>
    </p:spTree>
    <p:extLst>
      <p:ext uri="{BB962C8B-B14F-4D97-AF65-F5344CB8AC3E}">
        <p14:creationId xmlns:p14="http://schemas.microsoft.com/office/powerpoint/2010/main" val="134954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7866098" cy="1619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0" y="3138248"/>
            <a:ext cx="19355389" cy="9407191"/>
          </a:xfrm>
          <a:prstGeom prst="rect">
            <a:avLst/>
          </a:prstGeom>
          <a:noFill/>
        </p:spPr>
        <p:txBody>
          <a:bodyPr wrap="square" rtlCol="0">
            <a:spAutoFit/>
          </a:bodyPr>
          <a:lstStyle/>
          <a:p>
            <a:pPr marL="342900">
              <a:lnSpc>
                <a:spcPct val="135000"/>
              </a:lnSpc>
              <a:spcAft>
                <a:spcPts val="1200"/>
              </a:spcAft>
            </a:pPr>
            <a:r>
              <a:rPr lang="en-US" sz="4000" b="1" dirty="0">
                <a:ea typeface="Open Sans" panose="020B0606030504020204" pitchFamily="34" charset="0"/>
                <a:cs typeface="Lato"/>
              </a:rPr>
              <a:t>A.7. Flex Periods:</a:t>
            </a:r>
          </a:p>
          <a:p>
            <a:pPr marL="342900" lvl="0" algn="l" rtl="0">
              <a:lnSpc>
                <a:spcPct val="135000"/>
              </a:lnSpc>
              <a:spcBef>
                <a:spcPts val="0"/>
              </a:spcBef>
              <a:spcAft>
                <a:spcPts val="1200"/>
              </a:spcAft>
              <a:buAutoNum type="arabicPeriod"/>
            </a:pPr>
            <a:r>
              <a:rPr lang="en-US" sz="4000" dirty="0"/>
              <a:t>  Select the academic year (FTF.YR).</a:t>
            </a:r>
          </a:p>
          <a:p>
            <a:pPr marL="342900" lvl="0" algn="l" rtl="0">
              <a:lnSpc>
                <a:spcPct val="135000"/>
              </a:lnSpc>
              <a:spcBef>
                <a:spcPts val="0"/>
              </a:spcBef>
              <a:spcAft>
                <a:spcPts val="1200"/>
              </a:spcAft>
              <a:buAutoNum type="arabicPeriod"/>
            </a:pPr>
            <a:r>
              <a:rPr lang="en-US" sz="4000" dirty="0"/>
              <a:t>  Enter the short title – maximum of 6 characters (FTF.STI).</a:t>
            </a:r>
          </a:p>
          <a:p>
            <a:pPr marL="342900" lvl="0" algn="l" rtl="0">
              <a:lnSpc>
                <a:spcPct val="135000"/>
              </a:lnSpc>
              <a:spcBef>
                <a:spcPts val="0"/>
              </a:spcBef>
              <a:spcAft>
                <a:spcPts val="1200"/>
              </a:spcAft>
              <a:buAutoNum type="arabicPeriod"/>
            </a:pPr>
            <a:r>
              <a:rPr lang="en-US" sz="4000" dirty="0"/>
              <a:t>  Tiny Title – 2 characters (FTF.TT).  This is to be used where Short Title does not fit.  For</a:t>
            </a:r>
            <a:br>
              <a:rPr lang="en-US" sz="4000" dirty="0"/>
            </a:br>
            <a:r>
              <a:rPr lang="en-US" sz="4000" dirty="0"/>
              <a:t>      Texas, this field is used for state reporting to identify periods.  For California, this field</a:t>
            </a:r>
            <a:br>
              <a:rPr lang="en-US" sz="4000" dirty="0"/>
            </a:br>
            <a:r>
              <a:rPr lang="en-US" sz="4000" dirty="0"/>
              <a:t>      has not been programmed in reports. </a:t>
            </a:r>
          </a:p>
          <a:p>
            <a:pPr marL="342900" lvl="0" algn="l" rtl="0">
              <a:lnSpc>
                <a:spcPct val="135000"/>
              </a:lnSpc>
              <a:spcBef>
                <a:spcPts val="0"/>
              </a:spcBef>
              <a:spcAft>
                <a:spcPts val="1200"/>
              </a:spcAft>
              <a:buAutoNum type="arabicPeriod"/>
            </a:pPr>
            <a:r>
              <a:rPr lang="en-US" sz="4000" dirty="0"/>
              <a:t>  Enter the description – 50 characters (FTF.DE).</a:t>
            </a:r>
          </a:p>
          <a:p>
            <a:pPr marL="342900" lvl="0" algn="l" rtl="0">
              <a:lnSpc>
                <a:spcPct val="135000"/>
              </a:lnSpc>
              <a:spcBef>
                <a:spcPts val="0"/>
              </a:spcBef>
              <a:spcAft>
                <a:spcPts val="1200"/>
              </a:spcAft>
              <a:buAutoNum type="arabicPeriod"/>
            </a:pPr>
            <a:r>
              <a:rPr lang="en-US" sz="4000" dirty="0"/>
              <a:t>  Enter the start &amp; end times (FTF.ST &amp; FTF.ET).</a:t>
            </a:r>
          </a:p>
          <a:p>
            <a:pPr marL="342900" lvl="0" algn="l" rtl="0">
              <a:lnSpc>
                <a:spcPct val="135000"/>
              </a:lnSpc>
              <a:spcBef>
                <a:spcPts val="0"/>
              </a:spcBef>
              <a:spcAft>
                <a:spcPts val="1200"/>
              </a:spcAft>
              <a:buAutoNum type="arabicPeriod"/>
            </a:pPr>
            <a:r>
              <a:rPr lang="en-US" sz="4000" dirty="0"/>
              <a:t>  Enter the type (FTF.TY).  Blank = Standard Flex Period, C = Non-Conflict Flex Period.</a:t>
            </a:r>
          </a:p>
          <a:p>
            <a:pPr marL="342900" lvl="0" algn="l" rtl="0">
              <a:lnSpc>
                <a:spcPct val="135000"/>
              </a:lnSpc>
              <a:spcBef>
                <a:spcPts val="0"/>
              </a:spcBef>
              <a:spcAft>
                <a:spcPts val="1200"/>
              </a:spcAft>
              <a:buAutoNum type="arabicPeriod"/>
            </a:pPr>
            <a:r>
              <a:rPr lang="en-US" sz="4000" dirty="0"/>
              <a:t>  Enter any Custom Bell Schedule start &amp; end times (FTT Table).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8148747"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CREATING FLEX PERIODS (FTF &amp; FTT Tables)</a:t>
            </a:r>
          </a:p>
        </p:txBody>
      </p:sp>
    </p:spTree>
    <p:extLst>
      <p:ext uri="{BB962C8B-B14F-4D97-AF65-F5344CB8AC3E}">
        <p14:creationId xmlns:p14="http://schemas.microsoft.com/office/powerpoint/2010/main" val="283055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0"/>
            <a:ext cx="17553885"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138248"/>
            <a:ext cx="18097500" cy="5940088"/>
          </a:xfrm>
          <a:prstGeom prst="rect">
            <a:avLst/>
          </a:prstGeom>
          <a:noFill/>
        </p:spPr>
        <p:txBody>
          <a:bodyPr wrap="square" rtlCol="0">
            <a:spAutoFit/>
          </a:bodyPr>
          <a:lstStyle/>
          <a:p>
            <a:pPr marL="0" lvl="0" indent="0" algn="l" rtl="0">
              <a:spcBef>
                <a:spcPts val="0"/>
              </a:spcBef>
              <a:spcAft>
                <a:spcPts val="1200"/>
              </a:spcAft>
              <a:buNone/>
            </a:pPr>
            <a:r>
              <a:rPr lang="en" sz="4000" dirty="0"/>
              <a:t>Class Calendars are created and linked to sections in the MST and/or the SMS tables.</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Class Calendars are used to indicate which school days a section, or class, meets.  </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Class Calendars can be created for sections that meet every day, every other day, all Mondays and Tuesdays, Fridays only, etc.</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US" sz="4000" dirty="0"/>
              <a:t>It is recommended that for each Flex Period there is a corresponding Class Calendar.</a:t>
            </a:r>
            <a:endParaRPr lang="en" sz="4000" dirty="0"/>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4190895" cy="923330"/>
          </a:xfrm>
          <a:prstGeom prst="rect">
            <a:avLst/>
          </a:prstGeom>
          <a:noFill/>
        </p:spPr>
        <p:txBody>
          <a:bodyPr wrap="square" rtlCol="0">
            <a:spAutoFit/>
          </a:bodyPr>
          <a:lstStyle/>
          <a:p>
            <a:pPr marL="0" lvl="0" indent="0" algn="l" rtl="0">
              <a:spcBef>
                <a:spcPts val="0"/>
              </a:spcBef>
              <a:spcAft>
                <a:spcPts val="1200"/>
              </a:spcAft>
              <a:buNone/>
            </a:pPr>
            <a:r>
              <a:rPr lang="en-US" sz="5400" b="1" dirty="0">
                <a:solidFill>
                  <a:schemeClr val="accent1">
                    <a:lumMod val="50000"/>
                  </a:schemeClr>
                </a:solidFill>
                <a:latin typeface="Nunito Sans Black"/>
                <a:ea typeface="Nunito Sans Black"/>
                <a:cs typeface="Nunito Sans Black"/>
                <a:sym typeface="Nunito Sans Black"/>
              </a:rPr>
              <a:t>CLASS CALENDARS - OVERVIEW</a:t>
            </a:r>
          </a:p>
        </p:txBody>
      </p:sp>
    </p:spTree>
    <p:extLst>
      <p:ext uri="{BB962C8B-B14F-4D97-AF65-F5344CB8AC3E}">
        <p14:creationId xmlns:p14="http://schemas.microsoft.com/office/powerpoint/2010/main" val="323335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100817" y="17098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100817" y="1709855"/>
            <a:ext cx="18530884" cy="1619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00817" y="2051268"/>
            <a:ext cx="18964967" cy="11664732"/>
          </a:xfrm>
          <a:prstGeom prst="rect">
            <a:avLst/>
          </a:prstGeom>
          <a:noFill/>
        </p:spPr>
        <p:txBody>
          <a:bodyPr wrap="square" rtlCol="0">
            <a:spAutoFit/>
          </a:bodyPr>
          <a:lstStyle/>
          <a:p>
            <a:pPr marL="342900">
              <a:lnSpc>
                <a:spcPct val="200000"/>
              </a:lnSpc>
              <a:spcAft>
                <a:spcPts val="1200"/>
              </a:spcAft>
            </a:pPr>
            <a:r>
              <a:rPr lang="en" sz="4000" dirty="0"/>
              <a:t>  </a:t>
            </a:r>
            <a:r>
              <a:rPr lang="en-US" sz="4000" b="1" dirty="0">
                <a:ea typeface="Open Sans" panose="020B0606030504020204" pitchFamily="34" charset="0"/>
                <a:cs typeface="Lato"/>
              </a:rPr>
              <a:t>A.8. Class Calendars:</a:t>
            </a:r>
          </a:p>
          <a:p>
            <a:pPr marL="342900" lvl="0" algn="l" rtl="0">
              <a:lnSpc>
                <a:spcPct val="200000"/>
              </a:lnSpc>
              <a:spcBef>
                <a:spcPts val="0"/>
              </a:spcBef>
              <a:spcAft>
                <a:spcPts val="1200"/>
              </a:spcAft>
              <a:buAutoNum type="arabicPeriod"/>
            </a:pPr>
            <a:r>
              <a:rPr lang="en" sz="4000" dirty="0"/>
              <a:t>  Select the academic year (CCL.YR).</a:t>
            </a:r>
          </a:p>
          <a:p>
            <a:pPr marL="342900">
              <a:lnSpc>
                <a:spcPct val="200000"/>
              </a:lnSpc>
              <a:spcAft>
                <a:spcPts val="1200"/>
              </a:spcAft>
              <a:buFont typeface="Arial"/>
              <a:buAutoNum type="arabicPeriod"/>
            </a:pPr>
            <a:r>
              <a:rPr lang="en-US" sz="4000" dirty="0"/>
              <a:t>  Enter the short title – maximum of 6 characters </a:t>
            </a:r>
            <a:r>
              <a:rPr lang="en" sz="4000" dirty="0"/>
              <a:t>(CCL.STI)</a:t>
            </a:r>
            <a:r>
              <a:rPr lang="en-US" sz="4000" dirty="0"/>
              <a:t>.</a:t>
            </a:r>
          </a:p>
          <a:p>
            <a:pPr marL="342900">
              <a:lnSpc>
                <a:spcPct val="200000"/>
              </a:lnSpc>
              <a:spcAft>
                <a:spcPts val="1200"/>
              </a:spcAft>
              <a:buFont typeface="Arial"/>
              <a:buAutoNum type="arabicPeriod"/>
            </a:pPr>
            <a:r>
              <a:rPr lang="en-US" sz="4000" dirty="0"/>
              <a:t>  Enter the description – 255 characters </a:t>
            </a:r>
            <a:r>
              <a:rPr lang="en" sz="4000" dirty="0"/>
              <a:t>(CCL.DE)</a:t>
            </a:r>
            <a:r>
              <a:rPr lang="en-US" sz="4000" dirty="0"/>
              <a:t>.</a:t>
            </a:r>
          </a:p>
          <a:p>
            <a:pPr marL="342900">
              <a:lnSpc>
                <a:spcPct val="200000"/>
              </a:lnSpc>
              <a:spcAft>
                <a:spcPts val="1200"/>
              </a:spcAft>
              <a:buFont typeface="Arial"/>
              <a:buAutoNum type="arabicPeriod"/>
            </a:pPr>
            <a:r>
              <a:rPr lang="en-US" sz="4000" dirty="0"/>
              <a:t>  Mass Select dates (CCD Table).</a:t>
            </a:r>
          </a:p>
          <a:p>
            <a:pPr marL="342900">
              <a:lnSpc>
                <a:spcPct val="200000"/>
              </a:lnSpc>
              <a:spcAft>
                <a:spcPts val="1200"/>
              </a:spcAft>
              <a:buFont typeface="Arial"/>
              <a:buAutoNum type="arabicPeriod"/>
            </a:pPr>
            <a:r>
              <a:rPr lang="en-US" sz="4000" dirty="0"/>
              <a:t>  Admin users can COPY the Class Calendars (within the same school).</a:t>
            </a:r>
          </a:p>
          <a:p>
            <a:pPr marL="342900">
              <a:lnSpc>
                <a:spcPct val="200000"/>
              </a:lnSpc>
              <a:spcAft>
                <a:spcPts val="1200"/>
              </a:spcAft>
              <a:buFont typeface="Arial"/>
              <a:buAutoNum type="arabicPeriod"/>
            </a:pPr>
            <a:r>
              <a:rPr lang="en-US" sz="4000" dirty="0"/>
              <a:t>  Admin users can PUSH the Class Calendars (to other schools).</a:t>
            </a:r>
          </a:p>
          <a:p>
            <a:pPr marL="342900">
              <a:lnSpc>
                <a:spcPct val="200000"/>
              </a:lnSpc>
              <a:spcAft>
                <a:spcPts val="1200"/>
              </a:spcAft>
              <a:buFont typeface="Arial"/>
              <a:buAutoNum type="arabicPeriod"/>
            </a:pPr>
            <a:r>
              <a:rPr lang="en-US" sz="4000" dirty="0"/>
              <a:t>  It is recommended that for each Flex Period there is a corresponding Class Calendar.</a:t>
            </a:r>
          </a:p>
          <a:p>
            <a:pPr marL="457200" indent="-457200">
              <a:buAutoNum type="arabicPeriod"/>
            </a:pPr>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703045"/>
            <a:ext cx="18339816"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CREATING CLASS CALENDARS (CCL &amp; CCD Tables)</a:t>
            </a:r>
          </a:p>
        </p:txBody>
      </p:sp>
    </p:spTree>
    <p:extLst>
      <p:ext uri="{BB962C8B-B14F-4D97-AF65-F5344CB8AC3E}">
        <p14:creationId xmlns:p14="http://schemas.microsoft.com/office/powerpoint/2010/main" val="357062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3478678" y="2947735"/>
            <a:ext cx="1774298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75615" y="3427183"/>
            <a:ext cx="15895377" cy="707886"/>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t>Flex Periods – 1 Lunch.  If Lunch is a course, create a lunch period.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478678" y="1084636"/>
            <a:ext cx="14239319" cy="1754326"/>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TRADITIONAL BELL SCHEDULE – PERIODS 1-6, 0-6, 1-8, ETC. – 1 LUNCH</a:t>
            </a:r>
          </a:p>
        </p:txBody>
      </p:sp>
      <p:graphicFrame>
        <p:nvGraphicFramePr>
          <p:cNvPr id="6" name="Table 6">
            <a:extLst>
              <a:ext uri="{FF2B5EF4-FFF2-40B4-BE49-F238E27FC236}">
                <a16:creationId xmlns:a16="http://schemas.microsoft.com/office/drawing/2014/main" id="{7B8CE44C-951D-4009-BA91-726DA784B261}"/>
              </a:ext>
            </a:extLst>
          </p:cNvPr>
          <p:cNvGraphicFramePr>
            <a:graphicFrameLocks noGrp="1"/>
          </p:cNvGraphicFramePr>
          <p:nvPr/>
        </p:nvGraphicFramePr>
        <p:xfrm>
          <a:off x="6485066" y="4667867"/>
          <a:ext cx="11232931" cy="6949440"/>
        </p:xfrm>
        <a:graphic>
          <a:graphicData uri="http://schemas.openxmlformats.org/drawingml/2006/table">
            <a:tbl>
              <a:tblPr firstRow="1" bandRow="1">
                <a:tableStyleId>{5C22544A-7EE6-4342-B048-85BDC9FD1C3A}</a:tableStyleId>
              </a:tblPr>
              <a:tblGrid>
                <a:gridCol w="1946208">
                  <a:extLst>
                    <a:ext uri="{9D8B030D-6E8A-4147-A177-3AD203B41FA5}">
                      <a16:colId xmlns:a16="http://schemas.microsoft.com/office/drawing/2014/main" val="2756398104"/>
                    </a:ext>
                  </a:extLst>
                </a:gridCol>
                <a:gridCol w="3418185">
                  <a:extLst>
                    <a:ext uri="{9D8B030D-6E8A-4147-A177-3AD203B41FA5}">
                      <a16:colId xmlns:a16="http://schemas.microsoft.com/office/drawing/2014/main" val="1952795912"/>
                    </a:ext>
                  </a:extLst>
                </a:gridCol>
                <a:gridCol w="2565779">
                  <a:extLst>
                    <a:ext uri="{9D8B030D-6E8A-4147-A177-3AD203B41FA5}">
                      <a16:colId xmlns:a16="http://schemas.microsoft.com/office/drawing/2014/main" val="3426746479"/>
                    </a:ext>
                  </a:extLst>
                </a:gridCol>
                <a:gridCol w="3302759">
                  <a:extLst>
                    <a:ext uri="{9D8B030D-6E8A-4147-A177-3AD203B41FA5}">
                      <a16:colId xmlns:a16="http://schemas.microsoft.com/office/drawing/2014/main" val="462999222"/>
                    </a:ext>
                  </a:extLst>
                </a:gridCol>
              </a:tblGrid>
              <a:tr h="370840">
                <a:tc>
                  <a:txBody>
                    <a:bodyPr/>
                    <a:lstStyle/>
                    <a:p>
                      <a:pPr algn="ctr"/>
                      <a:r>
                        <a:rPr lang="en-US" dirty="0"/>
                        <a:t>Flex</a:t>
                      </a:r>
                    </a:p>
                    <a:p>
                      <a:pPr algn="ctr"/>
                      <a:r>
                        <a:rPr lang="en-US" dirty="0"/>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a:t>
                      </a:r>
                    </a:p>
                    <a:p>
                      <a:pPr algn="ctr"/>
                      <a:r>
                        <a:rPr lang="en-US" dirty="0"/>
                        <a:t>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a:t>
                      </a:r>
                    </a:p>
                    <a:p>
                      <a:pPr algn="ctr"/>
                      <a:r>
                        <a:rPr lang="en-US" dirty="0"/>
                        <a:t>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a:t>
                      </a:r>
                    </a:p>
                    <a:p>
                      <a:pPr algn="ctr"/>
                      <a:r>
                        <a:rPr lang="en-US"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7516788"/>
                  </a:ext>
                </a:extLst>
              </a:tr>
              <a:tr h="37084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7:05 – 7:55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840466"/>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8:00 – 8:50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276980"/>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8:55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4941440"/>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10:05 – 10:55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5528933"/>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11:00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34340"/>
                  </a:ext>
                </a:extLst>
              </a:tr>
              <a:tr h="370840">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11:50 – 12:20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3100085"/>
                  </a:ext>
                </a:extLst>
              </a:tr>
              <a:tr h="370840">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12:25 – 1:15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909645"/>
                  </a:ext>
                </a:extLst>
              </a:tr>
              <a:tr h="370840">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1:20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09401"/>
                  </a:ext>
                </a:extLst>
              </a:tr>
              <a:tr h="370840">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2:15 – 3:05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5888874"/>
                  </a:ext>
                </a:extLst>
              </a:tr>
            </a:tbl>
          </a:graphicData>
        </a:graphic>
      </p:graphicFrame>
    </p:spTree>
    <p:extLst>
      <p:ext uri="{BB962C8B-B14F-4D97-AF65-F5344CB8AC3E}">
        <p14:creationId xmlns:p14="http://schemas.microsoft.com/office/powerpoint/2010/main" val="3362841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3422998" y="2415472"/>
            <a:ext cx="1774298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0602" y="2593792"/>
            <a:ext cx="15895377" cy="707886"/>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t>Flex Periods – 2 Lunches. If Lunch is a course, create a lunch period.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327334" y="542563"/>
            <a:ext cx="14239319" cy="1754326"/>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TRADITIONAL BELL SCHEDULE – PERIODS 1-6, 0-6, 1-8, ETC. – 2 LUNCHES</a:t>
            </a:r>
          </a:p>
        </p:txBody>
      </p:sp>
      <p:graphicFrame>
        <p:nvGraphicFramePr>
          <p:cNvPr id="6" name="Table 6">
            <a:extLst>
              <a:ext uri="{FF2B5EF4-FFF2-40B4-BE49-F238E27FC236}">
                <a16:creationId xmlns:a16="http://schemas.microsoft.com/office/drawing/2014/main" id="{7B8CE44C-951D-4009-BA91-726DA784B261}"/>
              </a:ext>
            </a:extLst>
          </p:cNvPr>
          <p:cNvGraphicFramePr>
            <a:graphicFrameLocks noGrp="1"/>
          </p:cNvGraphicFramePr>
          <p:nvPr/>
        </p:nvGraphicFramePr>
        <p:xfrm>
          <a:off x="5865614" y="3479997"/>
          <a:ext cx="12534659" cy="8229600"/>
        </p:xfrm>
        <a:graphic>
          <a:graphicData uri="http://schemas.openxmlformats.org/drawingml/2006/table">
            <a:tbl>
              <a:tblPr firstRow="1" bandRow="1">
                <a:tableStyleId>{5C22544A-7EE6-4342-B048-85BDC9FD1C3A}</a:tableStyleId>
              </a:tblPr>
              <a:tblGrid>
                <a:gridCol w="1936502">
                  <a:extLst>
                    <a:ext uri="{9D8B030D-6E8A-4147-A177-3AD203B41FA5}">
                      <a16:colId xmlns:a16="http://schemas.microsoft.com/office/drawing/2014/main" val="2756398104"/>
                    </a:ext>
                  </a:extLst>
                </a:gridCol>
                <a:gridCol w="3713250">
                  <a:extLst>
                    <a:ext uri="{9D8B030D-6E8A-4147-A177-3AD203B41FA5}">
                      <a16:colId xmlns:a16="http://schemas.microsoft.com/office/drawing/2014/main" val="1952795912"/>
                    </a:ext>
                  </a:extLst>
                </a:gridCol>
                <a:gridCol w="2770258">
                  <a:extLst>
                    <a:ext uri="{9D8B030D-6E8A-4147-A177-3AD203B41FA5}">
                      <a16:colId xmlns:a16="http://schemas.microsoft.com/office/drawing/2014/main" val="3426746479"/>
                    </a:ext>
                  </a:extLst>
                </a:gridCol>
                <a:gridCol w="4114649">
                  <a:extLst>
                    <a:ext uri="{9D8B030D-6E8A-4147-A177-3AD203B41FA5}">
                      <a16:colId xmlns:a16="http://schemas.microsoft.com/office/drawing/2014/main" val="462999222"/>
                    </a:ext>
                  </a:extLst>
                </a:gridCol>
              </a:tblGrid>
              <a:tr h="1185269">
                <a:tc>
                  <a:txBody>
                    <a:bodyPr/>
                    <a:lstStyle/>
                    <a:p>
                      <a:pPr algn="ctr"/>
                      <a:r>
                        <a:rPr lang="en-US" dirty="0"/>
                        <a:t>Flex</a:t>
                      </a:r>
                    </a:p>
                    <a:p>
                      <a:pPr algn="ctr"/>
                      <a:r>
                        <a:rPr lang="en-US" dirty="0"/>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a:t>
                      </a:r>
                    </a:p>
                    <a:p>
                      <a:pPr algn="ctr"/>
                      <a:r>
                        <a:rPr lang="en-US" dirty="0"/>
                        <a:t>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a:t>
                      </a:r>
                    </a:p>
                    <a:p>
                      <a:pPr algn="ctr"/>
                      <a:r>
                        <a:rPr lang="en-US" dirty="0"/>
                        <a:t>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a:t>
                      </a:r>
                    </a:p>
                    <a:p>
                      <a:pPr algn="ctr"/>
                      <a:r>
                        <a:rPr lang="en-US"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7516788"/>
                  </a:ext>
                </a:extLst>
              </a:tr>
              <a:tr h="638222">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7:05 – 7:55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840466"/>
                  </a:ext>
                </a:extLst>
              </a:tr>
              <a:tr h="638222">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8:00 – 8:50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276980"/>
                  </a:ext>
                </a:extLst>
              </a:tr>
              <a:tr h="638222">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8:55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4941440"/>
                  </a:ext>
                </a:extLst>
              </a:tr>
              <a:tr h="638222">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10:05 – 10:55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5528933"/>
                  </a:ext>
                </a:extLst>
              </a:tr>
              <a:tr h="638222">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11:00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34340"/>
                  </a:ext>
                </a:extLst>
              </a:tr>
              <a:tr h="638222">
                <a:tc>
                  <a:txBody>
                    <a:bodyPr/>
                    <a:lstStyle/>
                    <a:p>
                      <a:pPr algn="ctr"/>
                      <a:r>
                        <a:rPr lang="en-US" dirty="0"/>
                        <a:t>5A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3600" dirty="0"/>
                        <a:t>11:55 – 12:45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t>5A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13100085"/>
                  </a:ext>
                </a:extLst>
              </a:tr>
              <a:tr h="638222">
                <a:tc>
                  <a:txBody>
                    <a:bodyPr/>
                    <a:lstStyle/>
                    <a:p>
                      <a:pPr algn="ctr"/>
                      <a:r>
                        <a:rPr lang="en-US" dirty="0"/>
                        <a:t>LUNCHB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3600" u="none" dirty="0"/>
                        <a:t>12:45 – 1:15</a:t>
                      </a:r>
                      <a:endParaRPr lang="en-US"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t>LUNCHB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294416425"/>
                  </a:ext>
                </a:extLst>
              </a:tr>
              <a:tr h="638222">
                <a:tc>
                  <a:txBody>
                    <a:bodyPr/>
                    <a:lstStyle/>
                    <a:p>
                      <a:pPr algn="ctr"/>
                      <a:r>
                        <a:rPr lang="en-US" sz="3600" dirty="0"/>
                        <a:t>LUNCHA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3600" dirty="0"/>
                        <a:t>11:50 – 12:20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3600" dirty="0"/>
                        <a:t>LUNCHA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88395011"/>
                  </a:ext>
                </a:extLst>
              </a:tr>
              <a:tr h="638222">
                <a:tc>
                  <a:txBody>
                    <a:bodyPr/>
                    <a:lstStyle/>
                    <a:p>
                      <a:pPr algn="ctr"/>
                      <a:r>
                        <a:rPr lang="en-US" dirty="0"/>
                        <a:t>5B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3600" u="none" dirty="0"/>
                        <a:t>12:25 – 1:15</a:t>
                      </a:r>
                      <a:endParaRPr lang="en-US"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dirty="0"/>
                        <a:t>5B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13297189"/>
                  </a:ext>
                </a:extLst>
              </a:tr>
              <a:tr h="638222">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1:20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909645"/>
                  </a:ext>
                </a:extLst>
              </a:tr>
              <a:tr h="638222">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2:15 – 3:05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09401"/>
                  </a:ext>
                </a:extLst>
              </a:tr>
            </a:tbl>
          </a:graphicData>
        </a:graphic>
      </p:graphicFrame>
    </p:spTree>
    <p:extLst>
      <p:ext uri="{BB962C8B-B14F-4D97-AF65-F5344CB8AC3E}">
        <p14:creationId xmlns:p14="http://schemas.microsoft.com/office/powerpoint/2010/main" val="369122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p:nvPr/>
        </p:nvCxnSpPr>
        <p:spPr>
          <a:xfrm>
            <a:off x="9030290" y="6716541"/>
            <a:ext cx="620007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1" y="4274290"/>
            <a:ext cx="1990539" cy="1990539"/>
          </a:xfrm>
          <a:prstGeom prst="ellipse">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bas Neue Bold" panose="020B0606020202050201" pitchFamily="34" charset="-94"/>
            </a:endParaRPr>
          </a:p>
        </p:txBody>
      </p:sp>
      <p:sp>
        <p:nvSpPr>
          <p:cNvPr id="77" name="TextBox 76"/>
          <p:cNvSpPr txBox="1"/>
          <p:nvPr/>
        </p:nvSpPr>
        <p:spPr>
          <a:xfrm>
            <a:off x="6737793" y="7395274"/>
            <a:ext cx="10828614" cy="1107996"/>
          </a:xfrm>
          <a:prstGeom prst="rect">
            <a:avLst/>
          </a:prstGeom>
          <a:noFill/>
        </p:spPr>
        <p:txBody>
          <a:bodyPr wrap="square" rtlCol="0">
            <a:spAutoFit/>
          </a:bodyPr>
          <a:lstStyle/>
          <a:p>
            <a:pPr algn="ctr"/>
            <a:r>
              <a:rPr lang="tr-TR" sz="6600" b="1" spc="100" dirty="0">
                <a:solidFill>
                  <a:srgbClr val="1D3787"/>
                </a:solidFill>
                <a:latin typeface="Helvetica Neue"/>
                <a:ea typeface="Open Sans" panose="020B0606030504020204" pitchFamily="34" charset="0"/>
                <a:cs typeface="Helvetica Neue"/>
              </a:rPr>
              <a:t>INTERMISSION</a:t>
            </a:r>
            <a:r>
              <a:rPr lang="en-US" sz="6600" b="1" spc="100" dirty="0">
                <a:solidFill>
                  <a:srgbClr val="1D3787"/>
                </a:solidFill>
                <a:latin typeface="Helvetica Neue"/>
                <a:ea typeface="Open Sans" panose="020B0606030504020204" pitchFamily="34" charset="0"/>
                <a:cs typeface="Helvetica Neue"/>
              </a:rPr>
              <a:t> – LUNCH</a:t>
            </a:r>
          </a:p>
        </p:txBody>
      </p:sp>
      <p:pic>
        <p:nvPicPr>
          <p:cNvPr id="2" name="Picture 1"/>
          <p:cNvPicPr>
            <a:picLocks noChangeAspect="1"/>
          </p:cNvPicPr>
          <p:nvPr/>
        </p:nvPicPr>
        <p:blipFill>
          <a:blip r:embed="rId2"/>
          <a:stretch>
            <a:fillRect/>
          </a:stretch>
        </p:blipFill>
        <p:spPr>
          <a:xfrm>
            <a:off x="11615606" y="4842059"/>
            <a:ext cx="1125000" cy="855000"/>
          </a:xfrm>
          <a:prstGeom prst="rect">
            <a:avLst/>
          </a:prstGeom>
        </p:spPr>
      </p:pic>
    </p:spTree>
    <p:extLst>
      <p:ext uri="{BB962C8B-B14F-4D97-AF65-F5344CB8AC3E}">
        <p14:creationId xmlns:p14="http://schemas.microsoft.com/office/powerpoint/2010/main" val="365141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32255"/>
            <a:ext cx="17706934" cy="1619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427183"/>
            <a:ext cx="18097500" cy="2323713"/>
          </a:xfrm>
          <a:prstGeom prst="rect">
            <a:avLst/>
          </a:prstGeom>
          <a:noFill/>
        </p:spPr>
        <p:txBody>
          <a:bodyPr wrap="square" rtlCol="0">
            <a:spAutoFit/>
          </a:bodyPr>
          <a:lstStyle/>
          <a:p>
            <a:r>
              <a:rPr lang="en-US" sz="4000" dirty="0">
                <a:latin typeface="Lato"/>
                <a:ea typeface="Open Sans" panose="020B0606030504020204" pitchFamily="34" charset="0"/>
                <a:cs typeface="Lato"/>
              </a:rPr>
              <a:t>The documentation for this workshop:</a:t>
            </a:r>
            <a:br>
              <a:rPr lang="en-US" sz="4000" dirty="0">
                <a:effectLst/>
                <a:latin typeface="Calibri" panose="020F0502020204030204" pitchFamily="34" charset="0"/>
              </a:rPr>
            </a:br>
            <a:endParaRPr lang="en-US" sz="4000" dirty="0">
              <a:effectLst/>
              <a:latin typeface="Calibri" panose="020F0502020204030204" pitchFamily="34" charset="0"/>
            </a:endParaRPr>
          </a:p>
          <a:p>
            <a:r>
              <a:rPr lang="en-US" sz="4000" dirty="0">
                <a:latin typeface="Lato"/>
                <a:ea typeface="Open Sans" panose="020B0606030504020204" pitchFamily="34" charset="0"/>
                <a:cs typeface="Lato"/>
              </a:rPr>
              <a:t>https://support.aeries.com/support/solutions/articles/14000126743</a:t>
            </a:r>
          </a:p>
          <a:p>
            <a:endParaRPr lang="en-US" sz="2500" dirty="0">
              <a:solidFill>
                <a:schemeClr val="bg2">
                  <a:lumMod val="50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69057" y="1204036"/>
            <a:ext cx="7277937"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DOCUMENTATION</a:t>
            </a:r>
          </a:p>
        </p:txBody>
      </p:sp>
    </p:spTree>
    <p:extLst>
      <p:ext uri="{BB962C8B-B14F-4D97-AF65-F5344CB8AC3E}">
        <p14:creationId xmlns:p14="http://schemas.microsoft.com/office/powerpoint/2010/main" val="224025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664896"/>
            <a:ext cx="24384000" cy="6048597"/>
          </a:xfrm>
          <a:prstGeom prst="rect">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Bebas Neue" panose="020B0606020202050201" pitchFamily="34" charset="-94"/>
            </a:endParaRPr>
          </a:p>
        </p:txBody>
      </p:sp>
      <p:sp>
        <p:nvSpPr>
          <p:cNvPr id="9" name="TextBox 8"/>
          <p:cNvSpPr txBox="1"/>
          <p:nvPr/>
        </p:nvSpPr>
        <p:spPr>
          <a:xfrm>
            <a:off x="679021" y="4873038"/>
            <a:ext cx="22955534" cy="5632311"/>
          </a:xfrm>
          <a:prstGeom prst="rect">
            <a:avLst/>
          </a:prstGeom>
          <a:noFill/>
        </p:spPr>
        <p:txBody>
          <a:bodyPr wrap="square" rtlCol="0" anchor="ctr">
            <a:spAutoFit/>
          </a:bodyPr>
          <a:lstStyle/>
          <a:p>
            <a:pPr algn="ctr"/>
            <a:r>
              <a:rPr lang="en-US" sz="4000" spc="100" dirty="0">
                <a:solidFill>
                  <a:schemeClr val="bg1"/>
                </a:solidFill>
                <a:latin typeface="Lato"/>
                <a:ea typeface="Open Sans" panose="020B0606030504020204" pitchFamily="34" charset="0"/>
                <a:cs typeface="Lato"/>
              </a:rPr>
              <a:t>AERIES Scheduling Workshop – Day #1</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8:00 – 11:30 PST/10:00 - 1:30 CST - Student Scheduling – AM Session</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AM Break about 9:45 PST/11:45 CST</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12:30 – 4:00 PST/2:30 – 6:00 CST - Student Scheduling – PM Session</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PM Break about 2:15 CST/4:15 CST</a:t>
            </a:r>
          </a:p>
        </p:txBody>
      </p:sp>
      <p:pic>
        <p:nvPicPr>
          <p:cNvPr id="3" name="Picture 2" descr="Favicon.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780" y="752967"/>
            <a:ext cx="3608440" cy="3597562"/>
          </a:xfrm>
          <a:prstGeom prst="rect">
            <a:avLst/>
          </a:prstGeom>
        </p:spPr>
      </p:pic>
      <p:sp>
        <p:nvSpPr>
          <p:cNvPr id="10" name="TextBox 9"/>
          <p:cNvSpPr txBox="1"/>
          <p:nvPr/>
        </p:nvSpPr>
        <p:spPr>
          <a:xfrm>
            <a:off x="934266" y="11007149"/>
            <a:ext cx="22423271" cy="830997"/>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100" normalizeH="0" baseline="0" noProof="0" dirty="0">
                <a:ln>
                  <a:noFill/>
                </a:ln>
                <a:solidFill>
                  <a:srgbClr val="1D3787"/>
                </a:solidFill>
                <a:effectLst/>
                <a:uLnTx/>
                <a:uFillTx/>
                <a:latin typeface="Lato"/>
                <a:ea typeface="Open Sans" panose="020B0606030504020204" pitchFamily="34" charset="0"/>
                <a:cs typeface="Lato"/>
              </a:rPr>
              <a:t>Sam Defeo - Aeries Trainer</a:t>
            </a:r>
          </a:p>
        </p:txBody>
      </p:sp>
    </p:spTree>
    <p:extLst>
      <p:ext uri="{BB962C8B-B14F-4D97-AF65-F5344CB8AC3E}">
        <p14:creationId xmlns:p14="http://schemas.microsoft.com/office/powerpoint/2010/main" val="384454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2714519" y="2183730"/>
            <a:ext cx="18795797"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25405" y="2914938"/>
            <a:ext cx="18795797" cy="10433625"/>
          </a:xfrm>
          <a:prstGeom prst="rect">
            <a:avLst/>
          </a:prstGeom>
          <a:noFill/>
        </p:spPr>
        <p:txBody>
          <a:bodyPr wrap="square" rtlCol="0">
            <a:spAutoFit/>
          </a:bodyPr>
          <a:lstStyle/>
          <a:p>
            <a:pPr marL="571500" lvl="0" indent="-571500" algn="l" rtl="0">
              <a:spcBef>
                <a:spcPts val="0"/>
              </a:spcBef>
              <a:spcAft>
                <a:spcPts val="1800"/>
              </a:spcAft>
              <a:buFont typeface="Wingdings" panose="05000000000000000000" pitchFamily="2" charset="2"/>
              <a:buChar char="Ø"/>
            </a:pPr>
            <a:r>
              <a:rPr lang="en-US" sz="4000" dirty="0">
                <a:cs typeface="Calibri" panose="020F0502020204030204" pitchFamily="34" charset="0"/>
              </a:rPr>
              <a:t>A scheduling conflict is created when these three criteria are met: </a:t>
            </a:r>
          </a:p>
          <a:p>
            <a:pPr lvl="1">
              <a:spcBef>
                <a:spcPts val="0"/>
              </a:spcBef>
              <a:spcAft>
                <a:spcPts val="1800"/>
              </a:spcAft>
            </a:pPr>
            <a:r>
              <a:rPr lang="en-US" sz="4000" dirty="0">
                <a:cs typeface="Calibri" panose="020F0502020204030204" pitchFamily="34" charset="0"/>
              </a:rPr>
              <a:t>Sections meet in the same or overlapping </a:t>
            </a:r>
            <a:r>
              <a:rPr lang="en-US" sz="4000" b="1" u="sng" dirty="0">
                <a:cs typeface="Calibri" panose="020F0502020204030204" pitchFamily="34" charset="0"/>
              </a:rPr>
              <a:t>terms</a:t>
            </a:r>
            <a:r>
              <a:rPr lang="en-US" sz="4000" dirty="0">
                <a:cs typeface="Calibri" panose="020F0502020204030204" pitchFamily="34" charset="0"/>
              </a:rPr>
              <a:t> (i.e.: Fall and Quarter 1 are overlapping terms).</a:t>
            </a:r>
          </a:p>
          <a:p>
            <a:pPr lvl="1">
              <a:spcBef>
                <a:spcPts val="0"/>
              </a:spcBef>
              <a:spcAft>
                <a:spcPts val="1800"/>
              </a:spcAft>
            </a:pPr>
            <a:r>
              <a:rPr lang="en-US" sz="4000" dirty="0">
                <a:cs typeface="Calibri" panose="020F0502020204030204" pitchFamily="34" charset="0"/>
              </a:rPr>
              <a:t>Sections meet at the same or overlapping </a:t>
            </a:r>
            <a:r>
              <a:rPr lang="en-US" sz="4000" b="1" u="sng" dirty="0">
                <a:cs typeface="Calibri" panose="020F0502020204030204" pitchFamily="34" charset="0"/>
              </a:rPr>
              <a:t>time.</a:t>
            </a:r>
            <a:r>
              <a:rPr lang="en-US" sz="4000" dirty="0">
                <a:cs typeface="Calibri" panose="020F0502020204030204" pitchFamily="34" charset="0"/>
              </a:rPr>
              <a:t> </a:t>
            </a:r>
          </a:p>
          <a:p>
            <a:pPr lvl="1">
              <a:spcBef>
                <a:spcPts val="0"/>
              </a:spcBef>
              <a:spcAft>
                <a:spcPts val="1800"/>
              </a:spcAft>
            </a:pPr>
            <a:r>
              <a:rPr lang="en-US" sz="4000" dirty="0">
                <a:cs typeface="Calibri" panose="020F0502020204030204" pitchFamily="34" charset="0"/>
              </a:rPr>
              <a:t>Sections meet on the same </a:t>
            </a:r>
            <a:r>
              <a:rPr lang="en-US" sz="4000" b="1" u="sng" dirty="0">
                <a:cs typeface="Calibri" panose="020F0502020204030204" pitchFamily="34" charset="0"/>
              </a:rPr>
              <a:t>day(s)</a:t>
            </a:r>
            <a:r>
              <a:rPr lang="en-US" sz="4000" dirty="0">
                <a:cs typeface="Calibri" panose="020F0502020204030204" pitchFamily="34" charset="0"/>
              </a:rPr>
              <a:t>.</a:t>
            </a:r>
            <a:br>
              <a:rPr lang="en-US" sz="4000" dirty="0">
                <a:cs typeface="Calibri" panose="020F0502020204030204" pitchFamily="34" charset="0"/>
              </a:rPr>
            </a:br>
            <a:endParaRPr lang="en-US" sz="4000" dirty="0">
              <a:cs typeface="Calibri" panose="020F0502020204030204" pitchFamily="34" charset="0"/>
            </a:endParaRPr>
          </a:p>
          <a:p>
            <a:pPr marL="571500" lvl="0" indent="-571500" algn="l" rtl="0">
              <a:spcBef>
                <a:spcPts val="0"/>
              </a:spcBef>
              <a:spcAft>
                <a:spcPts val="1800"/>
              </a:spcAft>
              <a:buFont typeface="Wingdings" panose="05000000000000000000" pitchFamily="2" charset="2"/>
              <a:buChar char="Ø"/>
            </a:pPr>
            <a:r>
              <a:rPr lang="en-US" sz="4000" dirty="0">
                <a:cs typeface="Calibri" panose="020F0502020204030204" pitchFamily="34" charset="0"/>
              </a:rPr>
              <a:t>To avoid scheduling conflicts, create different Flex Periods and/or different Class Calendars.</a:t>
            </a:r>
            <a:br>
              <a:rPr lang="en-US" sz="4000" dirty="0">
                <a:cs typeface="Calibri" panose="020F0502020204030204" pitchFamily="34" charset="0"/>
              </a:rPr>
            </a:br>
            <a:endParaRPr lang="en-US" sz="4000" dirty="0">
              <a:cs typeface="Calibri" panose="020F0502020204030204" pitchFamily="34" charset="0"/>
            </a:endParaRPr>
          </a:p>
          <a:p>
            <a:pPr marL="571500" lvl="0" indent="-571500" algn="l" rtl="0">
              <a:spcBef>
                <a:spcPts val="0"/>
              </a:spcBef>
              <a:spcAft>
                <a:spcPts val="1800"/>
              </a:spcAft>
              <a:buFont typeface="Wingdings" panose="05000000000000000000" pitchFamily="2" charset="2"/>
              <a:buChar char="Ø"/>
            </a:pPr>
            <a:r>
              <a:rPr lang="en" sz="4000" dirty="0">
                <a:cs typeface="Calibri" panose="020F0502020204030204" pitchFamily="34" charset="0"/>
              </a:rPr>
              <a:t>To help identify the Flex Periods and Class Calendars to create, consider these questions:</a:t>
            </a:r>
          </a:p>
          <a:p>
            <a:pPr marL="1028700" lvl="1" indent="-457200">
              <a:spcBef>
                <a:spcPts val="0"/>
              </a:spcBef>
              <a:spcAft>
                <a:spcPts val="1800"/>
              </a:spcAft>
            </a:pPr>
            <a:r>
              <a:rPr lang="en" sz="4000" dirty="0">
                <a:cs typeface="Calibri" panose="020F0502020204030204" pitchFamily="34" charset="0"/>
              </a:rPr>
              <a:t>What day/days do all or most of the periods meet?</a:t>
            </a:r>
          </a:p>
          <a:p>
            <a:pPr marL="1028700" lvl="1" indent="-457200">
              <a:spcBef>
                <a:spcPts val="0"/>
              </a:spcBef>
              <a:spcAft>
                <a:spcPts val="1800"/>
              </a:spcAft>
            </a:pPr>
            <a:r>
              <a:rPr lang="en" sz="4000" dirty="0">
                <a:cs typeface="Calibri" panose="020F0502020204030204" pitchFamily="34" charset="0"/>
              </a:rPr>
              <a:t>W</a:t>
            </a:r>
            <a:r>
              <a:rPr lang="en-US" sz="4000" dirty="0">
                <a:cs typeface="Calibri" panose="020F0502020204030204" pitchFamily="34" charset="0"/>
              </a:rPr>
              <a:t>hat day/days are the exceptions?</a:t>
            </a:r>
          </a:p>
          <a:p>
            <a:pPr marL="457200" indent="-457200">
              <a:buAutoNum type="arabicPeriod"/>
            </a:pPr>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2725405" y="958061"/>
            <a:ext cx="14701469"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WHAT CREATES A CONFLICT?</a:t>
            </a:r>
          </a:p>
        </p:txBody>
      </p:sp>
    </p:spTree>
    <p:extLst>
      <p:ext uri="{BB962C8B-B14F-4D97-AF65-F5344CB8AC3E}">
        <p14:creationId xmlns:p14="http://schemas.microsoft.com/office/powerpoint/2010/main" val="88122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1"/>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012295"/>
            <a:ext cx="18097500" cy="9510296"/>
          </a:xfrm>
          <a:prstGeom prst="rect">
            <a:avLst/>
          </a:prstGeom>
          <a:noFill/>
        </p:spPr>
        <p:txBody>
          <a:bodyPr wrap="square" rtlCol="0">
            <a:spAutoFit/>
          </a:bodyPr>
          <a:lstStyle/>
          <a:p>
            <a:pPr marL="342900" lvl="0" algn="l" rtl="0">
              <a:spcBef>
                <a:spcPts val="0"/>
              </a:spcBef>
              <a:spcAft>
                <a:spcPts val="1200"/>
              </a:spcAft>
              <a:buAutoNum type="arabicPeriod"/>
            </a:pPr>
            <a:r>
              <a:rPr lang="en-US" sz="4000" dirty="0"/>
              <a:t>  Add/Copy a section in the SMS table.</a:t>
            </a:r>
            <a:br>
              <a:rPr lang="en-US" sz="4000" dirty="0"/>
            </a:br>
            <a:r>
              <a:rPr lang="en-US" sz="4000" dirty="0"/>
              <a:t>	</a:t>
            </a:r>
            <a:r>
              <a:rPr lang="en-US" sz="4000" b="1" dirty="0"/>
              <a:t>C.1. Scheduling Master Schedule</a:t>
            </a:r>
            <a:br>
              <a:rPr lang="en-US" sz="4000" b="1" dirty="0"/>
            </a:br>
            <a:r>
              <a:rPr lang="en-US" sz="4000" b="1" dirty="0"/>
              <a:t>	C.2. SMS Board</a:t>
            </a:r>
            <a:br>
              <a:rPr lang="en-US" sz="4000" dirty="0"/>
            </a:br>
            <a:endParaRPr lang="en-US" sz="4000" dirty="0"/>
          </a:p>
          <a:p>
            <a:pPr marL="342900" lvl="0" algn="l" rtl="0">
              <a:spcBef>
                <a:spcPts val="0"/>
              </a:spcBef>
              <a:spcAft>
                <a:spcPts val="1200"/>
              </a:spcAft>
              <a:buAutoNum type="arabicPeriod"/>
            </a:pPr>
            <a:r>
              <a:rPr lang="en-US" sz="4000" dirty="0"/>
              <a:t>  Select a Flex Period.</a:t>
            </a:r>
            <a:br>
              <a:rPr lang="en-US" sz="4000" dirty="0"/>
            </a:br>
            <a:endParaRPr lang="en-US" sz="4000" dirty="0"/>
          </a:p>
          <a:p>
            <a:pPr marL="342900" lvl="0" algn="l" rtl="0">
              <a:spcBef>
                <a:spcPts val="0"/>
              </a:spcBef>
              <a:spcAft>
                <a:spcPts val="1200"/>
              </a:spcAft>
              <a:buAutoNum type="arabicPeriod"/>
            </a:pPr>
            <a:r>
              <a:rPr lang="en-US" sz="4000" dirty="0"/>
              <a:t>  Select a corresponding Class Calendar.</a:t>
            </a:r>
            <a:br>
              <a:rPr lang="en-US" sz="4000" dirty="0"/>
            </a:br>
            <a:endParaRPr lang="en-US" sz="4000" dirty="0"/>
          </a:p>
          <a:p>
            <a:pPr marL="342900" lvl="0" algn="l" rtl="0">
              <a:spcBef>
                <a:spcPts val="0"/>
              </a:spcBef>
              <a:spcAft>
                <a:spcPts val="1200"/>
              </a:spcAft>
              <a:buAutoNum type="arabicPeriod"/>
            </a:pPr>
            <a:r>
              <a:rPr lang="en-US" sz="4000" dirty="0"/>
              <a:t>  Enter Course ID, Room, Grade Range, Max, and other necessary fields.</a:t>
            </a:r>
            <a:br>
              <a:rPr lang="en-US" sz="4000" dirty="0"/>
            </a:br>
            <a:endParaRPr lang="en-US" sz="4000" dirty="0"/>
          </a:p>
          <a:p>
            <a:pPr marL="342900" lvl="0" algn="l" rtl="0">
              <a:spcBef>
                <a:spcPts val="0"/>
              </a:spcBef>
              <a:spcAft>
                <a:spcPts val="1200"/>
              </a:spcAft>
              <a:buAutoNum type="arabicPeriod"/>
            </a:pPr>
            <a:r>
              <a:rPr lang="en-US" sz="4000" dirty="0"/>
              <a:t>  Assign a primary Staff record to the section.</a:t>
            </a:r>
            <a:br>
              <a:rPr lang="en-US" sz="4000" dirty="0"/>
            </a:br>
            <a:endParaRPr lang="en-US" sz="4000" dirty="0"/>
          </a:p>
          <a:p>
            <a:pPr marL="342900" lvl="0" algn="l" rtl="0">
              <a:spcBef>
                <a:spcPts val="0"/>
              </a:spcBef>
              <a:spcAft>
                <a:spcPts val="1200"/>
              </a:spcAft>
              <a:buAutoNum type="arabicPeriod"/>
            </a:pPr>
            <a:r>
              <a:rPr lang="en-US" sz="4000" dirty="0"/>
              <a:t>  If needed, assign additional Staff records to the section.</a:t>
            </a:r>
          </a:p>
          <a:p>
            <a:pPr marL="457200" indent="-457200">
              <a:buAutoNum type="arabicPeriod"/>
            </a:pPr>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226293" y="1193409"/>
            <a:ext cx="18626419" cy="923330"/>
          </a:xfrm>
          <a:prstGeom prst="rect">
            <a:avLst/>
          </a:prstGeom>
          <a:noFill/>
        </p:spPr>
        <p:txBody>
          <a:bodyPr wrap="square" rtlCol="0">
            <a:spAutoFit/>
          </a:bodyPr>
          <a:lstStyle/>
          <a:p>
            <a:r>
              <a:rPr lang="en-US" sz="5400" dirty="0">
                <a:solidFill>
                  <a:srgbClr val="203858"/>
                </a:solidFill>
                <a:latin typeface="Nunito Sans Black"/>
                <a:ea typeface="Nunito Sans Black"/>
                <a:cs typeface="Nunito Sans Black"/>
                <a:sym typeface="Nunito Sans Black"/>
              </a:rPr>
              <a:t>DEFINE SECTIONS IN THE SMS TABLE</a:t>
            </a:r>
            <a:endParaRPr lang="en-US" sz="5400" b="1" spc="100" dirty="0">
              <a:solidFill>
                <a:srgbClr val="1D3787"/>
              </a:solidFill>
              <a:latin typeface="Helvetica Neue"/>
              <a:ea typeface="Open Sans" panose="020B0606030504020204" pitchFamily="34" charset="0"/>
              <a:cs typeface="Helvetica Neue"/>
            </a:endParaRPr>
          </a:p>
        </p:txBody>
      </p:sp>
    </p:spTree>
    <p:extLst>
      <p:ext uri="{BB962C8B-B14F-4D97-AF65-F5344CB8AC3E}">
        <p14:creationId xmlns:p14="http://schemas.microsoft.com/office/powerpoint/2010/main" val="171658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1187355" y="2232255"/>
            <a:ext cx="21972896"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87355" y="2947735"/>
            <a:ext cx="22163963" cy="8710077"/>
          </a:xfrm>
          <a:prstGeom prst="rect">
            <a:avLst/>
          </a:prstGeom>
          <a:noFill/>
        </p:spPr>
        <p:txBody>
          <a:bodyPr wrap="square" rtlCol="0">
            <a:spAutoFit/>
          </a:bodyPr>
          <a:lstStyle/>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Scheduling Group</a:t>
            </a:r>
            <a:r>
              <a:rPr lang="en-US" sz="4000" dirty="0">
                <a:ea typeface="Open Sans" panose="020B0606030504020204" pitchFamily="34" charset="0"/>
                <a:cs typeface="Lato"/>
              </a:rPr>
              <a:t> fields are located in the STU (STU.SG), SMS (SMS.SG), &amp; MST (MST.SG) tables and may be 1 or 2 characters.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Team Course Group</a:t>
            </a:r>
            <a:r>
              <a:rPr lang="en-US" sz="4000" dirty="0">
                <a:ea typeface="Open Sans" panose="020B0606030504020204" pitchFamily="34" charset="0"/>
                <a:cs typeface="Lato"/>
              </a:rPr>
              <a:t> fields are located in the SMS (SMS.CG) &amp; MST (MST.CG) tables and may be 1 or 2 characters.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Team Number</a:t>
            </a:r>
            <a:r>
              <a:rPr lang="en-US" sz="4000" dirty="0">
                <a:ea typeface="Open Sans" panose="020B0606030504020204" pitchFamily="34" charset="0"/>
                <a:cs typeface="Lato"/>
              </a:rPr>
              <a:t> fields are located in the SMS (SMS.TM) &amp; MST (MST.TM) tables and may be any number 0-9,999.</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Team Course Group</a:t>
            </a:r>
            <a:r>
              <a:rPr lang="en-US" sz="4000" dirty="0">
                <a:ea typeface="Open Sans" panose="020B0606030504020204" pitchFamily="34" charset="0"/>
                <a:cs typeface="Lato"/>
              </a:rPr>
              <a:t> and </a:t>
            </a:r>
            <a:r>
              <a:rPr lang="en-US" sz="4000" b="1" u="sng" dirty="0">
                <a:ea typeface="Open Sans" panose="020B0606030504020204" pitchFamily="34" charset="0"/>
                <a:cs typeface="Lato"/>
              </a:rPr>
              <a:t>Team Number</a:t>
            </a:r>
            <a:r>
              <a:rPr lang="en-US" sz="4000" dirty="0">
                <a:ea typeface="Open Sans" panose="020B0606030504020204" pitchFamily="34" charset="0"/>
                <a:cs typeface="Lato"/>
              </a:rPr>
              <a:t> fields work as a pair, not individually.</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Class Link</a:t>
            </a:r>
            <a:r>
              <a:rPr lang="en-US" sz="4000" dirty="0">
                <a:ea typeface="Open Sans" panose="020B0606030504020204" pitchFamily="34" charset="0"/>
                <a:cs typeface="Lato"/>
              </a:rPr>
              <a:t> fields are located in the SMS (SMS.CL) &amp; MST (MST.CL) tables and may be 6 characters.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A school may use any or all the fields depending on how students need to be grouped.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091820" y="980970"/>
            <a:ext cx="17551022"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GROUPING FIELDS IN THE </a:t>
            </a:r>
            <a:r>
              <a:rPr lang="en-US" sz="5400" b="1" dirty="0">
                <a:solidFill>
                  <a:schemeClr val="accent1">
                    <a:lumMod val="50000"/>
                  </a:schemeClr>
                </a:solidFill>
                <a:latin typeface="Nunito Sans Black" pitchFamily="2" charset="0"/>
                <a:ea typeface="Nunito Sans Black"/>
                <a:cs typeface="Nunito Sans Black"/>
                <a:sym typeface="Nunito Sans Black"/>
              </a:rPr>
              <a:t>SMS OR MST TABLES</a:t>
            </a:r>
            <a:endParaRPr lang="en-US" sz="5400" b="1" spc="100" dirty="0">
              <a:solidFill>
                <a:schemeClr val="accent1">
                  <a:lumMod val="50000"/>
                </a:schemeClr>
              </a:solidFill>
              <a:latin typeface="Nunito Sans Black" pitchFamily="2" charset="0"/>
              <a:ea typeface="Open Sans" panose="020B0606030504020204" pitchFamily="34" charset="0"/>
              <a:cs typeface="Helvetica Neue"/>
            </a:endParaRPr>
          </a:p>
        </p:txBody>
      </p:sp>
    </p:spTree>
    <p:extLst>
      <p:ext uri="{BB962C8B-B14F-4D97-AF65-F5344CB8AC3E}">
        <p14:creationId xmlns:p14="http://schemas.microsoft.com/office/powerpoint/2010/main" val="171520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1205552" y="2232255"/>
            <a:ext cx="21972896"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87355" y="2947735"/>
            <a:ext cx="22163963" cy="7478970"/>
          </a:xfrm>
          <a:prstGeom prst="rect">
            <a:avLst/>
          </a:prstGeom>
          <a:noFill/>
        </p:spPr>
        <p:txBody>
          <a:bodyPr wrap="square" rtlCol="0">
            <a:spAutoFit/>
          </a:bodyPr>
          <a:lstStyle/>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Scheduling Group</a:t>
            </a:r>
            <a:r>
              <a:rPr lang="en-US" sz="4000" dirty="0">
                <a:ea typeface="Open Sans" panose="020B0606030504020204" pitchFamily="34" charset="0"/>
                <a:cs typeface="Lato"/>
              </a:rPr>
              <a:t> fields: STU.SG, SMS.SG, &amp; MST.SG.</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Scheduling Group</a:t>
            </a:r>
            <a:r>
              <a:rPr lang="en-US" sz="4000" dirty="0">
                <a:ea typeface="Open Sans" panose="020B0606030504020204" pitchFamily="34" charset="0"/>
                <a:cs typeface="Lato"/>
              </a:rPr>
              <a:t> codes may be one or two characters.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Scheduling Group</a:t>
            </a:r>
            <a:r>
              <a:rPr lang="en-US" sz="4000" dirty="0">
                <a:ea typeface="Open Sans" panose="020B0606030504020204" pitchFamily="34" charset="0"/>
                <a:cs typeface="Lato"/>
              </a:rPr>
              <a:t> codes and descriptions for the drop-down list are stored in the COD table (MST.SG).</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Students with a Scheduling Group code are scheduled into sections with a matching Scheduling Group code, </a:t>
            </a:r>
            <a:r>
              <a:rPr lang="en-US" sz="4000" b="1" u="sng" dirty="0">
                <a:ea typeface="Open Sans" panose="020B0606030504020204" pitchFamily="34" charset="0"/>
                <a:cs typeface="Lato"/>
              </a:rPr>
              <a:t>or into sections with a blank Scheduling Group code</a:t>
            </a:r>
            <a:r>
              <a:rPr lang="en-US" sz="4000" dirty="0">
                <a:ea typeface="Open Sans" panose="020B0606030504020204" pitchFamily="34" charset="0"/>
                <a:cs typeface="Lato"/>
              </a:rPr>
              <a:t>.</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General Rule: If you are using the Scheduling Group field in a grade level, then all students in that grade level must have a Scheduling Group code.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187354" y="1099672"/>
            <a:ext cx="20635415"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SCHEDULING GROUP FIELDS IN THE </a:t>
            </a:r>
            <a:r>
              <a:rPr lang="en-US" sz="5400" b="1" dirty="0">
                <a:solidFill>
                  <a:schemeClr val="accent1">
                    <a:lumMod val="50000"/>
                  </a:schemeClr>
                </a:solidFill>
                <a:latin typeface="Nunito Sans Black" pitchFamily="2" charset="0"/>
                <a:ea typeface="Nunito Sans Black"/>
                <a:cs typeface="Nunito Sans Black"/>
                <a:sym typeface="Nunito Sans Black"/>
              </a:rPr>
              <a:t>SMS OR MST TABLES</a:t>
            </a:r>
            <a:endParaRPr lang="en-US" sz="5400" b="1" spc="100" dirty="0">
              <a:solidFill>
                <a:schemeClr val="accent1">
                  <a:lumMod val="50000"/>
                </a:schemeClr>
              </a:solidFill>
              <a:latin typeface="Nunito Sans Black" pitchFamily="2" charset="0"/>
              <a:ea typeface="Open Sans" panose="020B0606030504020204" pitchFamily="34" charset="0"/>
              <a:cs typeface="Helvetica Neue"/>
            </a:endParaRPr>
          </a:p>
        </p:txBody>
      </p:sp>
    </p:spTree>
    <p:extLst>
      <p:ext uri="{BB962C8B-B14F-4D97-AF65-F5344CB8AC3E}">
        <p14:creationId xmlns:p14="http://schemas.microsoft.com/office/powerpoint/2010/main" val="1498339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320336" y="2536123"/>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1187355" y="2536123"/>
            <a:ext cx="21972896"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87355" y="2947735"/>
            <a:ext cx="22163963" cy="8710077"/>
          </a:xfrm>
          <a:prstGeom prst="rect">
            <a:avLst/>
          </a:prstGeom>
          <a:noFill/>
        </p:spPr>
        <p:txBody>
          <a:bodyPr wrap="square" rtlCol="0">
            <a:spAutoFit/>
          </a:bodyPr>
          <a:lstStyle/>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Team Course Group</a:t>
            </a:r>
            <a:r>
              <a:rPr lang="en-US" sz="4000" dirty="0">
                <a:ea typeface="Open Sans" panose="020B0606030504020204" pitchFamily="34" charset="0"/>
                <a:cs typeface="Lato"/>
              </a:rPr>
              <a:t> fields: SMS.CG &amp; MST.CG.</a:t>
            </a:r>
            <a:br>
              <a:rPr lang="en-US" sz="4000" dirty="0">
                <a:ea typeface="Open Sans" panose="020B0606030504020204" pitchFamily="34" charset="0"/>
                <a:cs typeface="Lato"/>
              </a:rPr>
            </a:br>
            <a:r>
              <a:rPr lang="en-US" sz="4000" dirty="0">
                <a:ea typeface="Open Sans" panose="020B0606030504020204" pitchFamily="34" charset="0"/>
                <a:cs typeface="Lato"/>
              </a:rPr>
              <a:t>The </a:t>
            </a:r>
            <a:r>
              <a:rPr lang="en-US" sz="4000" b="1" u="sng" dirty="0">
                <a:ea typeface="Open Sans" panose="020B0606030504020204" pitchFamily="34" charset="0"/>
                <a:cs typeface="Lato"/>
              </a:rPr>
              <a:t>Team Number</a:t>
            </a:r>
            <a:r>
              <a:rPr lang="en-US" sz="4000" dirty="0">
                <a:ea typeface="Open Sans" panose="020B0606030504020204" pitchFamily="34" charset="0"/>
                <a:cs typeface="Lato"/>
              </a:rPr>
              <a:t> fields: SMS.TM &amp; MST.TM.</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Team Course Group</a:t>
            </a:r>
            <a:r>
              <a:rPr lang="en-US" sz="4000" dirty="0">
                <a:ea typeface="Open Sans" panose="020B0606030504020204" pitchFamily="34" charset="0"/>
                <a:cs typeface="Lato"/>
              </a:rPr>
              <a:t> codes may be one or two characters.</a:t>
            </a:r>
            <a:br>
              <a:rPr lang="en-US" sz="4000" dirty="0">
                <a:ea typeface="Open Sans" panose="020B0606030504020204" pitchFamily="34" charset="0"/>
                <a:cs typeface="Lato"/>
              </a:rPr>
            </a:br>
            <a:r>
              <a:rPr lang="en-US" sz="4000" dirty="0">
                <a:ea typeface="Open Sans" panose="020B0606030504020204" pitchFamily="34" charset="0"/>
                <a:cs typeface="Lato"/>
              </a:rPr>
              <a:t>The </a:t>
            </a:r>
            <a:r>
              <a:rPr lang="en-US" sz="4000" b="1" u="sng" dirty="0">
                <a:ea typeface="Open Sans" panose="020B0606030504020204" pitchFamily="34" charset="0"/>
                <a:cs typeface="Lato"/>
              </a:rPr>
              <a:t>Team Numbers</a:t>
            </a:r>
            <a:r>
              <a:rPr lang="en-US" sz="4000" dirty="0">
                <a:ea typeface="Open Sans" panose="020B0606030504020204" pitchFamily="34" charset="0"/>
                <a:cs typeface="Lato"/>
              </a:rPr>
              <a:t> are any number 0-9,999.</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codes and descriptions for the drop-down list of the </a:t>
            </a:r>
            <a:r>
              <a:rPr lang="en-US" sz="4000" b="1" u="sng" dirty="0">
                <a:ea typeface="Open Sans" panose="020B0606030504020204" pitchFamily="34" charset="0"/>
                <a:cs typeface="Lato"/>
              </a:rPr>
              <a:t>Team Course Group</a:t>
            </a:r>
            <a:r>
              <a:rPr lang="en-US" sz="4000" dirty="0">
                <a:ea typeface="Open Sans" panose="020B0606030504020204" pitchFamily="34" charset="0"/>
                <a:cs typeface="Lato"/>
              </a:rPr>
              <a:t> fields are stored in the COD table (MST.CG).</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To use the Team Course Group &amp; Team Number fields, assign the </a:t>
            </a:r>
            <a:r>
              <a:rPr lang="en-US" sz="4000" b="1" u="sng" dirty="0">
                <a:ea typeface="Open Sans" panose="020B0606030504020204" pitchFamily="34" charset="0"/>
                <a:cs typeface="Lato"/>
              </a:rPr>
              <a:t>same</a:t>
            </a:r>
            <a:r>
              <a:rPr lang="en-US" sz="4000" dirty="0">
                <a:ea typeface="Open Sans" panose="020B0606030504020204" pitchFamily="34" charset="0"/>
                <a:cs typeface="Lato"/>
              </a:rPr>
              <a:t> Team Course Group code to </a:t>
            </a:r>
            <a:r>
              <a:rPr lang="en-US" sz="4000" b="1" u="sng" dirty="0">
                <a:ea typeface="Open Sans" panose="020B0606030504020204" pitchFamily="34" charset="0"/>
                <a:cs typeface="Lato"/>
              </a:rPr>
              <a:t>all</a:t>
            </a:r>
            <a:r>
              <a:rPr lang="en-US" sz="4000" dirty="0">
                <a:ea typeface="Open Sans" panose="020B0606030504020204" pitchFamily="34" charset="0"/>
                <a:cs typeface="Lato"/>
              </a:rPr>
              <a:t> sections of </a:t>
            </a:r>
            <a:r>
              <a:rPr lang="en-US" sz="4000" b="1" u="sng" dirty="0">
                <a:ea typeface="Open Sans" panose="020B0606030504020204" pitchFamily="34" charset="0"/>
                <a:cs typeface="Lato"/>
              </a:rPr>
              <a:t>all</a:t>
            </a:r>
            <a:r>
              <a:rPr lang="en-US" sz="4000" dirty="0">
                <a:ea typeface="Open Sans" panose="020B0606030504020204" pitchFamily="34" charset="0"/>
                <a:cs typeface="Lato"/>
              </a:rPr>
              <a:t> courses that are to be divided into teams or groups.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Team Numbers create the groups of students.  If you want 3 groups of students, then use 3 different Team Numbers.  For 7 groups of students, use 7 different Team Numbers.</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219199" y="488528"/>
            <a:ext cx="21941051" cy="1754326"/>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TEAM COURSE GROUP &amp; TEAM NUMBER FIELDS IN THE </a:t>
            </a:r>
            <a:r>
              <a:rPr lang="en-US" sz="5400" b="1" dirty="0">
                <a:solidFill>
                  <a:schemeClr val="accent1">
                    <a:lumMod val="50000"/>
                  </a:schemeClr>
                </a:solidFill>
                <a:latin typeface="Nunito Sans Black" pitchFamily="2" charset="0"/>
                <a:ea typeface="Nunito Sans Black"/>
                <a:cs typeface="Nunito Sans Black"/>
                <a:sym typeface="Nunito Sans Black"/>
              </a:rPr>
              <a:t>SMS OR MST TABLES</a:t>
            </a:r>
            <a:r>
              <a:rPr lang="en-US" sz="5400" b="1" spc="100" dirty="0">
                <a:solidFill>
                  <a:schemeClr val="accent1">
                    <a:lumMod val="50000"/>
                  </a:schemeClr>
                </a:solidFill>
                <a:latin typeface="Nunito Sans Black" pitchFamily="2" charset="0"/>
                <a:ea typeface="Open Sans" panose="020B0606030504020204" pitchFamily="34" charset="0"/>
                <a:cs typeface="Helvetica Neue"/>
              </a:rPr>
              <a:t> (May be used to link Fall &amp; Spring sections)</a:t>
            </a:r>
          </a:p>
        </p:txBody>
      </p:sp>
    </p:spTree>
    <p:extLst>
      <p:ext uri="{BB962C8B-B14F-4D97-AF65-F5344CB8AC3E}">
        <p14:creationId xmlns:p14="http://schemas.microsoft.com/office/powerpoint/2010/main" val="1976462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flipV="1">
            <a:off x="1205552" y="2791813"/>
            <a:ext cx="21972896" cy="4456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87355" y="3793896"/>
            <a:ext cx="22163963" cy="7478970"/>
          </a:xfrm>
          <a:prstGeom prst="rect">
            <a:avLst/>
          </a:prstGeom>
          <a:noFill/>
        </p:spPr>
        <p:txBody>
          <a:bodyPr wrap="square" rtlCol="0">
            <a:spAutoFit/>
          </a:bodyPr>
          <a:lstStyle/>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Class Link</a:t>
            </a:r>
            <a:r>
              <a:rPr lang="en-US" sz="4000" dirty="0">
                <a:ea typeface="Open Sans" panose="020B0606030504020204" pitchFamily="34" charset="0"/>
                <a:cs typeface="Lato"/>
              </a:rPr>
              <a:t> fields: SMS.CL &amp; MST.CL.</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Class Link</a:t>
            </a:r>
            <a:r>
              <a:rPr lang="en-US" sz="4000" dirty="0">
                <a:ea typeface="Open Sans" panose="020B0606030504020204" pitchFamily="34" charset="0"/>
                <a:cs typeface="Lato"/>
              </a:rPr>
              <a:t> fields may be a maximum of 6 characters.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The </a:t>
            </a:r>
            <a:r>
              <a:rPr lang="en-US" sz="4000" b="1" u="sng" dirty="0">
                <a:ea typeface="Open Sans" panose="020B0606030504020204" pitchFamily="34" charset="0"/>
                <a:cs typeface="Lato"/>
              </a:rPr>
              <a:t>Class Link</a:t>
            </a:r>
            <a:r>
              <a:rPr lang="en-US" sz="4000" dirty="0">
                <a:ea typeface="Open Sans" panose="020B0606030504020204" pitchFamily="34" charset="0"/>
                <a:cs typeface="Lato"/>
              </a:rPr>
              <a:t> fields and were designed to keep students together for Fall and Spring Courses – same students, same period, same teacher.  These fields may be used for trimester and/or year-long courses.</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Each group of sections (2 or more sections can be linked) that are to be linked together must have the same unique Class Link code.</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742950" indent="-742950">
              <a:buFont typeface="+mj-lt"/>
              <a:buAutoNum type="arabicPeriod"/>
            </a:pPr>
            <a:r>
              <a:rPr lang="en-US" sz="4000" dirty="0">
                <a:ea typeface="Open Sans" panose="020B0606030504020204" pitchFamily="34" charset="0"/>
                <a:cs typeface="Lato"/>
              </a:rPr>
              <a:t>If a section, that has a Class Link value, is added to a student’s schedule by using the View SMS or the View MST window, then the linked section is also added to the student’s schedule.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187355" y="762353"/>
            <a:ext cx="22477864" cy="1754326"/>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CLASS LINK FIELDS IN THE </a:t>
            </a:r>
            <a:r>
              <a:rPr lang="en-US" sz="5400" b="1" dirty="0">
                <a:solidFill>
                  <a:schemeClr val="accent1">
                    <a:lumMod val="50000"/>
                  </a:schemeClr>
                </a:solidFill>
                <a:latin typeface="Nunito Sans Black" pitchFamily="2" charset="0"/>
                <a:ea typeface="Nunito Sans Black"/>
                <a:cs typeface="Nunito Sans Black"/>
                <a:sym typeface="Nunito Sans Black"/>
              </a:rPr>
              <a:t>SMS OR MST TABLES</a:t>
            </a:r>
            <a:r>
              <a:rPr lang="en-US" sz="5400" b="1" spc="100" dirty="0">
                <a:solidFill>
                  <a:schemeClr val="accent1">
                    <a:lumMod val="50000"/>
                  </a:schemeClr>
                </a:solidFill>
                <a:latin typeface="Nunito Sans Black" pitchFamily="2" charset="0"/>
                <a:ea typeface="Open Sans" panose="020B0606030504020204" pitchFamily="34" charset="0"/>
                <a:cs typeface="Helvetica Neue"/>
              </a:rPr>
              <a:t> (May be used to link Fall &amp; Spring sections)</a:t>
            </a:r>
          </a:p>
        </p:txBody>
      </p:sp>
    </p:spTree>
    <p:extLst>
      <p:ext uri="{BB962C8B-B14F-4D97-AF65-F5344CB8AC3E}">
        <p14:creationId xmlns:p14="http://schemas.microsoft.com/office/powerpoint/2010/main" val="350744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7706934"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085989"/>
            <a:ext cx="18097500" cy="5016758"/>
          </a:xfrm>
          <a:prstGeom prst="rect">
            <a:avLst/>
          </a:prstGeom>
          <a:noFill/>
        </p:spPr>
        <p:txBody>
          <a:bodyPr wrap="square" rtlCol="0">
            <a:spAutoFit/>
          </a:bodyPr>
          <a:lstStyle/>
          <a:p>
            <a:pPr marL="457200" indent="-457200">
              <a:buFont typeface="Wingdings" panose="05000000000000000000" pitchFamily="2" charset="2"/>
              <a:buChar char="Ø"/>
            </a:pPr>
            <a:r>
              <a:rPr lang="en-US" sz="4000" b="1" dirty="0">
                <a:ea typeface="Open Sans" panose="020B0606030504020204" pitchFamily="34" charset="0"/>
                <a:cs typeface="Lato"/>
              </a:rPr>
              <a:t>C.8. Scheduling Master Schedule – </a:t>
            </a:r>
            <a:r>
              <a:rPr lang="en-US" sz="4000" dirty="0">
                <a:ea typeface="Open Sans" panose="020B0606030504020204" pitchFamily="34" charset="0"/>
                <a:cs typeface="Lato"/>
              </a:rPr>
              <a:t>options to print by Period, Course, Teacher, Room</a:t>
            </a:r>
            <a:br>
              <a:rPr lang="en-US" sz="4000" b="1"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D.4. Scheduling Course Request Analysis – </a:t>
            </a:r>
            <a:r>
              <a:rPr lang="en-US" sz="4000" dirty="0">
                <a:ea typeface="Open Sans" panose="020B0606030504020204" pitchFamily="34" charset="0"/>
                <a:cs typeface="Lato"/>
              </a:rPr>
              <a:t>identifies Courses that are short seats.</a:t>
            </a:r>
            <a:br>
              <a:rPr lang="en-US" sz="4000" dirty="0">
                <a:ea typeface="Open Sans" panose="020B0606030504020204" pitchFamily="34" charset="0"/>
                <a:cs typeface="Lato"/>
              </a:rPr>
            </a:br>
            <a:br>
              <a:rPr lang="en-US" sz="4000" b="1"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C.11. Prescheduling Edit Listing – </a:t>
            </a:r>
            <a:r>
              <a:rPr lang="en-US" sz="4000" dirty="0">
                <a:ea typeface="Open Sans" panose="020B0606030504020204" pitchFamily="34" charset="0"/>
                <a:cs typeface="Lato"/>
              </a:rPr>
              <a:t>prints students with courses that will reject</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7302585"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AVAILABLE REPORTS: PRIOR TO SCHEDULING</a:t>
            </a:r>
          </a:p>
        </p:txBody>
      </p:sp>
    </p:spTree>
    <p:extLst>
      <p:ext uri="{BB962C8B-B14F-4D97-AF65-F5344CB8AC3E}">
        <p14:creationId xmlns:p14="http://schemas.microsoft.com/office/powerpoint/2010/main" val="74983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659D1B-63A5-914D-907C-0243E0902E33}"/>
              </a:ext>
            </a:extLst>
          </p:cNvPr>
          <p:cNvSpPr>
            <a:spLocks noGrp="1"/>
          </p:cNvSpPr>
          <p:nvPr>
            <p:ph type="title"/>
          </p:nvPr>
        </p:nvSpPr>
        <p:spPr>
          <a:xfrm>
            <a:off x="2596375" y="852782"/>
            <a:ext cx="18105864" cy="1225009"/>
          </a:xfrm>
        </p:spPr>
        <p:txBody>
          <a:bodyPr>
            <a:norm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OPTIONS TO SCHEDULE STUDENTS</a:t>
            </a:r>
            <a:endParaRPr lang="en-US" dirty="0">
              <a:solidFill>
                <a:schemeClr val="accent1">
                  <a:lumMod val="50000"/>
                </a:schemeClr>
              </a:solidFill>
              <a:latin typeface="Nunito Sans Black" pitchFamily="2" charset="0"/>
            </a:endParaRPr>
          </a:p>
        </p:txBody>
      </p:sp>
      <p:sp>
        <p:nvSpPr>
          <p:cNvPr id="5" name="Content Placeholder 4">
            <a:extLst>
              <a:ext uri="{FF2B5EF4-FFF2-40B4-BE49-F238E27FC236}">
                <a16:creationId xmlns:a16="http://schemas.microsoft.com/office/drawing/2014/main" id="{B1DAD2F5-6A3E-4D4D-8864-4A55E615B7F5}"/>
              </a:ext>
            </a:extLst>
          </p:cNvPr>
          <p:cNvSpPr>
            <a:spLocks noGrp="1"/>
          </p:cNvSpPr>
          <p:nvPr>
            <p:ph sz="half" idx="1"/>
          </p:nvPr>
        </p:nvSpPr>
        <p:spPr>
          <a:xfrm>
            <a:off x="2596375" y="3222908"/>
            <a:ext cx="14403659" cy="8702676"/>
          </a:xfrm>
        </p:spPr>
        <p:txBody>
          <a:bodyPr>
            <a:normAutofit fontScale="85000" lnSpcReduction="20000"/>
          </a:bodyPr>
          <a:lstStyle/>
          <a:p>
            <a:pPr marL="0" indent="0">
              <a:lnSpc>
                <a:spcPct val="100000"/>
              </a:lnSpc>
              <a:buNone/>
            </a:pPr>
            <a:r>
              <a:rPr lang="en-US" sz="4700" b="1" dirty="0">
                <a:ea typeface="Open Sans" panose="020B0606030504020204" pitchFamily="34" charset="0"/>
                <a:cs typeface="Lato"/>
              </a:rPr>
              <a:t>D.2. Schedule All Students</a:t>
            </a:r>
            <a:br>
              <a:rPr lang="en-US" sz="4700" b="1" dirty="0">
                <a:ea typeface="Open Sans" panose="020B0606030504020204" pitchFamily="34" charset="0"/>
                <a:cs typeface="Lato"/>
              </a:rPr>
            </a:br>
            <a:endParaRPr lang="en-US" sz="4700" b="1" dirty="0">
              <a:ea typeface="Open Sans" panose="020B0606030504020204" pitchFamily="34" charset="0"/>
              <a:cs typeface="Lato"/>
            </a:endParaRPr>
          </a:p>
          <a:p>
            <a:pPr marL="457200" indent="-457200">
              <a:lnSpc>
                <a:spcPct val="100000"/>
              </a:lnSpc>
              <a:buFont typeface="Wingdings" panose="05000000000000000000" pitchFamily="2" charset="2"/>
              <a:buChar char="Ø"/>
            </a:pPr>
            <a:r>
              <a:rPr lang="en-US" sz="4700" b="1" dirty="0">
                <a:ea typeface="Open Sans" panose="020B0606030504020204" pitchFamily="34" charset="0"/>
                <a:cs typeface="Lato"/>
              </a:rPr>
              <a:t>Grade Sequence:</a:t>
            </a:r>
            <a:br>
              <a:rPr lang="en-US" sz="4700" b="1" dirty="0">
                <a:ea typeface="Open Sans" panose="020B0606030504020204" pitchFamily="34" charset="0"/>
                <a:cs typeface="Lato"/>
              </a:rPr>
            </a:br>
            <a:r>
              <a:rPr lang="en-US" sz="4700" dirty="0">
                <a:ea typeface="Open Sans" panose="020B0606030504020204" pitchFamily="34" charset="0"/>
                <a:cs typeface="Lato"/>
              </a:rPr>
              <a:t>	Ignore Grade Level</a:t>
            </a:r>
            <a:br>
              <a:rPr lang="en-US" sz="4700" dirty="0">
                <a:ea typeface="Open Sans" panose="020B0606030504020204" pitchFamily="34" charset="0"/>
                <a:cs typeface="Lato"/>
              </a:rPr>
            </a:br>
            <a:r>
              <a:rPr lang="en-US" sz="4700" dirty="0">
                <a:ea typeface="Open Sans" panose="020B0606030504020204" pitchFamily="34" charset="0"/>
                <a:cs typeface="Lato"/>
              </a:rPr>
              <a:t>	Schedule Low to High</a:t>
            </a:r>
            <a:br>
              <a:rPr lang="en-US" sz="4700" dirty="0">
                <a:ea typeface="Open Sans" panose="020B0606030504020204" pitchFamily="34" charset="0"/>
                <a:cs typeface="Lato"/>
              </a:rPr>
            </a:br>
            <a:r>
              <a:rPr lang="en-US" sz="4700" dirty="0">
                <a:ea typeface="Open Sans" panose="020B0606030504020204" pitchFamily="34" charset="0"/>
                <a:cs typeface="Lato"/>
              </a:rPr>
              <a:t>	Schedule High to Low</a:t>
            </a:r>
            <a:br>
              <a:rPr lang="en-US" sz="4700" dirty="0">
                <a:ea typeface="Open Sans" panose="020B0606030504020204" pitchFamily="34" charset="0"/>
                <a:cs typeface="Lato"/>
              </a:rPr>
            </a:br>
            <a:endParaRPr lang="en-US" sz="4700" dirty="0">
              <a:ea typeface="Open Sans" panose="020B0606030504020204" pitchFamily="34" charset="0"/>
              <a:cs typeface="Lato"/>
            </a:endParaRPr>
          </a:p>
          <a:p>
            <a:pPr>
              <a:buFont typeface="Wingdings" pitchFamily="2" charset="2"/>
              <a:buChar char="Ø"/>
            </a:pPr>
            <a:r>
              <a:rPr lang="en-US" sz="4700" b="1" dirty="0">
                <a:ea typeface="Open Sans" panose="020B0606030504020204" pitchFamily="34" charset="0"/>
                <a:cs typeface="Lato"/>
              </a:rPr>
              <a:t>Options:</a:t>
            </a:r>
            <a:br>
              <a:rPr lang="en-US" sz="4700" dirty="0">
                <a:ea typeface="Open Sans" panose="020B0606030504020204" pitchFamily="34" charset="0"/>
                <a:cs typeface="Lato"/>
              </a:rPr>
            </a:br>
            <a:r>
              <a:rPr lang="en-US" sz="4700" dirty="0">
                <a:ea typeface="Open Sans" panose="020B0606030504020204" pitchFamily="34" charset="0"/>
                <a:cs typeface="Lato"/>
              </a:rPr>
              <a:t>	Schedule Alternates</a:t>
            </a:r>
            <a:br>
              <a:rPr lang="en-US" sz="4700" dirty="0">
                <a:ea typeface="Open Sans" panose="020B0606030504020204" pitchFamily="34" charset="0"/>
                <a:cs typeface="Lato"/>
              </a:rPr>
            </a:br>
            <a:r>
              <a:rPr lang="en-US" sz="4700" dirty="0">
                <a:ea typeface="Open Sans" panose="020B0606030504020204" pitchFamily="34" charset="0"/>
                <a:cs typeface="Lato"/>
              </a:rPr>
              <a:t>	Ignore Maximums</a:t>
            </a:r>
            <a:br>
              <a:rPr lang="en-US" sz="4700" dirty="0">
                <a:ea typeface="Open Sans" panose="020B0606030504020204" pitchFamily="34" charset="0"/>
                <a:cs typeface="Lato"/>
              </a:rPr>
            </a:br>
            <a:r>
              <a:rPr lang="en-US" sz="4700" dirty="0">
                <a:ea typeface="Open Sans" panose="020B0606030504020204" pitchFamily="34" charset="0"/>
                <a:cs typeface="Lato"/>
              </a:rPr>
              <a:t>	Include Inactive Students – Normally not used</a:t>
            </a:r>
            <a:br>
              <a:rPr lang="en-US" sz="4700" dirty="0">
                <a:ea typeface="Open Sans" panose="020B0606030504020204" pitchFamily="34" charset="0"/>
                <a:cs typeface="Lato"/>
              </a:rPr>
            </a:br>
            <a:r>
              <a:rPr lang="en-US" sz="4700" dirty="0">
                <a:ea typeface="Open Sans" panose="020B0606030504020204" pitchFamily="34" charset="0"/>
                <a:cs typeface="Lato"/>
              </a:rPr>
              <a:t>	Ignore Group Codes – Normally not used</a:t>
            </a:r>
            <a:br>
              <a:rPr lang="en-US" sz="4700" dirty="0">
                <a:ea typeface="Open Sans" panose="020B0606030504020204" pitchFamily="34" charset="0"/>
                <a:cs typeface="Lato"/>
              </a:rPr>
            </a:br>
            <a:r>
              <a:rPr lang="en-US" sz="4700" dirty="0">
                <a:ea typeface="Open Sans" panose="020B0606030504020204" pitchFamily="34" charset="0"/>
                <a:cs typeface="Lato"/>
              </a:rPr>
              <a:t>	Balance Academic Weight – Used in 4 x 4 Block Scheduling</a:t>
            </a:r>
          </a:p>
          <a:p>
            <a:endParaRPr lang="en-US" dirty="0"/>
          </a:p>
        </p:txBody>
      </p:sp>
      <p:sp>
        <p:nvSpPr>
          <p:cNvPr id="6" name="Content Placeholder 5">
            <a:extLst>
              <a:ext uri="{FF2B5EF4-FFF2-40B4-BE49-F238E27FC236}">
                <a16:creationId xmlns:a16="http://schemas.microsoft.com/office/drawing/2014/main" id="{E9A8BFC1-FE08-4549-B0CE-94D37A0BD8E2}"/>
              </a:ext>
            </a:extLst>
          </p:cNvPr>
          <p:cNvSpPr>
            <a:spLocks noGrp="1"/>
          </p:cNvSpPr>
          <p:nvPr>
            <p:ph sz="half" idx="2"/>
          </p:nvPr>
        </p:nvSpPr>
        <p:spPr>
          <a:xfrm>
            <a:off x="13348009" y="3222909"/>
            <a:ext cx="7304050" cy="3909271"/>
          </a:xfrm>
        </p:spPr>
        <p:txBody>
          <a:bodyPr>
            <a:normAutofit fontScale="85000" lnSpcReduction="20000"/>
          </a:bodyPr>
          <a:lstStyle/>
          <a:p>
            <a:pPr>
              <a:lnSpc>
                <a:spcPct val="100000"/>
              </a:lnSpc>
            </a:pPr>
            <a:endParaRPr lang="en-US" sz="4000" b="1" dirty="0">
              <a:ea typeface="Open Sans" panose="020B0606030504020204" pitchFamily="34" charset="0"/>
              <a:cs typeface="Lato"/>
            </a:endParaRPr>
          </a:p>
          <a:p>
            <a:pPr>
              <a:lnSpc>
                <a:spcPct val="100000"/>
              </a:lnSpc>
            </a:pPr>
            <a:endParaRPr lang="en-US" sz="4000" b="1" dirty="0">
              <a:ea typeface="Open Sans" panose="020B0606030504020204" pitchFamily="34" charset="0"/>
              <a:cs typeface="Lato"/>
            </a:endParaRPr>
          </a:p>
          <a:p>
            <a:pPr>
              <a:lnSpc>
                <a:spcPct val="100000"/>
              </a:lnSpc>
              <a:buFont typeface="Wingdings" pitchFamily="2" charset="2"/>
              <a:buChar char="Ø"/>
            </a:pPr>
            <a:r>
              <a:rPr lang="en-US" sz="4700" b="1" dirty="0">
                <a:ea typeface="Open Sans" panose="020B0606030504020204" pitchFamily="34" charset="0"/>
                <a:cs typeface="Lato"/>
              </a:rPr>
              <a:t>Student Sequence:</a:t>
            </a:r>
            <a:br>
              <a:rPr lang="en-US" sz="4700" b="1" dirty="0">
                <a:ea typeface="Open Sans" panose="020B0606030504020204" pitchFamily="34" charset="0"/>
                <a:cs typeface="Lato"/>
              </a:rPr>
            </a:br>
            <a:r>
              <a:rPr lang="en-US" sz="4700" dirty="0">
                <a:ea typeface="Open Sans" panose="020B0606030504020204" pitchFamily="34" charset="0"/>
                <a:cs typeface="Lato"/>
              </a:rPr>
              <a:t>	Alphabetically</a:t>
            </a:r>
            <a:br>
              <a:rPr lang="en-US" sz="4700" dirty="0">
                <a:ea typeface="Open Sans" panose="020B0606030504020204" pitchFamily="34" charset="0"/>
                <a:cs typeface="Lato"/>
              </a:rPr>
            </a:br>
            <a:r>
              <a:rPr lang="en-US" sz="4700" dirty="0">
                <a:ea typeface="Open Sans" panose="020B0606030504020204" pitchFamily="34" charset="0"/>
                <a:cs typeface="Lato"/>
              </a:rPr>
              <a:t>	Reverse Alpha</a:t>
            </a:r>
            <a:br>
              <a:rPr lang="en-US" sz="4700" dirty="0">
                <a:ea typeface="Open Sans" panose="020B0606030504020204" pitchFamily="34" charset="0"/>
                <a:cs typeface="Lato"/>
              </a:rPr>
            </a:br>
            <a:r>
              <a:rPr lang="en-US" sz="4700" dirty="0">
                <a:ea typeface="Open Sans" panose="020B0606030504020204" pitchFamily="34" charset="0"/>
                <a:cs typeface="Lato"/>
              </a:rPr>
              <a:t>	Randomly</a:t>
            </a:r>
            <a:br>
              <a:rPr lang="en-US" sz="4700" dirty="0">
                <a:ea typeface="Open Sans" panose="020B0606030504020204" pitchFamily="34" charset="0"/>
                <a:cs typeface="Lato"/>
              </a:rPr>
            </a:br>
            <a:endParaRPr lang="en-US" sz="4700" dirty="0">
              <a:ea typeface="Open Sans" panose="020B0606030504020204" pitchFamily="34" charset="0"/>
              <a:cs typeface="Lato"/>
            </a:endParaRPr>
          </a:p>
          <a:p>
            <a:endParaRPr lang="en-US" dirty="0"/>
          </a:p>
        </p:txBody>
      </p:sp>
      <p:cxnSp>
        <p:nvCxnSpPr>
          <p:cNvPr id="7" name="Straight Connector 6">
            <a:extLst>
              <a:ext uri="{FF2B5EF4-FFF2-40B4-BE49-F238E27FC236}">
                <a16:creationId xmlns:a16="http://schemas.microsoft.com/office/drawing/2014/main" id="{D43807B2-6001-4446-9E48-25DE43B2221B}"/>
              </a:ext>
            </a:extLst>
          </p:cNvPr>
          <p:cNvCxnSpPr>
            <a:cxnSpLocks/>
          </p:cNvCxnSpPr>
          <p:nvPr/>
        </p:nvCxnSpPr>
        <p:spPr>
          <a:xfrm flipV="1">
            <a:off x="2596375" y="2077791"/>
            <a:ext cx="18551913" cy="3797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95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p:nvPr/>
        </p:nvCxnSpPr>
        <p:spPr>
          <a:xfrm>
            <a:off x="9030290" y="6716541"/>
            <a:ext cx="620007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1" y="4274290"/>
            <a:ext cx="1990539" cy="1990539"/>
          </a:xfrm>
          <a:prstGeom prst="ellipse">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bas Neue Bold" panose="020B0606020202050201" pitchFamily="34" charset="-94"/>
            </a:endParaRPr>
          </a:p>
        </p:txBody>
      </p:sp>
      <p:sp>
        <p:nvSpPr>
          <p:cNvPr id="77" name="TextBox 76"/>
          <p:cNvSpPr txBox="1"/>
          <p:nvPr/>
        </p:nvSpPr>
        <p:spPr>
          <a:xfrm>
            <a:off x="6099259" y="7179775"/>
            <a:ext cx="12226210" cy="1107996"/>
          </a:xfrm>
          <a:prstGeom prst="rect">
            <a:avLst/>
          </a:prstGeom>
          <a:noFill/>
        </p:spPr>
        <p:txBody>
          <a:bodyPr wrap="square" rtlCol="0">
            <a:spAutoFit/>
          </a:bodyPr>
          <a:lstStyle/>
          <a:p>
            <a:pPr algn="ctr"/>
            <a:r>
              <a:rPr lang="tr-TR" sz="6600" b="1" spc="100" dirty="0">
                <a:solidFill>
                  <a:srgbClr val="1D3787"/>
                </a:solidFill>
                <a:latin typeface="Helvetica Neue"/>
                <a:ea typeface="Open Sans" panose="020B0606030504020204" pitchFamily="34" charset="0"/>
                <a:cs typeface="Helvetica Neue"/>
              </a:rPr>
              <a:t>INTERMISSION</a:t>
            </a:r>
            <a:r>
              <a:rPr lang="en-US" sz="6600" b="1" spc="100" dirty="0">
                <a:solidFill>
                  <a:srgbClr val="1D3787"/>
                </a:solidFill>
                <a:latin typeface="Helvetica Neue"/>
                <a:ea typeface="Open Sans" panose="020B0606030504020204" pitchFamily="34" charset="0"/>
                <a:cs typeface="Helvetica Neue"/>
              </a:rPr>
              <a:t> – PM BREAK</a:t>
            </a:r>
          </a:p>
        </p:txBody>
      </p:sp>
      <p:pic>
        <p:nvPicPr>
          <p:cNvPr id="2" name="Picture 1"/>
          <p:cNvPicPr>
            <a:picLocks noChangeAspect="1"/>
          </p:cNvPicPr>
          <p:nvPr/>
        </p:nvPicPr>
        <p:blipFill>
          <a:blip r:embed="rId2"/>
          <a:stretch>
            <a:fillRect/>
          </a:stretch>
        </p:blipFill>
        <p:spPr>
          <a:xfrm>
            <a:off x="11615606" y="4842059"/>
            <a:ext cx="1125000" cy="855000"/>
          </a:xfrm>
          <a:prstGeom prst="rect">
            <a:avLst/>
          </a:prstGeom>
        </p:spPr>
      </p:pic>
    </p:spTree>
    <p:extLst>
      <p:ext uri="{BB962C8B-B14F-4D97-AF65-F5344CB8AC3E}">
        <p14:creationId xmlns:p14="http://schemas.microsoft.com/office/powerpoint/2010/main" val="120702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58951" y="2248450"/>
            <a:ext cx="18064842"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2" y="3427183"/>
            <a:ext cx="19265217" cy="8710077"/>
          </a:xfrm>
          <a:prstGeom prst="rect">
            <a:avLst/>
          </a:prstGeom>
          <a:noFill/>
        </p:spPr>
        <p:txBody>
          <a:bodyPr wrap="square" rtlCol="0">
            <a:spAutoFit/>
          </a:bodyPr>
          <a:lstStyle/>
          <a:p>
            <a:r>
              <a:rPr lang="en-US" sz="4000" dirty="0">
                <a:latin typeface="Lato"/>
                <a:ea typeface="Open Sans" panose="020B0606030504020204" pitchFamily="34" charset="0"/>
                <a:cs typeface="Lato"/>
              </a:rPr>
              <a:t>The documents that will be used in this workshop:</a:t>
            </a:r>
            <a:br>
              <a:rPr lang="en-US" sz="4000" dirty="0">
                <a:latin typeface="Lato"/>
                <a:ea typeface="Open Sans" panose="020B0606030504020204" pitchFamily="34" charset="0"/>
                <a:cs typeface="Lato"/>
              </a:rPr>
            </a:br>
            <a:endParaRPr lang="en-US" sz="4000" dirty="0">
              <a:latin typeface="Lato"/>
              <a:ea typeface="Open Sans" panose="020B0606030504020204" pitchFamily="34" charset="0"/>
              <a:cs typeface="Lato"/>
            </a:endParaRPr>
          </a:p>
          <a:p>
            <a:pPr lvl="1"/>
            <a:r>
              <a:rPr lang="en-US" sz="4000" dirty="0">
                <a:latin typeface="Lato"/>
                <a:ea typeface="Open Sans" panose="020B0606030504020204" pitchFamily="34" charset="0"/>
                <a:cs typeface="Lato"/>
              </a:rPr>
              <a:t>SW D1 Doc1 Flex Scheduling.pptx</a:t>
            </a:r>
            <a:br>
              <a:rPr lang="en-US" sz="4000" dirty="0">
                <a:latin typeface="Lato"/>
                <a:ea typeface="Open Sans" panose="020B0606030504020204" pitchFamily="34" charset="0"/>
                <a:cs typeface="Lato"/>
              </a:rPr>
            </a:br>
            <a:br>
              <a:rPr lang="en-US" sz="4000" dirty="0">
                <a:latin typeface="Lato"/>
                <a:ea typeface="Open Sans" panose="020B0606030504020204" pitchFamily="34" charset="0"/>
                <a:cs typeface="Lato"/>
              </a:rPr>
            </a:br>
            <a:r>
              <a:rPr lang="en-US" sz="4000" dirty="0">
                <a:latin typeface="Lato"/>
                <a:ea typeface="Open Sans" panose="020B0606030504020204" pitchFamily="34" charset="0"/>
                <a:cs typeface="Lato"/>
              </a:rPr>
              <a:t>Master Schedule CO.docx</a:t>
            </a:r>
            <a:br>
              <a:rPr lang="en-US" sz="4000" dirty="0">
                <a:latin typeface="Lato"/>
                <a:ea typeface="Open Sans" panose="020B0606030504020204" pitchFamily="34" charset="0"/>
                <a:cs typeface="Lato"/>
              </a:rPr>
            </a:br>
            <a:br>
              <a:rPr lang="en-US" sz="4000" dirty="0">
                <a:latin typeface="Lato"/>
                <a:ea typeface="Open Sans" panose="020B0606030504020204" pitchFamily="34" charset="0"/>
                <a:cs typeface="Lato"/>
              </a:rPr>
            </a:br>
            <a: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t>Aeries Simple New Tables Diagram.pdf</a:t>
            </a:r>
          </a:p>
          <a:p>
            <a:pPr lvl="1"/>
            <a:endParaRPr lang="en-US" sz="4000" dirty="0">
              <a:solidFill>
                <a:srgbClr val="183247"/>
              </a:solidFill>
              <a:latin typeface="Lato" panose="020F0502020204030203" pitchFamily="34" charset="0"/>
              <a:ea typeface="Lato" panose="020F0502020204030203" pitchFamily="34" charset="0"/>
              <a:cs typeface="Lato" panose="020F0502020204030203" pitchFamily="34" charset="0"/>
            </a:endParaRPr>
          </a:p>
          <a:p>
            <a:pPr lvl="1"/>
            <a: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t>Aeries New Tables Diagram.pdf</a:t>
            </a:r>
          </a:p>
          <a:p>
            <a:pPr lvl="1"/>
            <a:b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br>
            <a: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t>SW D1 Doc2 Course Request Analysis.pdf</a:t>
            </a:r>
          </a:p>
          <a:p>
            <a:pPr lvl="1"/>
            <a:endParaRPr lang="en-US" sz="4000" dirty="0">
              <a:latin typeface="Lato"/>
              <a:ea typeface="Open Sans" panose="020B0606030504020204" pitchFamily="34" charset="0"/>
              <a:cs typeface="Lato"/>
            </a:endParaRPr>
          </a:p>
          <a:p>
            <a:pPr lvl="1"/>
            <a:r>
              <a:rPr lang="en-US" sz="4000" dirty="0">
                <a:latin typeface="Lato"/>
                <a:ea typeface="Open Sans" panose="020B0606030504020204" pitchFamily="34" charset="0"/>
                <a:cs typeface="Lato"/>
              </a:rPr>
              <a:t>SW D1 Doc3 Class Load Analysis.pdf</a:t>
            </a:r>
          </a:p>
          <a:p>
            <a:endParaRPr lang="en-US" sz="40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69057" y="1204036"/>
            <a:ext cx="16197116"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DOCUMENTS USED FOR THIS WORKSHOP</a:t>
            </a:r>
          </a:p>
        </p:txBody>
      </p:sp>
    </p:spTree>
    <p:extLst>
      <p:ext uri="{BB962C8B-B14F-4D97-AF65-F5344CB8AC3E}">
        <p14:creationId xmlns:p14="http://schemas.microsoft.com/office/powerpoint/2010/main" val="230742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8877718" cy="1619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2947735"/>
            <a:ext cx="18097500" cy="9768828"/>
          </a:xfrm>
          <a:prstGeom prst="rect">
            <a:avLst/>
          </a:prstGeom>
          <a:noFill/>
        </p:spPr>
        <p:txBody>
          <a:bodyPr wrap="square" rtlCol="0">
            <a:spAutoFit/>
          </a:bodyPr>
          <a:lstStyle/>
          <a:p>
            <a:r>
              <a:rPr lang="en-US" sz="4000" b="1" dirty="0">
                <a:ea typeface="Open Sans" panose="020B0606030504020204" pitchFamily="34" charset="0"/>
                <a:cs typeface="Lato"/>
              </a:rPr>
              <a:t>B.3. Student Course Requests</a:t>
            </a:r>
          </a:p>
          <a:p>
            <a:endParaRPr lang="en-US" sz="4000" dirty="0">
              <a:ea typeface="Open Sans" panose="020B0606030504020204" pitchFamily="34" charset="0"/>
              <a:cs typeface="Lato"/>
            </a:endParaRP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Previous &amp; Next Rejected Student (SSS.RT)</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View SMS – Sort or Limit display, Add Section or Course</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Course Request Section Packet</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ALL – Locks student into section (SSS.RT = *)</a:t>
            </a:r>
          </a:p>
          <a:p>
            <a:pPr marL="457200" indent="-457200">
              <a:lnSpc>
                <a:spcPct val="200000"/>
              </a:lnSpc>
              <a:buFont typeface="Wingdings" panose="05000000000000000000" pitchFamily="2" charset="2"/>
              <a:buChar char="Ø"/>
            </a:pPr>
            <a:r>
              <a:rPr lang="en-US" sz="4000" dirty="0" err="1">
                <a:ea typeface="Open Sans" panose="020B0606030504020204" pitchFamily="34" charset="0"/>
                <a:cs typeface="Lato"/>
              </a:rPr>
              <a:t>PermLK</a:t>
            </a:r>
            <a:r>
              <a:rPr lang="en-US" sz="4000" dirty="0">
                <a:ea typeface="Open Sans" panose="020B0606030504020204" pitchFamily="34" charset="0"/>
                <a:cs typeface="Lato"/>
              </a:rPr>
              <a:t> – Permanent Lock (SSS.PL &amp; SEC.PL)</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Alternate Course Requests</a:t>
            </a:r>
          </a:p>
          <a:p>
            <a:pPr marL="457200" indent="-457200">
              <a:lnSpc>
                <a:spcPct val="200000"/>
              </a:lnSpc>
              <a:buFont typeface="Wingdings" panose="05000000000000000000" pitchFamily="2" charset="2"/>
              <a:buChar char="Ø"/>
            </a:pPr>
            <a:r>
              <a:rPr lang="en-US" sz="4000" dirty="0">
                <a:ea typeface="Open Sans" panose="020B0606030504020204" pitchFamily="34" charset="0"/>
                <a:cs typeface="Lato"/>
              </a:rPr>
              <a:t>Scheduling Exclusions</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8885726"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STUDENT COURSE REQUESTS – AFTER SCHEDULING</a:t>
            </a:r>
          </a:p>
        </p:txBody>
      </p:sp>
    </p:spTree>
    <p:extLst>
      <p:ext uri="{BB962C8B-B14F-4D97-AF65-F5344CB8AC3E}">
        <p14:creationId xmlns:p14="http://schemas.microsoft.com/office/powerpoint/2010/main" val="2510012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9218912" cy="1619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6247864"/>
          </a:xfrm>
          <a:prstGeom prst="rect">
            <a:avLst/>
          </a:prstGeom>
          <a:noFill/>
        </p:spPr>
        <p:txBody>
          <a:bodyPr wrap="square" rtlCol="0">
            <a:spAutoFit/>
          </a:bodyPr>
          <a:lstStyle/>
          <a:p>
            <a:pPr marL="457200" indent="-457200">
              <a:buFont typeface="Wingdings" panose="05000000000000000000" pitchFamily="2" charset="2"/>
              <a:buChar char="Ø"/>
            </a:pPr>
            <a:r>
              <a:rPr lang="en-US" sz="4000" b="1" dirty="0">
                <a:ea typeface="Open Sans" panose="020B0606030504020204" pitchFamily="34" charset="0"/>
                <a:cs typeface="Lato"/>
              </a:rPr>
              <a:t>D.4. Scheduling Course Request Analysis – </a:t>
            </a:r>
            <a:r>
              <a:rPr lang="en-US" sz="4000" dirty="0">
                <a:ea typeface="Open Sans" panose="020B0606030504020204" pitchFamily="34" charset="0"/>
                <a:cs typeface="Lato"/>
              </a:rPr>
              <a:t>identifies Courses that have more requests than the available number of seats.</a:t>
            </a:r>
            <a:br>
              <a:rPr lang="en-US" sz="4000" dirty="0">
                <a:ea typeface="Open Sans" panose="020B0606030504020204" pitchFamily="34" charset="0"/>
                <a:cs typeface="Lato"/>
              </a:rPr>
            </a:br>
            <a:br>
              <a:rPr lang="en-US" sz="4000" b="1"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D.5. Scheduling Class Load Analysis – </a:t>
            </a:r>
            <a:r>
              <a:rPr lang="en-US" sz="4000" dirty="0">
                <a:ea typeface="Open Sans" panose="020B0606030504020204" pitchFamily="34" charset="0"/>
                <a:cs typeface="Lato"/>
              </a:rPr>
              <a:t>sorts by Course ID or Course Title, prints the details of each section, and calculates the deviation.</a:t>
            </a:r>
            <a:br>
              <a:rPr lang="en-US" sz="4000" dirty="0">
                <a:ea typeface="Open Sans" panose="020B0606030504020204" pitchFamily="34" charset="0"/>
                <a:cs typeface="Lato"/>
              </a:rPr>
            </a:br>
            <a:endParaRPr lang="en-US" sz="4000" dirty="0">
              <a:ea typeface="Open Sans" panose="020B0606030504020204" pitchFamily="34" charset="0"/>
              <a:cs typeface="Lato"/>
            </a:endParaRPr>
          </a:p>
          <a:p>
            <a:pPr marL="457200" indent="-457200">
              <a:buFont typeface="Wingdings" panose="05000000000000000000" pitchFamily="2" charset="2"/>
              <a:buChar char="Ø"/>
            </a:pPr>
            <a:endParaRPr lang="en-US" sz="4000" dirty="0">
              <a:ea typeface="Open Sans" panose="020B0606030504020204" pitchFamily="34" charset="0"/>
              <a:cs typeface="Lato"/>
            </a:endParaRPr>
          </a:p>
          <a:p>
            <a:pPr marL="457200" indent="-457200">
              <a:buFont typeface="Wingdings" panose="05000000000000000000" pitchFamily="2" charset="2"/>
              <a:buChar char="Ø"/>
            </a:pPr>
            <a:r>
              <a:rPr lang="en-US" sz="4000" b="1" dirty="0">
                <a:ea typeface="Open Sans" panose="020B0606030504020204" pitchFamily="34" charset="0"/>
                <a:cs typeface="Lato"/>
              </a:rPr>
              <a:t>D.6. Scheduling Class Load Averages – </a:t>
            </a:r>
            <a:r>
              <a:rPr lang="en-US" sz="4000" dirty="0">
                <a:ea typeface="Open Sans" panose="020B0606030504020204" pitchFamily="34" charset="0"/>
                <a:cs typeface="Lato"/>
              </a:rPr>
              <a:t>prints the class load averages by Term, Period, and Grade.  This report is commonly referred to as the “Seat Count” report. </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8" y="1153421"/>
            <a:ext cx="19636352"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AVAILABLE REPORTS: AFTER SCHEDULING STUDENTS</a:t>
            </a:r>
          </a:p>
        </p:txBody>
      </p:sp>
    </p:spTree>
    <p:extLst>
      <p:ext uri="{BB962C8B-B14F-4D97-AF65-F5344CB8AC3E}">
        <p14:creationId xmlns:p14="http://schemas.microsoft.com/office/powerpoint/2010/main" val="396725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a:cxnSpLocks/>
          </p:cNvCxnSpPr>
          <p:nvPr/>
        </p:nvCxnSpPr>
        <p:spPr>
          <a:xfrm>
            <a:off x="2893362" y="1957502"/>
            <a:ext cx="16819334" cy="0"/>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2893362" y="1979310"/>
            <a:ext cx="18416340"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93362" y="2629285"/>
            <a:ext cx="18416340" cy="9818072"/>
          </a:xfrm>
          <a:prstGeom prst="rect">
            <a:avLst/>
          </a:prstGeom>
          <a:noFill/>
        </p:spPr>
        <p:txBody>
          <a:bodyPr wrap="square" rtlCol="0">
            <a:spAutoFit/>
          </a:bodyPr>
          <a:lstStyle/>
          <a:p>
            <a:pPr marL="365760" lvl="0" indent="-365760" algn="l" rtl="0">
              <a:spcBef>
                <a:spcPts val="0"/>
              </a:spcBef>
            </a:pPr>
            <a:r>
              <a:rPr lang="en-US" sz="4000" dirty="0"/>
              <a:t>Use the </a:t>
            </a:r>
            <a:r>
              <a:rPr lang="en-US" sz="4000" b="1" u="sng" dirty="0"/>
              <a:t>SSS &amp; SMS</a:t>
            </a:r>
            <a:r>
              <a:rPr lang="en-US" sz="4000" dirty="0"/>
              <a:t> tables:</a:t>
            </a:r>
            <a:br>
              <a:rPr lang="en-US" sz="4000" dirty="0"/>
            </a:br>
            <a:endParaRPr lang="en-US" sz="4000" dirty="0"/>
          </a:p>
          <a:p>
            <a:pPr marL="1088136" lvl="0" indent="-740664" algn="l" rtl="0">
              <a:spcBef>
                <a:spcPts val="0"/>
              </a:spcBef>
              <a:buAutoNum type="arabicPeriod"/>
            </a:pPr>
            <a:r>
              <a:rPr lang="en-US" sz="4000" b="1" dirty="0"/>
              <a:t>D.1. (Scheduling) Mass Change Sections </a:t>
            </a:r>
            <a:r>
              <a:rPr lang="en-US" sz="4000" dirty="0"/>
              <a:t>(SSS) – Mass change, add, or drop sections to students’ future schedules.</a:t>
            </a:r>
            <a:br>
              <a:rPr lang="en-US" sz="4000" dirty="0"/>
            </a:br>
            <a:endParaRPr lang="en-US" sz="4000" dirty="0"/>
          </a:p>
          <a:p>
            <a:pPr marL="1088136" lvl="0" indent="-740664" algn="l" rtl="0">
              <a:spcBef>
                <a:spcPts val="0"/>
              </a:spcBef>
              <a:buAutoNum type="arabicPeriod"/>
            </a:pPr>
            <a:r>
              <a:rPr lang="en-US" sz="4000" b="1" dirty="0"/>
              <a:t>C.1. Scheduling Master Schedule </a:t>
            </a:r>
            <a:r>
              <a:rPr lang="en-US" sz="4000" dirty="0"/>
              <a:t>(SMS) - Select all or tagged students to copy or move to another section (future schedule).</a:t>
            </a:r>
            <a:br>
              <a:rPr lang="en-US" sz="4000" dirty="0"/>
            </a:br>
            <a:br>
              <a:rPr lang="en-US" sz="4000" dirty="0"/>
            </a:br>
            <a:endParaRPr lang="en-US" sz="3200" dirty="0">
              <a:solidFill>
                <a:schemeClr val="tx1">
                  <a:lumMod val="95000"/>
                  <a:lumOff val="5000"/>
                </a:schemeClr>
              </a:solidFill>
              <a:latin typeface="Lato"/>
              <a:ea typeface="Open Sans" panose="020B0606030504020204" pitchFamily="34" charset="0"/>
              <a:cs typeface="Lato"/>
            </a:endParaRPr>
          </a:p>
          <a:p>
            <a:pPr marL="365760" lvl="0" indent="-365760" algn="l" rtl="0">
              <a:spcBef>
                <a:spcPts val="0"/>
              </a:spcBef>
            </a:pPr>
            <a:r>
              <a:rPr lang="en-US" sz="4000" dirty="0"/>
              <a:t>Use the </a:t>
            </a:r>
            <a:r>
              <a:rPr lang="en-US" sz="4000" b="1" u="sng" dirty="0"/>
              <a:t>SEC &amp; MST </a:t>
            </a:r>
            <a:r>
              <a:rPr lang="en-US" sz="4000" dirty="0"/>
              <a:t>tables:</a:t>
            </a:r>
            <a:br>
              <a:rPr lang="en-US" sz="4000" dirty="0"/>
            </a:br>
            <a:endParaRPr lang="en-US" sz="4000" dirty="0"/>
          </a:p>
          <a:p>
            <a:pPr marL="1088136" lvl="0" indent="-740664" algn="l" rtl="0">
              <a:spcBef>
                <a:spcPts val="0"/>
              </a:spcBef>
              <a:buAutoNum type="arabicPeriod"/>
            </a:pPr>
            <a:r>
              <a:rPr lang="en-US" sz="4000" b="1" dirty="0"/>
              <a:t>F.5. Mass Change Section Numbers </a:t>
            </a:r>
            <a:r>
              <a:rPr lang="en-US" sz="4000" dirty="0"/>
              <a:t>(SEC) – Mass change, add, or drop sections to students’ current schedules.</a:t>
            </a:r>
            <a:br>
              <a:rPr lang="en-US" sz="4000" dirty="0"/>
            </a:br>
            <a:endParaRPr lang="en-US" sz="4000" dirty="0"/>
          </a:p>
          <a:p>
            <a:pPr marL="1088136" lvl="0" indent="-740664" algn="l" rtl="0">
              <a:spcBef>
                <a:spcPts val="0"/>
              </a:spcBef>
              <a:buAutoNum type="arabicPeriod"/>
            </a:pPr>
            <a:r>
              <a:rPr lang="en-US" sz="4000" b="1" dirty="0"/>
              <a:t>F.1. Master Schedule </a:t>
            </a:r>
            <a:r>
              <a:rPr lang="en-US" sz="4000" dirty="0"/>
              <a:t>(MST) – Select all or tagged students to copy or move to another section (current schedule).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2893362" y="738648"/>
            <a:ext cx="18626419" cy="923330"/>
          </a:xfrm>
          <a:prstGeom prst="rect">
            <a:avLst/>
          </a:prstGeom>
          <a:noFill/>
        </p:spPr>
        <p:txBody>
          <a:bodyPr wrap="square" rtlCol="0">
            <a:spAutoFit/>
          </a:bodyPr>
          <a:lstStyle/>
          <a:p>
            <a:r>
              <a:rPr lang="en-US" sz="5400" b="1" dirty="0">
                <a:solidFill>
                  <a:schemeClr val="accent1">
                    <a:lumMod val="50000"/>
                  </a:schemeClr>
                </a:solidFill>
                <a:latin typeface="Nunito Sans Black" pitchFamily="2" charset="0"/>
                <a:ea typeface="Nunito Sans Black"/>
                <a:cs typeface="Nunito Sans Black"/>
                <a:sym typeface="Nunito Sans Black"/>
              </a:rPr>
              <a:t>MASS ADD/CHANGE/DROP SECTIONS</a:t>
            </a:r>
            <a:endParaRPr lang="en-US" sz="5400" b="1" spc="100" dirty="0">
              <a:solidFill>
                <a:schemeClr val="accent1">
                  <a:lumMod val="50000"/>
                </a:schemeClr>
              </a:solidFill>
              <a:latin typeface="Nunito Sans Black" pitchFamily="2" charset="0"/>
              <a:ea typeface="Open Sans" panose="020B0606030504020204" pitchFamily="34" charset="0"/>
              <a:cs typeface="Helvetica Neue"/>
            </a:endParaRPr>
          </a:p>
        </p:txBody>
      </p:sp>
    </p:spTree>
    <p:extLst>
      <p:ext uri="{BB962C8B-B14F-4D97-AF65-F5344CB8AC3E}">
        <p14:creationId xmlns:p14="http://schemas.microsoft.com/office/powerpoint/2010/main" val="377243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1"/>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4405821"/>
          </a:xfrm>
          <a:prstGeom prst="rect">
            <a:avLst/>
          </a:prstGeom>
          <a:noFill/>
        </p:spPr>
        <p:txBody>
          <a:bodyPr wrap="square" rtlCol="0">
            <a:spAutoFit/>
          </a:bodyPr>
          <a:lstStyle/>
          <a:p>
            <a:pPr marL="1088136" indent="-740664">
              <a:lnSpc>
                <a:spcPct val="135000"/>
              </a:lnSpc>
              <a:spcBef>
                <a:spcPts val="600"/>
              </a:spcBef>
              <a:spcAft>
                <a:spcPts val="1200"/>
              </a:spcAft>
              <a:buFont typeface="Arial"/>
              <a:buAutoNum type="arabicPeriod"/>
            </a:pPr>
            <a:r>
              <a:rPr lang="en-US" sz="4000" dirty="0"/>
              <a:t>Use </a:t>
            </a:r>
            <a:r>
              <a:rPr lang="en-US" sz="4000" b="1" dirty="0"/>
              <a:t>B.3. Student Course Requests </a:t>
            </a:r>
            <a:r>
              <a:rPr lang="en-US" sz="4000" dirty="0"/>
              <a:t>to change a student’s future class schedule (SSS/SMS) – edit symbol without Start/End dates.</a:t>
            </a:r>
          </a:p>
          <a:p>
            <a:pPr marL="1088136" indent="-740664">
              <a:lnSpc>
                <a:spcPct val="135000"/>
              </a:lnSpc>
              <a:spcBef>
                <a:spcPts val="600"/>
              </a:spcBef>
              <a:spcAft>
                <a:spcPts val="1200"/>
              </a:spcAft>
              <a:buFont typeface="Arial"/>
              <a:buAutoNum type="arabicPeriod"/>
            </a:pPr>
            <a:r>
              <a:rPr lang="en-US" sz="4000" dirty="0"/>
              <a:t>Use </a:t>
            </a:r>
            <a:r>
              <a:rPr lang="en-US" sz="4000" b="1" dirty="0"/>
              <a:t>Classes</a:t>
            </a:r>
            <a:r>
              <a:rPr lang="en-US" sz="4000" dirty="0"/>
              <a:t> (This is not on the Scheduling Process Dashboard but may be found in the Navigation Tree) to change a student’s current class schedule (SEC/MST) – edit and enter End/Start dates.</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5364604"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STUDENT SCHEDULES</a:t>
            </a:r>
          </a:p>
        </p:txBody>
      </p:sp>
    </p:spTree>
    <p:extLst>
      <p:ext uri="{BB962C8B-B14F-4D97-AF65-F5344CB8AC3E}">
        <p14:creationId xmlns:p14="http://schemas.microsoft.com/office/powerpoint/2010/main" val="306960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p:nvPr/>
        </p:nvCxnSpPr>
        <p:spPr>
          <a:xfrm>
            <a:off x="9030290" y="6716541"/>
            <a:ext cx="620007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1" y="4274290"/>
            <a:ext cx="1990539" cy="1990539"/>
          </a:xfrm>
          <a:prstGeom prst="ellipse">
            <a:avLst/>
          </a:prstGeom>
          <a:solidFill>
            <a:srgbClr val="303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bas Neue Bold" panose="020B0606020202050201" pitchFamily="34" charset="-94"/>
            </a:endParaRPr>
          </a:p>
        </p:txBody>
      </p:sp>
      <p:sp>
        <p:nvSpPr>
          <p:cNvPr id="77" name="TextBox 76"/>
          <p:cNvSpPr txBox="1"/>
          <p:nvPr/>
        </p:nvSpPr>
        <p:spPr>
          <a:xfrm>
            <a:off x="7268317" y="7081375"/>
            <a:ext cx="9861143" cy="1107996"/>
          </a:xfrm>
          <a:prstGeom prst="rect">
            <a:avLst/>
          </a:prstGeom>
          <a:noFill/>
        </p:spPr>
        <p:txBody>
          <a:bodyPr wrap="square" rtlCol="0">
            <a:spAutoFit/>
          </a:bodyPr>
          <a:lstStyle/>
          <a:p>
            <a:pPr algn="ctr"/>
            <a:r>
              <a:rPr lang="tr-TR" sz="6600" b="1" spc="100" dirty="0">
                <a:solidFill>
                  <a:srgbClr val="1D3787"/>
                </a:solidFill>
                <a:latin typeface="Helvetica Neue"/>
                <a:ea typeface="Open Sans" panose="020B0606030504020204" pitchFamily="34" charset="0"/>
                <a:cs typeface="Helvetica Neue"/>
              </a:rPr>
              <a:t>ANY QUESTIONS?</a:t>
            </a:r>
            <a:endParaRPr lang="en-US" sz="6600" b="1" spc="100" dirty="0">
              <a:solidFill>
                <a:srgbClr val="1D3787"/>
              </a:solidFill>
              <a:latin typeface="Helvetica Neue"/>
              <a:ea typeface="Open Sans" panose="020B0606030504020204" pitchFamily="34" charset="0"/>
              <a:cs typeface="Helvetica Neue"/>
            </a:endParaRPr>
          </a:p>
        </p:txBody>
      </p:sp>
      <p:pic>
        <p:nvPicPr>
          <p:cNvPr id="10" name="Picture 9"/>
          <p:cNvPicPr>
            <a:picLocks noChangeAspect="1"/>
          </p:cNvPicPr>
          <p:nvPr/>
        </p:nvPicPr>
        <p:blipFill>
          <a:blip r:embed="rId2"/>
          <a:stretch>
            <a:fillRect/>
          </a:stretch>
        </p:blipFill>
        <p:spPr>
          <a:xfrm>
            <a:off x="11606475" y="4802684"/>
            <a:ext cx="1091250" cy="933750"/>
          </a:xfrm>
          <a:prstGeom prst="rect">
            <a:avLst/>
          </a:prstGeom>
        </p:spPr>
      </p:pic>
    </p:spTree>
    <p:extLst>
      <p:ext uri="{BB962C8B-B14F-4D97-AF65-F5344CB8AC3E}">
        <p14:creationId xmlns:p14="http://schemas.microsoft.com/office/powerpoint/2010/main" val="315243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cxnSp>
        <p:nvCxnSpPr>
          <p:cNvPr id="179" name="Google Shape;179;g8182b52d5f_0_173"/>
          <p:cNvCxnSpPr/>
          <p:nvPr/>
        </p:nvCxnSpPr>
        <p:spPr>
          <a:xfrm rot="10800000" flipH="1">
            <a:off x="3258951" y="2232250"/>
            <a:ext cx="17706900" cy="16200"/>
          </a:xfrm>
          <a:prstGeom prst="straightConnector1">
            <a:avLst/>
          </a:prstGeom>
          <a:noFill/>
          <a:ln w="50800" cap="flat" cmpd="sng">
            <a:solidFill>
              <a:srgbClr val="507392">
                <a:alpha val="29409"/>
              </a:srgbClr>
            </a:solidFill>
            <a:prstDash val="solid"/>
            <a:miter lim="800000"/>
            <a:headEnd type="none" w="sm" len="sm"/>
            <a:tailEnd type="none" w="sm" len="sm"/>
          </a:ln>
        </p:spPr>
      </p:cxnSp>
      <p:cxnSp>
        <p:nvCxnSpPr>
          <p:cNvPr id="180" name="Google Shape;180;g8182b52d5f_0_173"/>
          <p:cNvCxnSpPr>
            <a:cxnSpLocks/>
          </p:cNvCxnSpPr>
          <p:nvPr/>
        </p:nvCxnSpPr>
        <p:spPr>
          <a:xfrm flipV="1">
            <a:off x="3258951" y="2232249"/>
            <a:ext cx="18262903" cy="16201"/>
          </a:xfrm>
          <a:prstGeom prst="straightConnector1">
            <a:avLst/>
          </a:prstGeom>
          <a:noFill/>
          <a:ln w="50800" cap="flat" cmpd="sng">
            <a:solidFill>
              <a:srgbClr val="FF0000"/>
            </a:solidFill>
            <a:prstDash val="solid"/>
            <a:miter lim="800000"/>
            <a:headEnd type="none" w="sm" len="sm"/>
            <a:tailEnd type="none" w="sm" len="sm"/>
          </a:ln>
        </p:spPr>
      </p:cxnSp>
      <p:sp>
        <p:nvSpPr>
          <p:cNvPr id="181" name="Google Shape;181;g8182b52d5f_0_173"/>
          <p:cNvSpPr txBox="1"/>
          <p:nvPr/>
        </p:nvSpPr>
        <p:spPr>
          <a:xfrm>
            <a:off x="2688967" y="2858975"/>
            <a:ext cx="6236400" cy="9794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US" sz="4800" b="1" i="0" u="sng" strike="noStrike" cap="none" dirty="0">
                <a:solidFill>
                  <a:schemeClr val="hlink"/>
                </a:solidFill>
                <a:latin typeface="Lato"/>
                <a:ea typeface="Lato"/>
                <a:cs typeface="Lato"/>
                <a:sym typeface="Lato"/>
                <a:hlinkClick r:id="rId3"/>
              </a:rPr>
              <a:t>demo.aeries.net</a:t>
            </a:r>
            <a:r>
              <a:rPr lang="en-US" sz="4800" b="1" i="0" u="none" strike="noStrike" cap="none" dirty="0">
                <a:solidFill>
                  <a:srgbClr val="757070"/>
                </a:solidFill>
                <a:latin typeface="Lato"/>
                <a:ea typeface="Lato"/>
                <a:cs typeface="Lato"/>
                <a:sym typeface="Lato"/>
              </a:rPr>
              <a:t> </a:t>
            </a:r>
            <a:endParaRPr sz="4800" b="1"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dirty="0">
                <a:solidFill>
                  <a:srgbClr val="FF0000"/>
                </a:solidFill>
                <a:latin typeface="Lato"/>
                <a:ea typeface="Lato"/>
                <a:cs typeface="Lato"/>
                <a:sym typeface="Lato"/>
              </a:rPr>
              <a:t>Demo Database </a:t>
            </a: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dirty="0">
                <a:solidFill>
                  <a:srgbClr val="757070"/>
                </a:solidFill>
                <a:latin typeface="Lato"/>
                <a:ea typeface="Lato"/>
                <a:cs typeface="Lato"/>
                <a:sym typeface="Lato"/>
              </a:rPr>
              <a:t>Great for more practice!</a:t>
            </a:r>
            <a:endParaRPr sz="3600" b="0" i="0" u="none" strike="noStrike" cap="none" dirty="0">
              <a:solidFill>
                <a:srgbClr val="757070"/>
              </a:solidFill>
              <a:latin typeface="Lato"/>
              <a:ea typeface="Lato"/>
              <a:cs typeface="Lato"/>
              <a:sym typeface="Lato"/>
            </a:endParaRPr>
          </a:p>
          <a:p>
            <a:pPr marL="0" marR="0" lvl="0" indent="0" algn="l" rtl="0">
              <a:lnSpc>
                <a:spcPct val="100000"/>
              </a:lnSpc>
              <a:spcBef>
                <a:spcPts val="0"/>
              </a:spcBef>
              <a:spcAft>
                <a:spcPts val="0"/>
              </a:spcAft>
              <a:buClr>
                <a:srgbClr val="000000"/>
              </a:buClr>
              <a:buSzPts val="2500"/>
              <a:buFont typeface="Arial"/>
              <a:buNone/>
            </a:pPr>
            <a:endParaRPr sz="2500" b="0" i="0" u="none" strike="noStrike" cap="none" dirty="0">
              <a:solidFill>
                <a:srgbClr val="757070"/>
              </a:solidFill>
              <a:latin typeface="Lato"/>
              <a:ea typeface="Lato"/>
              <a:cs typeface="Lato"/>
              <a:sym typeface="Lato"/>
            </a:endParaRPr>
          </a:p>
          <a:p>
            <a:pPr marL="0" marR="0" lvl="0" indent="0" algn="l" rtl="0">
              <a:lnSpc>
                <a:spcPct val="100000"/>
              </a:lnSpc>
              <a:spcBef>
                <a:spcPts val="0"/>
              </a:spcBef>
              <a:spcAft>
                <a:spcPts val="0"/>
              </a:spcAft>
              <a:buClr>
                <a:srgbClr val="000000"/>
              </a:buClr>
              <a:buSzPts val="2500"/>
              <a:buFont typeface="Arial"/>
              <a:buNone/>
            </a:pPr>
            <a:endParaRPr sz="2500" b="0" i="0" u="none" strike="noStrike" cap="none" dirty="0">
              <a:solidFill>
                <a:srgbClr val="757070"/>
              </a:solidFill>
              <a:latin typeface="Lato"/>
              <a:ea typeface="Lato"/>
              <a:cs typeface="Lato"/>
              <a:sym typeface="Lato"/>
            </a:endParaRPr>
          </a:p>
        </p:txBody>
      </p:sp>
      <p:sp>
        <p:nvSpPr>
          <p:cNvPr id="182" name="Google Shape;182;g8182b52d5f_0_173"/>
          <p:cNvSpPr/>
          <p:nvPr/>
        </p:nvSpPr>
        <p:spPr>
          <a:xfrm flipH="1">
            <a:off x="-96" y="1419726"/>
            <a:ext cx="192600" cy="1527900"/>
          </a:xfrm>
          <a:prstGeom prst="rect">
            <a:avLst/>
          </a:prstGeom>
          <a:solidFill>
            <a:srgbClr val="50739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endParaRPr sz="3600" b="0" i="0" u="none" strike="noStrike" cap="none">
              <a:solidFill>
                <a:srgbClr val="2C9398"/>
              </a:solidFill>
              <a:latin typeface="Calibri"/>
              <a:ea typeface="Calibri"/>
              <a:cs typeface="Calibri"/>
              <a:sym typeface="Calibri"/>
            </a:endParaRPr>
          </a:p>
        </p:txBody>
      </p:sp>
      <p:sp>
        <p:nvSpPr>
          <p:cNvPr id="183" name="Google Shape;183;g8182b52d5f_0_173"/>
          <p:cNvSpPr txBox="1"/>
          <p:nvPr/>
        </p:nvSpPr>
        <p:spPr>
          <a:xfrm>
            <a:off x="3169047" y="1062925"/>
            <a:ext cx="13697400" cy="1107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6600"/>
              <a:buFont typeface="Arial"/>
              <a:buNone/>
            </a:pPr>
            <a:r>
              <a:rPr lang="en-US" sz="5400" b="1" i="0" u="none" strike="noStrike" cap="none" dirty="0">
                <a:solidFill>
                  <a:schemeClr val="accent1">
                    <a:lumMod val="50000"/>
                  </a:schemeClr>
                </a:solidFill>
                <a:latin typeface="Nunito Sans Black" pitchFamily="2" charset="0"/>
                <a:ea typeface="Helvetica Neue"/>
                <a:cs typeface="Helvetica Neue"/>
                <a:sym typeface="Helvetica Neue"/>
              </a:rPr>
              <a:t>MANY SUPPORT RESOURCES</a:t>
            </a:r>
            <a:endParaRPr sz="5400" b="0" i="0" u="none" strike="noStrike" cap="none" dirty="0">
              <a:solidFill>
                <a:schemeClr val="accent1">
                  <a:lumMod val="50000"/>
                </a:schemeClr>
              </a:solidFill>
              <a:latin typeface="Nunito Sans Black" pitchFamily="2" charset="0"/>
              <a:ea typeface="Arial"/>
              <a:cs typeface="Arial"/>
              <a:sym typeface="Arial"/>
            </a:endParaRPr>
          </a:p>
        </p:txBody>
      </p:sp>
      <p:cxnSp>
        <p:nvCxnSpPr>
          <p:cNvPr id="184" name="Google Shape;184;g8182b52d5f_0_173"/>
          <p:cNvCxnSpPr/>
          <p:nvPr/>
        </p:nvCxnSpPr>
        <p:spPr>
          <a:xfrm flipH="1">
            <a:off x="8874015" y="3062556"/>
            <a:ext cx="90000" cy="9022800"/>
          </a:xfrm>
          <a:prstGeom prst="straightConnector1">
            <a:avLst/>
          </a:prstGeom>
          <a:noFill/>
          <a:ln w="38100" cap="flat" cmpd="sng">
            <a:solidFill>
              <a:srgbClr val="507392">
                <a:alpha val="29409"/>
              </a:srgbClr>
            </a:solidFill>
            <a:prstDash val="solid"/>
            <a:miter lim="800000"/>
            <a:headEnd type="none" w="sm" len="sm"/>
            <a:tailEnd type="none" w="sm" len="sm"/>
          </a:ln>
        </p:spPr>
      </p:cxnSp>
      <p:sp>
        <p:nvSpPr>
          <p:cNvPr id="185" name="Google Shape;185;g8182b52d5f_0_173"/>
          <p:cNvSpPr txBox="1"/>
          <p:nvPr/>
        </p:nvSpPr>
        <p:spPr>
          <a:xfrm>
            <a:off x="8899800" y="2947626"/>
            <a:ext cx="6584400" cy="84924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US" sz="4800" b="1" i="0" u="sng" strike="noStrike" cap="none" dirty="0">
                <a:solidFill>
                  <a:schemeClr val="hlink"/>
                </a:solidFill>
                <a:latin typeface="Lato"/>
                <a:ea typeface="Lato"/>
                <a:cs typeface="Lato"/>
                <a:sym typeface="Lato"/>
                <a:hlinkClick r:id="rId4"/>
              </a:rPr>
              <a:t>learn.aeries.com</a:t>
            </a:r>
            <a:endParaRPr sz="4800" b="1"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dirty="0">
                <a:solidFill>
                  <a:srgbClr val="FF0000"/>
                </a:solidFill>
                <a:latin typeface="Lato"/>
                <a:ea typeface="Lato"/>
                <a:cs typeface="Lato"/>
                <a:sym typeface="Lato"/>
              </a:rPr>
              <a:t>Aeries Teacher Academy</a:t>
            </a: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dirty="0">
                <a:solidFill>
                  <a:srgbClr val="757070"/>
                </a:solidFill>
                <a:latin typeface="Lato"/>
                <a:ea typeface="Lato"/>
                <a:cs typeface="Lato"/>
                <a:sym typeface="Lato"/>
              </a:rPr>
              <a:t>FREE online courses!</a:t>
            </a:r>
            <a:endParaRPr sz="3600" b="0"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endParaRPr sz="3600" b="0"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endParaRPr sz="3600" b="0" i="0" u="none" strike="noStrike" cap="none" dirty="0">
              <a:solidFill>
                <a:srgbClr val="757070"/>
              </a:solidFill>
              <a:latin typeface="Lato"/>
              <a:ea typeface="Lato"/>
              <a:cs typeface="Lato"/>
              <a:sym typeface="Lato"/>
            </a:endParaRPr>
          </a:p>
        </p:txBody>
      </p:sp>
      <p:cxnSp>
        <p:nvCxnSpPr>
          <p:cNvPr id="186" name="Google Shape;186;g8182b52d5f_0_173"/>
          <p:cNvCxnSpPr/>
          <p:nvPr/>
        </p:nvCxnSpPr>
        <p:spPr>
          <a:xfrm flipH="1">
            <a:off x="15458634" y="3062556"/>
            <a:ext cx="90000" cy="9022800"/>
          </a:xfrm>
          <a:prstGeom prst="straightConnector1">
            <a:avLst/>
          </a:prstGeom>
          <a:noFill/>
          <a:ln w="38100" cap="flat" cmpd="sng">
            <a:solidFill>
              <a:srgbClr val="507392">
                <a:alpha val="29409"/>
              </a:srgbClr>
            </a:solidFill>
            <a:prstDash val="solid"/>
            <a:miter lim="800000"/>
            <a:headEnd type="none" w="sm" len="sm"/>
            <a:tailEnd type="none" w="sm" len="sm"/>
          </a:ln>
        </p:spPr>
      </p:cxnSp>
      <p:sp>
        <p:nvSpPr>
          <p:cNvPr id="187" name="Google Shape;187;g8182b52d5f_0_173"/>
          <p:cNvSpPr txBox="1"/>
          <p:nvPr/>
        </p:nvSpPr>
        <p:spPr>
          <a:xfrm>
            <a:off x="15779033" y="2858975"/>
            <a:ext cx="5916000" cy="100719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US" sz="4800" b="1" i="0" u="sng" strike="noStrike" cap="none" dirty="0">
                <a:solidFill>
                  <a:schemeClr val="hlink"/>
                </a:solidFill>
                <a:latin typeface="Lato"/>
                <a:ea typeface="Lato"/>
                <a:cs typeface="Lato"/>
                <a:sym typeface="Lato"/>
                <a:hlinkClick r:id="rId5"/>
              </a:rPr>
              <a:t>support.aeries.com</a:t>
            </a:r>
            <a:endParaRPr sz="4800" b="1"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4800"/>
              <a:buFont typeface="Arial"/>
              <a:buNone/>
            </a:pPr>
            <a:endParaRPr sz="4800" b="1"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dirty="0">
                <a:solidFill>
                  <a:srgbClr val="FF0000"/>
                </a:solidFill>
                <a:latin typeface="Lato"/>
                <a:ea typeface="Lato"/>
                <a:cs typeface="Lato"/>
                <a:sym typeface="Lato"/>
              </a:rPr>
              <a:t>Aeries Documentation </a:t>
            </a: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dirty="0">
                <a:solidFill>
                  <a:srgbClr val="FF0000"/>
                </a:solidFill>
                <a:latin typeface="Lato"/>
                <a:ea typeface="Lato"/>
                <a:cs typeface="Lato"/>
                <a:sym typeface="Lato"/>
              </a:rPr>
              <a:t> &amp; Video Library</a:t>
            </a:r>
            <a:endParaRPr sz="3600" b="1" i="0" u="none" strike="noStrike" cap="none" dirty="0">
              <a:solidFill>
                <a:srgbClr val="FF000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dirty="0">
                <a:solidFill>
                  <a:srgbClr val="757070"/>
                </a:solidFill>
                <a:latin typeface="Lato"/>
                <a:ea typeface="Lato"/>
                <a:cs typeface="Lato"/>
                <a:sym typeface="Lato"/>
              </a:rPr>
              <a:t>Targeted support at your fingertips!</a:t>
            </a:r>
            <a:endParaRPr sz="3600" b="0"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3600"/>
              <a:buFont typeface="Arial"/>
              <a:buNone/>
            </a:pPr>
            <a:endParaRPr sz="3600" b="0" i="0" u="none" strike="noStrike" cap="none" dirty="0">
              <a:solidFill>
                <a:srgbClr val="757070"/>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dirty="0">
                <a:solidFill>
                  <a:srgbClr val="757070"/>
                </a:solidFill>
                <a:latin typeface="Lato"/>
                <a:ea typeface="Lato"/>
                <a:cs typeface="Lato"/>
                <a:sym typeface="Lato"/>
              </a:rPr>
              <a:t> </a:t>
            </a:r>
            <a:endParaRPr sz="4800" b="1" i="0" u="none" strike="noStrike" cap="none" dirty="0">
              <a:solidFill>
                <a:srgbClr val="757070"/>
              </a:solidFill>
              <a:latin typeface="Lato"/>
              <a:ea typeface="Lato"/>
              <a:cs typeface="Lato"/>
              <a:sym typeface="Lato"/>
            </a:endParaRPr>
          </a:p>
        </p:txBody>
      </p:sp>
      <p:pic>
        <p:nvPicPr>
          <p:cNvPr id="191" name="Google Shape;191;g8182b52d5f_0_173"/>
          <p:cNvPicPr preferRelativeResize="0"/>
          <p:nvPr/>
        </p:nvPicPr>
        <p:blipFill rotWithShape="1">
          <a:blip r:embed="rId6">
            <a:alphaModFix/>
          </a:blip>
          <a:srcRect/>
          <a:stretch/>
        </p:blipFill>
        <p:spPr>
          <a:xfrm>
            <a:off x="3207825" y="5709650"/>
            <a:ext cx="4966900" cy="6525158"/>
          </a:xfrm>
          <a:prstGeom prst="rect">
            <a:avLst/>
          </a:prstGeom>
          <a:noFill/>
          <a:ln>
            <a:noFill/>
          </a:ln>
        </p:spPr>
      </p:pic>
      <p:pic>
        <p:nvPicPr>
          <p:cNvPr id="192" name="Google Shape;192;g8182b52d5f_0_173"/>
          <p:cNvPicPr preferRelativeResize="0"/>
          <p:nvPr/>
        </p:nvPicPr>
        <p:blipFill rotWithShape="1">
          <a:blip r:embed="rId7">
            <a:alphaModFix/>
          </a:blip>
          <a:srcRect/>
          <a:stretch/>
        </p:blipFill>
        <p:spPr>
          <a:xfrm>
            <a:off x="9334811" y="5709650"/>
            <a:ext cx="5753163" cy="2964753"/>
          </a:xfrm>
          <a:prstGeom prst="rect">
            <a:avLst/>
          </a:prstGeom>
          <a:noFill/>
          <a:ln>
            <a:noFill/>
          </a:ln>
        </p:spPr>
      </p:pic>
      <p:pic>
        <p:nvPicPr>
          <p:cNvPr id="193" name="Google Shape;193;g8182b52d5f_0_173"/>
          <p:cNvPicPr preferRelativeResize="0"/>
          <p:nvPr/>
        </p:nvPicPr>
        <p:blipFill rotWithShape="1">
          <a:blip r:embed="rId8">
            <a:alphaModFix/>
          </a:blip>
          <a:srcRect/>
          <a:stretch/>
        </p:blipFill>
        <p:spPr>
          <a:xfrm>
            <a:off x="18363855" y="4002830"/>
            <a:ext cx="1026840" cy="1107900"/>
          </a:xfrm>
          <a:prstGeom prst="rect">
            <a:avLst/>
          </a:prstGeom>
          <a:noFill/>
          <a:ln>
            <a:noFill/>
          </a:ln>
        </p:spPr>
      </p:pic>
      <p:pic>
        <p:nvPicPr>
          <p:cNvPr id="194" name="Google Shape;194;g8182b52d5f_0_173"/>
          <p:cNvPicPr preferRelativeResize="0"/>
          <p:nvPr/>
        </p:nvPicPr>
        <p:blipFill>
          <a:blip r:embed="rId9">
            <a:alphaModFix/>
          </a:blip>
          <a:stretch>
            <a:fillRect/>
          </a:stretch>
        </p:blipFill>
        <p:spPr>
          <a:xfrm>
            <a:off x="16308020" y="7413251"/>
            <a:ext cx="6373164" cy="4070500"/>
          </a:xfrm>
          <a:prstGeom prst="rect">
            <a:avLst/>
          </a:prstGeom>
          <a:noFill/>
          <a:ln>
            <a:noFill/>
          </a:ln>
        </p:spPr>
      </p:pic>
    </p:spTree>
    <p:extLst>
      <p:ext uri="{BB962C8B-B14F-4D97-AF65-F5344CB8AC3E}">
        <p14:creationId xmlns:p14="http://schemas.microsoft.com/office/powerpoint/2010/main" val="2160453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B27DE1-BEC9-6EF6-E41B-8786C1A804B1}"/>
              </a:ext>
            </a:extLst>
          </p:cNvPr>
          <p:cNvPicPr>
            <a:picLocks noChangeAspect="1"/>
          </p:cNvPicPr>
          <p:nvPr/>
        </p:nvPicPr>
        <p:blipFill>
          <a:blip r:embed="rId2"/>
          <a:stretch>
            <a:fillRect/>
          </a:stretch>
        </p:blipFill>
        <p:spPr>
          <a:xfrm>
            <a:off x="762000" y="1587162"/>
            <a:ext cx="22555200" cy="11446764"/>
          </a:xfrm>
          <a:prstGeom prst="rect">
            <a:avLst/>
          </a:prstGeom>
        </p:spPr>
      </p:pic>
      <p:pic>
        <p:nvPicPr>
          <p:cNvPr id="5" name="Object 3" descr="preencoded.png">
            <a:extLst>
              <a:ext uri="{FF2B5EF4-FFF2-40B4-BE49-F238E27FC236}">
                <a16:creationId xmlns:a16="http://schemas.microsoft.com/office/drawing/2014/main" id="{C7F01085-6863-5FFD-12AF-931E8531528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070334" y="142306"/>
            <a:ext cx="4241800" cy="990600"/>
          </a:xfrm>
          <a:prstGeom prst="rect">
            <a:avLst/>
          </a:prstGeom>
        </p:spPr>
      </p:pic>
      <p:sp>
        <p:nvSpPr>
          <p:cNvPr id="6" name="Object4">
            <a:extLst>
              <a:ext uri="{FF2B5EF4-FFF2-40B4-BE49-F238E27FC236}">
                <a16:creationId xmlns:a16="http://schemas.microsoft.com/office/drawing/2014/main" id="{C24C29E5-E79D-3927-868B-86452101587D}"/>
              </a:ext>
            </a:extLst>
          </p:cNvPr>
          <p:cNvSpPr/>
          <p:nvPr/>
        </p:nvSpPr>
        <p:spPr>
          <a:xfrm>
            <a:off x="-261118" y="1857736"/>
            <a:ext cx="24904700" cy="1638300"/>
          </a:xfrm>
          <a:prstGeom prst="rect">
            <a:avLst/>
          </a:prstGeom>
          <a:noFill/>
          <a:ln/>
        </p:spPr>
        <p:txBody>
          <a:bodyPr wrap="square" lIns="0" tIns="0" rIns="0" bIns="0" rtlCol="0" anchor="t">
            <a:noAutofit/>
          </a:bodyPr>
          <a:lstStyle/>
          <a:p>
            <a:pPr algn="ctr" defTabSz="1219260">
              <a:lnSpc>
                <a:spcPts val="12934"/>
              </a:lnSpc>
            </a:pPr>
            <a:r>
              <a:rPr lang="en-US" sz="12800" dirty="0">
                <a:solidFill>
                  <a:srgbClr val="345BA9"/>
                </a:solidFill>
                <a:latin typeface="AeriesSansBold" pitchFamily="50" charset="0"/>
                <a:ea typeface="Aeries Sans" pitchFamily="34" charset="-122"/>
                <a:cs typeface="Aeries Sans" pitchFamily="34" charset="-120"/>
              </a:rPr>
              <a:t>We value your feedback!</a:t>
            </a:r>
            <a:endParaRPr lang="en-US" sz="12800" dirty="0">
              <a:solidFill>
                <a:srgbClr val="345BA9"/>
              </a:solidFill>
              <a:latin typeface="AeriesSansBold" pitchFamily="50" charset="0"/>
            </a:endParaRPr>
          </a:p>
        </p:txBody>
      </p:sp>
      <p:sp>
        <p:nvSpPr>
          <p:cNvPr id="8" name="TextBox 7">
            <a:extLst>
              <a:ext uri="{FF2B5EF4-FFF2-40B4-BE49-F238E27FC236}">
                <a16:creationId xmlns:a16="http://schemas.microsoft.com/office/drawing/2014/main" id="{AAE75E5B-EB8C-2801-C0E5-EDE3330BA4E5}"/>
              </a:ext>
            </a:extLst>
          </p:cNvPr>
          <p:cNvSpPr txBox="1"/>
          <p:nvPr/>
        </p:nvSpPr>
        <p:spPr>
          <a:xfrm>
            <a:off x="2943060" y="3872364"/>
            <a:ext cx="18496344" cy="2677656"/>
          </a:xfrm>
          <a:prstGeom prst="rect">
            <a:avLst/>
          </a:prstGeom>
          <a:noFill/>
        </p:spPr>
        <p:txBody>
          <a:bodyPr wrap="square">
            <a:spAutoFit/>
          </a:bodyPr>
          <a:lstStyle/>
          <a:p>
            <a:pPr algn="ctr"/>
            <a:r>
              <a:rPr lang="en-US" sz="5600" dirty="0">
                <a:solidFill>
                  <a:schemeClr val="accent1">
                    <a:lumMod val="50000"/>
                  </a:schemeClr>
                </a:solidFill>
                <a:latin typeface="Abadi" panose="020B0604020104020204" pitchFamily="34" charset="0"/>
              </a:rPr>
              <a:t>Please take a few minutes to complete our survey and let us know how we can better serve you in the future!</a:t>
            </a:r>
          </a:p>
          <a:p>
            <a:pPr algn="ctr"/>
            <a:r>
              <a:rPr lang="en-US" sz="5600" dirty="0">
                <a:solidFill>
                  <a:schemeClr val="accent1">
                    <a:lumMod val="50000"/>
                  </a:schemeClr>
                </a:solidFill>
                <a:latin typeface="Abadi" panose="020B0604020104020204" pitchFamily="34" charset="0"/>
              </a:rPr>
              <a:t>You will be enrolled in our monthly drawing for a gift card.</a:t>
            </a:r>
          </a:p>
        </p:txBody>
      </p:sp>
      <p:sp>
        <p:nvSpPr>
          <p:cNvPr id="12" name="TextBox 11">
            <a:extLst>
              <a:ext uri="{FF2B5EF4-FFF2-40B4-BE49-F238E27FC236}">
                <a16:creationId xmlns:a16="http://schemas.microsoft.com/office/drawing/2014/main" id="{112CA314-E2EB-D6C4-2D8C-7C85EA38D7F3}"/>
              </a:ext>
            </a:extLst>
          </p:cNvPr>
          <p:cNvSpPr txBox="1"/>
          <p:nvPr/>
        </p:nvSpPr>
        <p:spPr>
          <a:xfrm>
            <a:off x="2400303" y="11205508"/>
            <a:ext cx="21678898" cy="830997"/>
          </a:xfrm>
          <a:prstGeom prst="rect">
            <a:avLst/>
          </a:prstGeom>
          <a:noFill/>
        </p:spPr>
        <p:txBody>
          <a:bodyPr wrap="square">
            <a:spAutoFit/>
          </a:bodyPr>
          <a:lstStyle/>
          <a:p>
            <a:r>
              <a:rPr lang="en-US" sz="4800" dirty="0">
                <a:solidFill>
                  <a:schemeClr val="accent1">
                    <a:lumMod val="75000"/>
                  </a:schemeClr>
                </a:solidFill>
                <a:latin typeface="AeriesSansBold" pitchFamily="50" charset="0"/>
              </a:rPr>
              <a:t>https://survey.alchemer.com/s3/7443595/Aeries-Training-Survey</a:t>
            </a:r>
          </a:p>
        </p:txBody>
      </p:sp>
      <p:pic>
        <p:nvPicPr>
          <p:cNvPr id="3" name="Picture 2" descr="A qr code on a white background&#10;&#10;Description automatically generated">
            <a:extLst>
              <a:ext uri="{FF2B5EF4-FFF2-40B4-BE49-F238E27FC236}">
                <a16:creationId xmlns:a16="http://schemas.microsoft.com/office/drawing/2014/main" id="{5CAEBFE3-9896-C232-6639-7A8EC0BE47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38853" y="6869483"/>
            <a:ext cx="3904762" cy="3904762"/>
          </a:xfrm>
          <a:prstGeom prst="rect">
            <a:avLst/>
          </a:prstGeom>
        </p:spPr>
      </p:pic>
    </p:spTree>
    <p:extLst>
      <p:ext uri="{BB962C8B-B14F-4D97-AF65-F5344CB8AC3E}">
        <p14:creationId xmlns:p14="http://schemas.microsoft.com/office/powerpoint/2010/main" val="3363785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557144C4-70FF-A58C-0F61-67AD97AE52E1}"/>
              </a:ext>
            </a:extLst>
          </p:cNvPr>
          <p:cNvPicPr>
            <a:picLocks noChangeAspect="1"/>
          </p:cNvPicPr>
          <p:nvPr/>
        </p:nvPicPr>
        <p:blipFill rotWithShape="1">
          <a:blip r:embed="rId3">
            <a:extLst>
              <a:ext uri="{28A0092B-C50C-407E-A947-70E740481C1C}">
                <a14:useLocalDpi xmlns:a14="http://schemas.microsoft.com/office/drawing/2010/main" val="0"/>
              </a:ext>
            </a:extLst>
          </a:blip>
          <a:srcRect t="2108" b="13638"/>
          <a:stretch/>
        </p:blipFill>
        <p:spPr>
          <a:xfrm>
            <a:off x="-3008" y="2564"/>
            <a:ext cx="24383960" cy="13713436"/>
          </a:xfrm>
          <a:prstGeom prst="rect">
            <a:avLst/>
          </a:prstGeom>
        </p:spPr>
      </p:pic>
      <p:sp>
        <p:nvSpPr>
          <p:cNvPr id="5" name="TextBox 4">
            <a:extLst>
              <a:ext uri="{FF2B5EF4-FFF2-40B4-BE49-F238E27FC236}">
                <a16:creationId xmlns:a16="http://schemas.microsoft.com/office/drawing/2014/main" id="{E6C141F4-A19C-E650-1572-951FF0AB122C}"/>
              </a:ext>
            </a:extLst>
          </p:cNvPr>
          <p:cNvSpPr txBox="1"/>
          <p:nvPr/>
        </p:nvSpPr>
        <p:spPr>
          <a:xfrm>
            <a:off x="6100266" y="11504941"/>
            <a:ext cx="12188140" cy="1566198"/>
          </a:xfrm>
          <a:prstGeom prst="rect">
            <a:avLst/>
          </a:prstGeom>
          <a:noFill/>
        </p:spPr>
        <p:txBody>
          <a:bodyPr wrap="square">
            <a:spAutoFit/>
          </a:bodyPr>
          <a:lstStyle/>
          <a:p>
            <a:pPr algn="ctr" defTabSz="1219260">
              <a:lnSpc>
                <a:spcPts val="11068"/>
              </a:lnSpc>
            </a:pPr>
            <a:r>
              <a:rPr lang="en-US" sz="12000" dirty="0">
                <a:solidFill>
                  <a:srgbClr val="345BA9"/>
                </a:solidFill>
                <a:latin typeface="AeriesSansBold" pitchFamily="50" charset="0"/>
              </a:rPr>
              <a:t>THANK YOU!</a:t>
            </a:r>
          </a:p>
        </p:txBody>
      </p:sp>
    </p:spTree>
    <p:extLst>
      <p:ext uri="{BB962C8B-B14F-4D97-AF65-F5344CB8AC3E}">
        <p14:creationId xmlns:p14="http://schemas.microsoft.com/office/powerpoint/2010/main" val="243557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2500315" y="2232255"/>
            <a:ext cx="18926670" cy="5116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00315" y="3072341"/>
            <a:ext cx="18097500" cy="8710077"/>
          </a:xfrm>
          <a:prstGeom prst="rect">
            <a:avLst/>
          </a:prstGeom>
          <a:noFill/>
        </p:spPr>
        <p:txBody>
          <a:bodyPr wrap="square" rtlCol="0">
            <a:spAutoFit/>
          </a:bodyPr>
          <a:lstStyle/>
          <a:p>
            <a:pPr marL="457200" indent="-457200">
              <a:buAutoNum type="arabicPeriod"/>
            </a:pPr>
            <a:r>
              <a:rPr lang="en-US" sz="4000" dirty="0">
                <a:solidFill>
                  <a:schemeClr val="tx1">
                    <a:lumMod val="95000"/>
                    <a:lumOff val="5000"/>
                  </a:schemeClr>
                </a:solidFill>
                <a:ea typeface="Open Sans" panose="020B0606030504020204" pitchFamily="34" charset="0"/>
                <a:cs typeface="Lato"/>
              </a:rPr>
              <a:t>Collect &amp; Enter Course Requests</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Print Reports (Tally, Conflict Matrix, Reverse Verification Listing)</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Build &amp; Enter the Scheduling Master Schedule</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Print Scheduling Master Schedule Report by Teacher/Course/Period/Room</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Schedule Students</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Print Scheduling Analysis Reports (Course Request Analysis, Class Load Analysis, Class Load Averages)</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Repeat Steps 1-6 as needed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2500315" y="1105786"/>
            <a:ext cx="17865068"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BASIC STEPS FOR  SCHEDULING</a:t>
            </a:r>
          </a:p>
        </p:txBody>
      </p:sp>
    </p:spTree>
    <p:extLst>
      <p:ext uri="{BB962C8B-B14F-4D97-AF65-F5344CB8AC3E}">
        <p14:creationId xmlns:p14="http://schemas.microsoft.com/office/powerpoint/2010/main" val="137675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26293" y="2232256"/>
            <a:ext cx="17739592" cy="1619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427183"/>
            <a:ext cx="18097500" cy="7478970"/>
          </a:xfrm>
          <a:prstGeom prst="rect">
            <a:avLst/>
          </a:prstGeom>
          <a:noFill/>
        </p:spPr>
        <p:txBody>
          <a:bodyPr wrap="square" rtlCol="0">
            <a:spAutoFit/>
          </a:bodyPr>
          <a:lstStyle/>
          <a:p>
            <a:pPr marL="457200" indent="-457200">
              <a:buAutoNum type="arabicPeriod"/>
            </a:pPr>
            <a:r>
              <a:rPr lang="en-US" sz="4000" dirty="0">
                <a:solidFill>
                  <a:schemeClr val="tx1">
                    <a:lumMod val="95000"/>
                    <a:lumOff val="5000"/>
                  </a:schemeClr>
                </a:solidFill>
                <a:ea typeface="Open Sans" panose="020B0606030504020204" pitchFamily="34" charset="0"/>
                <a:cs typeface="Lato"/>
              </a:rPr>
              <a:t> School Options (LOC table)</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 Staff (STF table)</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1657350" lvl="1" indent="-742950">
              <a:buFont typeface="+mj-lt"/>
              <a:buAutoNum type="alphaLcPeriod"/>
            </a:pPr>
            <a:r>
              <a:rPr lang="en-US" sz="4000" dirty="0">
                <a:solidFill>
                  <a:schemeClr val="tx1">
                    <a:lumMod val="95000"/>
                    <a:lumOff val="5000"/>
                  </a:schemeClr>
                </a:solidFill>
                <a:ea typeface="Open Sans" panose="020B0606030504020204" pitchFamily="34" charset="0"/>
                <a:cs typeface="Lato"/>
              </a:rPr>
              <a:t>Scheduling Info (SSI table)</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1657350" lvl="1" indent="-742950">
              <a:buFont typeface="+mj-lt"/>
              <a:buAutoNum type="alphaLcPeriod"/>
            </a:pPr>
            <a:r>
              <a:rPr lang="en-US" sz="4000" dirty="0">
                <a:solidFill>
                  <a:schemeClr val="tx1">
                    <a:lumMod val="95000"/>
                    <a:lumOff val="5000"/>
                  </a:schemeClr>
                </a:solidFill>
                <a:ea typeface="Open Sans" panose="020B0606030504020204" pitchFamily="34" charset="0"/>
                <a:cs typeface="Lato"/>
              </a:rPr>
              <a:t>Job Assignments (STJ table)</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 Course (CRS table)</a:t>
            </a:r>
            <a:br>
              <a:rPr lang="en-US" sz="4000" dirty="0">
                <a:solidFill>
                  <a:schemeClr val="tx1">
                    <a:lumMod val="95000"/>
                    <a:lumOff val="5000"/>
                  </a:schemeClr>
                </a:solidFill>
                <a:ea typeface="Open Sans" panose="020B0606030504020204" pitchFamily="34" charset="0"/>
                <a:cs typeface="Lato"/>
              </a:rPr>
            </a:br>
            <a:endParaRPr lang="en-US" sz="4000" dirty="0">
              <a:solidFill>
                <a:schemeClr val="tx1">
                  <a:lumMod val="95000"/>
                  <a:lumOff val="5000"/>
                </a:schemeClr>
              </a:solidFill>
              <a:ea typeface="Open Sans" panose="020B0606030504020204" pitchFamily="34" charset="0"/>
              <a:cs typeface="Lato"/>
            </a:endParaRPr>
          </a:p>
          <a:p>
            <a:pPr marL="457200" indent="-457200">
              <a:buAutoNum type="arabicPeriod"/>
            </a:pPr>
            <a:r>
              <a:rPr lang="en-US" sz="4000" dirty="0">
                <a:solidFill>
                  <a:schemeClr val="tx1">
                    <a:lumMod val="95000"/>
                    <a:lumOff val="5000"/>
                  </a:schemeClr>
                </a:solidFill>
                <a:ea typeface="Open Sans" panose="020B0606030504020204" pitchFamily="34" charset="0"/>
                <a:cs typeface="Lato"/>
              </a:rPr>
              <a:t> Student (STU table)</a:t>
            </a:r>
            <a:br>
              <a:rPr lang="en-US" sz="4000" dirty="0">
                <a:solidFill>
                  <a:schemeClr val="tx1">
                    <a:lumMod val="95000"/>
                    <a:lumOff val="5000"/>
                  </a:schemeClr>
                </a:solidFill>
                <a:ea typeface="Open Sans" panose="020B0606030504020204" pitchFamily="34" charset="0"/>
                <a:cs typeface="Lato"/>
              </a:rPr>
            </a:br>
            <a:r>
              <a:rPr lang="en-US" sz="4000" dirty="0">
                <a:solidFill>
                  <a:schemeClr val="tx1">
                    <a:lumMod val="95000"/>
                    <a:lumOff val="5000"/>
                  </a:schemeClr>
                </a:solidFill>
                <a:ea typeface="Open Sans" panose="020B0606030504020204" pitchFamily="34" charset="0"/>
                <a:cs typeface="Lato"/>
              </a:rPr>
              <a:t>Print report: Summary of Students – Sort by Next Grade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3522156"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FORMS AFFECTING SCHEDULING</a:t>
            </a:r>
          </a:p>
        </p:txBody>
      </p:sp>
    </p:spTree>
    <p:extLst>
      <p:ext uri="{BB962C8B-B14F-4D97-AF65-F5344CB8AC3E}">
        <p14:creationId xmlns:p14="http://schemas.microsoft.com/office/powerpoint/2010/main" val="384932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7608476" cy="1619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89863" y="2947735"/>
            <a:ext cx="15269570" cy="10218182"/>
          </a:xfrm>
          <a:prstGeom prst="rect">
            <a:avLst/>
          </a:prstGeom>
          <a:noFill/>
        </p:spPr>
        <p:txBody>
          <a:bodyPr wrap="square" rtlCol="0">
            <a:spAutoFit/>
          </a:bodyPr>
          <a:lstStyle/>
          <a:p>
            <a:r>
              <a:rPr lang="en-US" sz="2500" dirty="0">
                <a:latin typeface="Lato"/>
                <a:ea typeface="Open Sans" panose="020B0606030504020204" pitchFamily="34" charset="0"/>
                <a:cs typeface="Lato"/>
              </a:rPr>
              <a:t>		</a:t>
            </a:r>
            <a:r>
              <a:rPr lang="en-US" sz="4800" b="1" u="sng" dirty="0">
                <a:ea typeface="Open Sans" panose="020B0606030504020204" pitchFamily="34" charset="0"/>
                <a:cs typeface="Lato"/>
              </a:rPr>
              <a:t>HIGH SCHOOL</a:t>
            </a:r>
          </a:p>
          <a:p>
            <a:endParaRPr lang="en-US" sz="2500" dirty="0">
              <a:latin typeface="Lato"/>
              <a:ea typeface="Open Sans" panose="020B0606030504020204" pitchFamily="34" charset="0"/>
              <a:cs typeface="Lato"/>
            </a:endParaRPr>
          </a:p>
          <a:p>
            <a:r>
              <a:rPr lang="en-US" sz="4000" dirty="0">
                <a:ea typeface="Open Sans" panose="020B0606030504020204" pitchFamily="34" charset="0"/>
                <a:cs typeface="Lato"/>
              </a:rPr>
              <a:t>               </a:t>
            </a:r>
            <a:r>
              <a:rPr lang="en-US" sz="4000" u="sng" dirty="0">
                <a:ea typeface="Open Sans" panose="020B0606030504020204" pitchFamily="34" charset="0"/>
                <a:cs typeface="Lato"/>
              </a:rPr>
              <a:t>GRADE (GR)</a:t>
            </a:r>
            <a:r>
              <a:rPr lang="en-US" sz="4000" dirty="0">
                <a:ea typeface="Open Sans" panose="020B0606030504020204" pitchFamily="34" charset="0"/>
                <a:cs typeface="Lato"/>
              </a:rPr>
              <a:t>	</a:t>
            </a:r>
            <a:r>
              <a:rPr lang="en-US" sz="4000" u="sng" dirty="0">
                <a:ea typeface="Open Sans" panose="020B0606030504020204" pitchFamily="34" charset="0"/>
                <a:cs typeface="Lato"/>
              </a:rPr>
              <a:t>NEXT GRADE (NG)</a:t>
            </a:r>
            <a:r>
              <a:rPr lang="en-US" sz="4000" dirty="0">
                <a:ea typeface="Open Sans" panose="020B0606030504020204" pitchFamily="34" charset="0"/>
                <a:cs typeface="Lato"/>
              </a:rPr>
              <a:t>    </a:t>
            </a:r>
            <a:r>
              <a:rPr lang="en-US" sz="4000" u="sng" dirty="0">
                <a:ea typeface="Open Sans" panose="020B0606030504020204" pitchFamily="34" charset="0"/>
                <a:cs typeface="Lato"/>
              </a:rPr>
              <a:t>STATUS TAG (TG)</a:t>
            </a:r>
          </a:p>
          <a:p>
            <a:r>
              <a:rPr lang="en-US" sz="4000" dirty="0">
                <a:ea typeface="Open Sans" panose="020B0606030504020204" pitchFamily="34" charset="0"/>
                <a:cs typeface="Lato"/>
              </a:rPr>
              <a:t>	       12	      		13</a:t>
            </a:r>
          </a:p>
          <a:p>
            <a:r>
              <a:rPr lang="en-US" sz="4000" dirty="0">
                <a:ea typeface="Open Sans" panose="020B0606030504020204" pitchFamily="34" charset="0"/>
                <a:cs typeface="Lato"/>
              </a:rPr>
              <a:t>	       11	      		12</a:t>
            </a:r>
          </a:p>
          <a:p>
            <a:r>
              <a:rPr lang="en-US" sz="4000" dirty="0">
                <a:ea typeface="Open Sans" panose="020B0606030504020204" pitchFamily="34" charset="0"/>
                <a:cs typeface="Lato"/>
              </a:rPr>
              <a:t>	       10	      		11</a:t>
            </a:r>
          </a:p>
          <a:p>
            <a:r>
              <a:rPr lang="en-US" sz="4000" dirty="0">
                <a:ea typeface="Open Sans" panose="020B0606030504020204" pitchFamily="34" charset="0"/>
                <a:cs typeface="Lato"/>
              </a:rPr>
              <a:t>	</a:t>
            </a:r>
            <a:r>
              <a:rPr lang="en-US" sz="4000" u="sng" dirty="0">
                <a:ea typeface="Open Sans" panose="020B0606030504020204" pitchFamily="34" charset="0"/>
                <a:cs typeface="Lato"/>
              </a:rPr>
              <a:t>         9	      		10	</a:t>
            </a:r>
          </a:p>
          <a:p>
            <a:r>
              <a:rPr lang="en-US" sz="4000" dirty="0">
                <a:ea typeface="Open Sans" panose="020B0606030504020204" pitchFamily="34" charset="0"/>
                <a:cs typeface="Lato"/>
              </a:rPr>
              <a:t>	         8	      		  9	     * (Asterisk = Pre-enrolled)</a:t>
            </a:r>
          </a:p>
          <a:p>
            <a:endParaRPr lang="en-US" sz="4000" dirty="0">
              <a:ea typeface="Open Sans" panose="020B0606030504020204" pitchFamily="34" charset="0"/>
              <a:cs typeface="Lato"/>
            </a:endParaRPr>
          </a:p>
          <a:p>
            <a:endParaRPr lang="en-US" sz="4000" dirty="0">
              <a:ea typeface="Open Sans" panose="020B0606030504020204" pitchFamily="34" charset="0"/>
              <a:cs typeface="Lato"/>
            </a:endParaRPr>
          </a:p>
          <a:p>
            <a:r>
              <a:rPr lang="en-US" sz="2500" dirty="0">
                <a:latin typeface="Lato"/>
                <a:ea typeface="Open Sans" panose="020B0606030504020204" pitchFamily="34" charset="0"/>
                <a:cs typeface="Lato"/>
              </a:rPr>
              <a:t>		</a:t>
            </a:r>
            <a:r>
              <a:rPr lang="en-US" sz="4800" b="1" u="sng" dirty="0">
                <a:ea typeface="Open Sans" panose="020B0606030504020204" pitchFamily="34" charset="0"/>
                <a:cs typeface="Lato"/>
              </a:rPr>
              <a:t>JUNIOR HIGH SCHOOL</a:t>
            </a:r>
          </a:p>
          <a:p>
            <a:endParaRPr lang="en-US" sz="2500" dirty="0">
              <a:latin typeface="Lato"/>
              <a:ea typeface="Open Sans" panose="020B0606030504020204" pitchFamily="34" charset="0"/>
              <a:cs typeface="Lato"/>
            </a:endParaRPr>
          </a:p>
          <a:p>
            <a:r>
              <a:rPr lang="en-US" sz="4000" dirty="0">
                <a:ea typeface="Open Sans" panose="020B0606030504020204" pitchFamily="34" charset="0"/>
                <a:cs typeface="Lato"/>
              </a:rPr>
              <a:t>               </a:t>
            </a:r>
            <a:r>
              <a:rPr lang="en-US" sz="4000" u="sng" dirty="0">
                <a:ea typeface="Open Sans" panose="020B0606030504020204" pitchFamily="34" charset="0"/>
                <a:cs typeface="Lato"/>
              </a:rPr>
              <a:t>GRADE (GR)</a:t>
            </a:r>
            <a:r>
              <a:rPr lang="en-US" sz="4000" dirty="0">
                <a:ea typeface="Open Sans" panose="020B0606030504020204" pitchFamily="34" charset="0"/>
                <a:cs typeface="Lato"/>
              </a:rPr>
              <a:t>	   </a:t>
            </a:r>
            <a:r>
              <a:rPr lang="en-US" sz="4000" u="sng" dirty="0">
                <a:ea typeface="Open Sans" panose="020B0606030504020204" pitchFamily="34" charset="0"/>
                <a:cs typeface="Lato"/>
              </a:rPr>
              <a:t>NEXT GRADE (NG)</a:t>
            </a:r>
          </a:p>
          <a:p>
            <a:r>
              <a:rPr lang="en-US" sz="4000" dirty="0">
                <a:ea typeface="Open Sans" panose="020B0606030504020204" pitchFamily="34" charset="0"/>
                <a:cs typeface="Lato"/>
              </a:rPr>
              <a:t>	        8			  9</a:t>
            </a:r>
          </a:p>
          <a:p>
            <a:r>
              <a:rPr lang="en-US" sz="4000" dirty="0">
                <a:ea typeface="Open Sans" panose="020B0606030504020204" pitchFamily="34" charset="0"/>
                <a:cs typeface="Lato"/>
              </a:rPr>
              <a:t>	        7			  8</a:t>
            </a:r>
          </a:p>
          <a:p>
            <a:r>
              <a:rPr lang="en-US" sz="4000" dirty="0">
                <a:ea typeface="Open Sans" panose="020B0606030504020204" pitchFamily="34" charset="0"/>
                <a:cs typeface="Lato"/>
              </a:rPr>
              <a:t>	        6			  7</a:t>
            </a:r>
          </a:p>
          <a:p>
            <a:endParaRPr lang="en-US" sz="32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69056" y="1204036"/>
            <a:ext cx="12962597"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STUDENT DATA (STU TABLE)</a:t>
            </a:r>
          </a:p>
        </p:txBody>
      </p:sp>
    </p:spTree>
    <p:extLst>
      <p:ext uri="{BB962C8B-B14F-4D97-AF65-F5344CB8AC3E}">
        <p14:creationId xmlns:p14="http://schemas.microsoft.com/office/powerpoint/2010/main" val="27449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135090" y="1784426"/>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135090" y="1768231"/>
            <a:ext cx="17706934" cy="1619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12192" y="2183730"/>
            <a:ext cx="16377312" cy="11203067"/>
          </a:xfrm>
          <a:prstGeom prst="rect">
            <a:avLst/>
          </a:prstGeom>
          <a:noFill/>
        </p:spPr>
        <p:txBody>
          <a:bodyPr wrap="square" rtlCol="0">
            <a:spAutoFit/>
          </a:bodyPr>
          <a:lstStyle/>
          <a:p>
            <a:r>
              <a:rPr lang="en-US" sz="2500" dirty="0">
                <a:ea typeface="Open Sans" panose="020B0606030504020204" pitchFamily="34" charset="0"/>
                <a:cs typeface="Lato"/>
              </a:rPr>
              <a:t>		</a:t>
            </a:r>
            <a:r>
              <a:rPr lang="en-US" sz="4800" b="1" u="sng" dirty="0">
                <a:ea typeface="Open Sans" panose="020B0606030504020204" pitchFamily="34" charset="0"/>
                <a:cs typeface="Lato"/>
              </a:rPr>
              <a:t>JUNIOR HIGH SCHOOL</a:t>
            </a:r>
          </a:p>
          <a:p>
            <a:endParaRPr lang="en-US" sz="2500" dirty="0">
              <a:ea typeface="Open Sans" panose="020B0606030504020204" pitchFamily="34" charset="0"/>
              <a:cs typeface="Lato"/>
            </a:endParaRPr>
          </a:p>
          <a:p>
            <a:r>
              <a:rPr lang="en-US" sz="4000" dirty="0">
                <a:ea typeface="Open Sans" panose="020B0606030504020204" pitchFamily="34" charset="0"/>
                <a:cs typeface="Lato"/>
              </a:rPr>
              <a:t>               </a:t>
            </a:r>
            <a:r>
              <a:rPr lang="en-US" sz="4000" u="sng" dirty="0">
                <a:ea typeface="Open Sans" panose="020B0606030504020204" pitchFamily="34" charset="0"/>
                <a:cs typeface="Lato"/>
              </a:rPr>
              <a:t>GRADE (GR)</a:t>
            </a:r>
            <a:r>
              <a:rPr lang="en-US" sz="4000" dirty="0">
                <a:ea typeface="Open Sans" panose="020B0606030504020204" pitchFamily="34" charset="0"/>
                <a:cs typeface="Lato"/>
              </a:rPr>
              <a:t>	</a:t>
            </a:r>
            <a:r>
              <a:rPr lang="en-US" sz="4000" u="sng" dirty="0">
                <a:ea typeface="Open Sans" panose="020B0606030504020204" pitchFamily="34" charset="0"/>
                <a:cs typeface="Lato"/>
              </a:rPr>
              <a:t>NEXT GRADE (NG)</a:t>
            </a:r>
            <a:r>
              <a:rPr lang="en-US" sz="4000" dirty="0">
                <a:ea typeface="Open Sans" panose="020B0606030504020204" pitchFamily="34" charset="0"/>
                <a:cs typeface="Lato"/>
              </a:rPr>
              <a:t>    </a:t>
            </a:r>
            <a:r>
              <a:rPr lang="en-US" sz="4000" u="sng" dirty="0">
                <a:ea typeface="Open Sans" panose="020B0606030504020204" pitchFamily="34" charset="0"/>
                <a:cs typeface="Lato"/>
              </a:rPr>
              <a:t>STATUS TAG (TG)</a:t>
            </a:r>
          </a:p>
          <a:p>
            <a:r>
              <a:rPr lang="en-US" sz="4000" dirty="0">
                <a:ea typeface="Open Sans" panose="020B0606030504020204" pitchFamily="34" charset="0"/>
                <a:cs typeface="Lato"/>
              </a:rPr>
              <a:t>	       8	          		9</a:t>
            </a:r>
          </a:p>
          <a:p>
            <a:r>
              <a:rPr lang="en-US" sz="4000" dirty="0">
                <a:ea typeface="Open Sans" panose="020B0606030504020204" pitchFamily="34" charset="0"/>
                <a:cs typeface="Lato"/>
              </a:rPr>
              <a:t>	       7	          		8</a:t>
            </a:r>
          </a:p>
          <a:p>
            <a:r>
              <a:rPr lang="en-US" sz="4000" dirty="0">
                <a:ea typeface="Open Sans" panose="020B0606030504020204" pitchFamily="34" charset="0"/>
                <a:cs typeface="Lato"/>
              </a:rPr>
              <a:t>	</a:t>
            </a:r>
            <a:r>
              <a:rPr lang="en-US" sz="4000" u="sng" dirty="0">
                <a:ea typeface="Open Sans" panose="020B0606030504020204" pitchFamily="34" charset="0"/>
                <a:cs typeface="Lato"/>
              </a:rPr>
              <a:t>       6	          		7	</a:t>
            </a:r>
          </a:p>
          <a:p>
            <a:r>
              <a:rPr lang="en-US" sz="4000" dirty="0">
                <a:ea typeface="Open Sans" panose="020B0606030504020204" pitchFamily="34" charset="0"/>
                <a:cs typeface="Lato"/>
              </a:rPr>
              <a:t>	       5	           		6	     * (Asterisk = Pre-enrolled)</a:t>
            </a:r>
          </a:p>
          <a:p>
            <a:endParaRPr lang="en-US" sz="3200" dirty="0">
              <a:ea typeface="Open Sans" panose="020B0606030504020204" pitchFamily="34" charset="0"/>
              <a:cs typeface="Lato"/>
            </a:endParaRPr>
          </a:p>
          <a:p>
            <a:r>
              <a:rPr lang="en-US" sz="2500" dirty="0">
                <a:ea typeface="Open Sans" panose="020B0606030504020204" pitchFamily="34" charset="0"/>
                <a:cs typeface="Lato"/>
              </a:rPr>
              <a:t>		</a:t>
            </a:r>
            <a:r>
              <a:rPr lang="en-US" sz="4800" b="1" u="sng" dirty="0">
                <a:ea typeface="Open Sans" panose="020B0606030504020204" pitchFamily="34" charset="0"/>
                <a:cs typeface="Lato"/>
              </a:rPr>
              <a:t>ELEMENTARY SCHOOL</a:t>
            </a:r>
          </a:p>
          <a:p>
            <a:endParaRPr lang="en-US" sz="2500" dirty="0">
              <a:ea typeface="Open Sans" panose="020B0606030504020204" pitchFamily="34" charset="0"/>
              <a:cs typeface="Lato"/>
            </a:endParaRPr>
          </a:p>
          <a:p>
            <a:r>
              <a:rPr lang="en-US" sz="4000" dirty="0">
                <a:ea typeface="Open Sans" panose="020B0606030504020204" pitchFamily="34" charset="0"/>
                <a:cs typeface="Lato"/>
              </a:rPr>
              <a:t>               </a:t>
            </a:r>
            <a:r>
              <a:rPr lang="en-US" sz="4000" u="sng" dirty="0">
                <a:ea typeface="Open Sans" panose="020B0606030504020204" pitchFamily="34" charset="0"/>
                <a:cs typeface="Lato"/>
              </a:rPr>
              <a:t>GRADE (GR)</a:t>
            </a:r>
            <a:r>
              <a:rPr lang="en-US" sz="4000" dirty="0">
                <a:ea typeface="Open Sans" panose="020B0606030504020204" pitchFamily="34" charset="0"/>
                <a:cs typeface="Lato"/>
              </a:rPr>
              <a:t>	</a:t>
            </a:r>
            <a:r>
              <a:rPr lang="en-US" sz="4000" u="sng" dirty="0">
                <a:ea typeface="Open Sans" panose="020B0606030504020204" pitchFamily="34" charset="0"/>
                <a:cs typeface="Lato"/>
              </a:rPr>
              <a:t> NEXT GRADE (NG)</a:t>
            </a:r>
            <a:r>
              <a:rPr lang="en-US" sz="4000" dirty="0">
                <a:ea typeface="Open Sans" panose="020B0606030504020204" pitchFamily="34" charset="0"/>
                <a:cs typeface="Lato"/>
              </a:rPr>
              <a:t>    </a:t>
            </a:r>
            <a:r>
              <a:rPr lang="en-US" sz="4000" u="sng" dirty="0">
                <a:ea typeface="Open Sans" panose="020B0606030504020204" pitchFamily="34" charset="0"/>
                <a:cs typeface="Lato"/>
              </a:rPr>
              <a:t>STATUS TAG (TG)</a:t>
            </a:r>
            <a:r>
              <a:rPr lang="en-US" sz="4000" dirty="0">
                <a:ea typeface="Open Sans" panose="020B0606030504020204" pitchFamily="34" charset="0"/>
                <a:cs typeface="Lato"/>
              </a:rPr>
              <a:t>	</a:t>
            </a:r>
          </a:p>
          <a:p>
            <a:r>
              <a:rPr lang="en-US" sz="4000" dirty="0">
                <a:ea typeface="Open Sans" panose="020B0606030504020204" pitchFamily="34" charset="0"/>
                <a:cs typeface="Lato"/>
              </a:rPr>
              <a:t>	       5	           		6</a:t>
            </a:r>
          </a:p>
          <a:p>
            <a:r>
              <a:rPr lang="en-US" sz="4000" dirty="0">
                <a:ea typeface="Open Sans" panose="020B0606030504020204" pitchFamily="34" charset="0"/>
                <a:cs typeface="Lato"/>
              </a:rPr>
              <a:t>	       4	           		5</a:t>
            </a:r>
          </a:p>
          <a:p>
            <a:r>
              <a:rPr lang="en-US" sz="4000" dirty="0">
                <a:ea typeface="Open Sans" panose="020B0606030504020204" pitchFamily="34" charset="0"/>
                <a:cs typeface="Lato"/>
              </a:rPr>
              <a:t>	       3	          		4</a:t>
            </a:r>
          </a:p>
          <a:p>
            <a:r>
              <a:rPr lang="en-US" sz="4000" dirty="0">
                <a:ea typeface="Open Sans" panose="020B0606030504020204" pitchFamily="34" charset="0"/>
                <a:cs typeface="Lato"/>
              </a:rPr>
              <a:t>	       2	           		3</a:t>
            </a:r>
          </a:p>
          <a:p>
            <a:r>
              <a:rPr lang="en-US" sz="4000" dirty="0">
                <a:ea typeface="Open Sans" panose="020B0606030504020204" pitchFamily="34" charset="0"/>
                <a:cs typeface="Lato"/>
              </a:rPr>
              <a:t>	       1	          		2</a:t>
            </a:r>
          </a:p>
          <a:p>
            <a:r>
              <a:rPr lang="en-US" sz="4000" dirty="0">
                <a:ea typeface="Open Sans" panose="020B0606030504020204" pitchFamily="34" charset="0"/>
                <a:cs typeface="Lato"/>
              </a:rPr>
              <a:t>	</a:t>
            </a:r>
            <a:r>
              <a:rPr lang="en-US" sz="4000" u="sng" dirty="0">
                <a:ea typeface="Open Sans" panose="020B0606030504020204" pitchFamily="34" charset="0"/>
                <a:cs typeface="Lato"/>
              </a:rPr>
              <a:t>       0	          		1	</a:t>
            </a:r>
          </a:p>
          <a:p>
            <a:r>
              <a:rPr lang="en-US" sz="4000" dirty="0">
                <a:ea typeface="Open Sans" panose="020B0606030504020204" pitchFamily="34" charset="0"/>
                <a:cs typeface="Lato"/>
              </a:rPr>
              <a:t>	       0	            		0	     * (Asterisk = Pre-enrolled)</a:t>
            </a:r>
          </a:p>
          <a:p>
            <a:endParaRPr lang="en-US" sz="24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35089" y="732470"/>
            <a:ext cx="16449447" cy="923330"/>
          </a:xfrm>
          <a:prstGeom prst="rect">
            <a:avLst/>
          </a:prstGeom>
          <a:noFill/>
        </p:spPr>
        <p:txBody>
          <a:bodyPr wrap="square" rtlCol="0">
            <a:spAutoFit/>
          </a:bodyPr>
          <a:lstStyle/>
          <a:p>
            <a:r>
              <a:rPr lang="en-US" sz="5400" b="1" spc="100" dirty="0">
                <a:solidFill>
                  <a:schemeClr val="accent1">
                    <a:lumMod val="50000"/>
                  </a:schemeClr>
                </a:solidFill>
                <a:latin typeface="Nunito Sans Black" pitchFamily="2" charset="0"/>
                <a:ea typeface="Open Sans" panose="020B0606030504020204" pitchFamily="34" charset="0"/>
                <a:cs typeface="Helvetica Neue"/>
              </a:rPr>
              <a:t>STUDENT DATA (STU TABLE)</a:t>
            </a:r>
          </a:p>
        </p:txBody>
      </p:sp>
    </p:spTree>
    <p:extLst>
      <p:ext uri="{BB962C8B-B14F-4D97-AF65-F5344CB8AC3E}">
        <p14:creationId xmlns:p14="http://schemas.microsoft.com/office/powerpoint/2010/main" val="111403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3226293" y="2232256"/>
            <a:ext cx="17739592" cy="1619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2947735"/>
            <a:ext cx="18097500" cy="9941183"/>
          </a:xfrm>
          <a:prstGeom prst="rect">
            <a:avLst/>
          </a:prstGeom>
          <a:noFill/>
        </p:spPr>
        <p:txBody>
          <a:bodyPr wrap="square" rtlCol="0">
            <a:spAutoFit/>
          </a:bodyPr>
          <a:lstStyle/>
          <a:p>
            <a:r>
              <a:rPr lang="en-US" sz="4000" dirty="0">
                <a:solidFill>
                  <a:schemeClr val="tx1">
                    <a:lumMod val="95000"/>
                    <a:lumOff val="5000"/>
                  </a:schemeClr>
                </a:solidFill>
                <a:ea typeface="Open Sans" panose="020B0606030504020204" pitchFamily="34" charset="0"/>
                <a:cs typeface="Lato"/>
              </a:rPr>
              <a:t>Scheduling for next year (2024-25) 		Scheduling in the current </a:t>
            </a:r>
          </a:p>
          <a:p>
            <a:r>
              <a:rPr lang="en-US" sz="4000" u="sng" dirty="0">
                <a:solidFill>
                  <a:schemeClr val="tx1">
                    <a:lumMod val="95000"/>
                    <a:lumOff val="5000"/>
                  </a:schemeClr>
                </a:solidFill>
                <a:ea typeface="Open Sans" panose="020B0606030504020204" pitchFamily="34" charset="0"/>
                <a:cs typeface="Lato"/>
              </a:rPr>
              <a:t>while still in current year (2023-24).</a:t>
            </a:r>
            <a:r>
              <a:rPr lang="en-US" sz="4000" dirty="0">
                <a:solidFill>
                  <a:schemeClr val="tx1">
                    <a:lumMod val="95000"/>
                    <a:lumOff val="5000"/>
                  </a:schemeClr>
                </a:solidFill>
                <a:ea typeface="Open Sans" panose="020B0606030504020204" pitchFamily="34" charset="0"/>
                <a:cs typeface="Lato"/>
              </a:rPr>
              <a:t>	</a:t>
            </a:r>
            <a:r>
              <a:rPr lang="en-US" sz="4000" u="sng" dirty="0">
                <a:solidFill>
                  <a:schemeClr val="tx1">
                    <a:lumMod val="95000"/>
                    <a:lumOff val="5000"/>
                  </a:schemeClr>
                </a:solidFill>
                <a:ea typeface="Open Sans" panose="020B0606030504020204" pitchFamily="34" charset="0"/>
                <a:cs typeface="Lato"/>
              </a:rPr>
              <a:t>year (2023-24).		</a:t>
            </a:r>
            <a:br>
              <a:rPr lang="en-US" sz="4000" u="sng" dirty="0">
                <a:solidFill>
                  <a:schemeClr val="tx1">
                    <a:lumMod val="95000"/>
                    <a:lumOff val="5000"/>
                  </a:schemeClr>
                </a:solidFill>
                <a:ea typeface="Open Sans" panose="020B0606030504020204" pitchFamily="34" charset="0"/>
                <a:cs typeface="Lato"/>
              </a:rPr>
            </a:br>
            <a:endParaRPr lang="en-US" sz="4000" u="sng" dirty="0">
              <a:solidFill>
                <a:schemeClr val="tx1">
                  <a:lumMod val="95000"/>
                  <a:lumOff val="5000"/>
                </a:schemeClr>
              </a:solidFill>
              <a:ea typeface="Open Sans" panose="020B0606030504020204" pitchFamily="34" charset="0"/>
              <a:cs typeface="Lato"/>
            </a:endParaRPr>
          </a:p>
          <a:p>
            <a:r>
              <a:rPr lang="en-US" sz="4000" dirty="0">
                <a:solidFill>
                  <a:schemeClr val="tx1">
                    <a:lumMod val="95000"/>
                    <a:lumOff val="5000"/>
                  </a:schemeClr>
                </a:solidFill>
                <a:ea typeface="Open Sans" panose="020B0606030504020204" pitchFamily="34" charset="0"/>
                <a:cs typeface="Lato"/>
              </a:rPr>
              <a:t>SSS – Course Requests			SEC – Current sections</a:t>
            </a:r>
          </a:p>
          <a:p>
            <a:r>
              <a:rPr lang="en-US" sz="4000" dirty="0">
                <a:solidFill>
                  <a:schemeClr val="tx1">
                    <a:lumMod val="95000"/>
                    <a:lumOff val="5000"/>
                  </a:schemeClr>
                </a:solidFill>
                <a:ea typeface="Open Sans" panose="020B0606030504020204" pitchFamily="34" charset="0"/>
                <a:cs typeface="Lato"/>
              </a:rPr>
              <a:t>SMS – Scheduling Master Schedule		MST – Master Schedule</a:t>
            </a:r>
          </a:p>
          <a:p>
            <a:r>
              <a:rPr lang="en-US" sz="4000" dirty="0">
                <a:solidFill>
                  <a:schemeClr val="tx1">
                    <a:lumMod val="95000"/>
                    <a:lumOff val="5000"/>
                  </a:schemeClr>
                </a:solidFill>
                <a:ea typeface="Open Sans" panose="020B0606030504020204" pitchFamily="34" charset="0"/>
                <a:cs typeface="Lato"/>
              </a:rPr>
              <a:t>SSM – Section Staff Members		SSE – Section Staff Members</a:t>
            </a:r>
          </a:p>
          <a:p>
            <a:endParaRPr lang="en-US" sz="4000" dirty="0">
              <a:solidFill>
                <a:schemeClr val="tx1">
                  <a:lumMod val="95000"/>
                  <a:lumOff val="5000"/>
                </a:schemeClr>
              </a:solidFill>
              <a:ea typeface="Open Sans" panose="020B0606030504020204" pitchFamily="34" charset="0"/>
              <a:cs typeface="Lato"/>
            </a:endParaRPr>
          </a:p>
          <a:p>
            <a:r>
              <a:rPr lang="en-US" sz="4000" dirty="0">
                <a:solidFill>
                  <a:schemeClr val="tx1">
                    <a:lumMod val="95000"/>
                    <a:lumOff val="5000"/>
                  </a:schemeClr>
                </a:solidFill>
                <a:ea typeface="Open Sans" panose="020B0606030504020204" pitchFamily="34" charset="0"/>
                <a:cs typeface="Lato"/>
              </a:rPr>
              <a:t>	</a:t>
            </a:r>
            <a:r>
              <a:rPr lang="en-US" sz="4000" u="sng" dirty="0">
                <a:solidFill>
                  <a:schemeClr val="tx1">
                    <a:lumMod val="95000"/>
                    <a:lumOff val="5000"/>
                  </a:schemeClr>
                </a:solidFill>
                <a:ea typeface="Open Sans" panose="020B0606030504020204" pitchFamily="34" charset="0"/>
                <a:cs typeface="Lato"/>
              </a:rPr>
              <a:t>Tables used for scheduling in the current year and the future year</a:t>
            </a:r>
          </a:p>
          <a:p>
            <a:endParaRPr lang="en-US" sz="4000" u="sng" dirty="0">
              <a:solidFill>
                <a:schemeClr val="tx1">
                  <a:lumMod val="95000"/>
                  <a:lumOff val="5000"/>
                </a:schemeClr>
              </a:solidFill>
              <a:ea typeface="Open Sans" panose="020B0606030504020204" pitchFamily="34" charset="0"/>
              <a:cs typeface="Lato"/>
            </a:endParaRPr>
          </a:p>
          <a:p>
            <a:r>
              <a:rPr lang="en-US" sz="4000" dirty="0">
                <a:solidFill>
                  <a:schemeClr val="tx1">
                    <a:lumMod val="95000"/>
                    <a:lumOff val="5000"/>
                  </a:schemeClr>
                </a:solidFill>
                <a:ea typeface="Open Sans" panose="020B0606030504020204" pitchFamily="34" charset="0"/>
                <a:cs typeface="Lato"/>
              </a:rPr>
              <a:t>CRS – Courses				CRS - Courses</a:t>
            </a:r>
          </a:p>
          <a:p>
            <a:r>
              <a:rPr lang="en-US" sz="4000" dirty="0">
                <a:solidFill>
                  <a:schemeClr val="tx1">
                    <a:lumMod val="95000"/>
                    <a:lumOff val="5000"/>
                  </a:schemeClr>
                </a:solidFill>
                <a:ea typeface="Open Sans" panose="020B0606030504020204" pitchFamily="34" charset="0"/>
                <a:cs typeface="Lato"/>
              </a:rPr>
              <a:t>STF – Staff Data				STF – Staff Data</a:t>
            </a:r>
          </a:p>
          <a:p>
            <a:r>
              <a:rPr lang="en-US" sz="4000" dirty="0">
                <a:solidFill>
                  <a:schemeClr val="tx1">
                    <a:lumMod val="95000"/>
                    <a:lumOff val="5000"/>
                  </a:schemeClr>
                </a:solidFill>
                <a:ea typeface="Open Sans" panose="020B0606030504020204" pitchFamily="34" charset="0"/>
                <a:cs typeface="Lato"/>
              </a:rPr>
              <a:t>FTF – Flex Periods				FTF – Flex Periods</a:t>
            </a:r>
          </a:p>
          <a:p>
            <a:r>
              <a:rPr lang="en-US" sz="4000" dirty="0">
                <a:solidFill>
                  <a:schemeClr val="tx1">
                    <a:lumMod val="95000"/>
                    <a:lumOff val="5000"/>
                  </a:schemeClr>
                </a:solidFill>
                <a:ea typeface="Open Sans" panose="020B0606030504020204" pitchFamily="34" charset="0"/>
                <a:cs typeface="Lato"/>
              </a:rPr>
              <a:t>FTT – Flex Period Times			FTT – Flex Period Times</a:t>
            </a:r>
          </a:p>
          <a:p>
            <a:r>
              <a:rPr lang="en-US" sz="4000" dirty="0">
                <a:solidFill>
                  <a:schemeClr val="tx1">
                    <a:lumMod val="95000"/>
                    <a:lumOff val="5000"/>
                  </a:schemeClr>
                </a:solidFill>
                <a:ea typeface="Open Sans" panose="020B0606030504020204" pitchFamily="34" charset="0"/>
                <a:cs typeface="Lato"/>
              </a:rPr>
              <a:t>CCL – Class Calendar			CCL – Class Calendar</a:t>
            </a:r>
          </a:p>
          <a:p>
            <a:r>
              <a:rPr lang="en-US" sz="4000" dirty="0">
                <a:solidFill>
                  <a:schemeClr val="tx1">
                    <a:lumMod val="95000"/>
                    <a:lumOff val="5000"/>
                  </a:schemeClr>
                </a:solidFill>
                <a:ea typeface="Open Sans" panose="020B0606030504020204" pitchFamily="34" charset="0"/>
                <a:cs typeface="Lato"/>
              </a:rPr>
              <a:t>CCD – Class Calendar Dates		CCD – Class Calendar Dates</a:t>
            </a:r>
          </a:p>
          <a:p>
            <a:r>
              <a:rPr lang="en-US" sz="4000" dirty="0">
                <a:solidFill>
                  <a:schemeClr val="tx1">
                    <a:lumMod val="95000"/>
                    <a:lumOff val="5000"/>
                  </a:schemeClr>
                </a:solidFill>
                <a:ea typeface="Open Sans" panose="020B0606030504020204" pitchFamily="34" charset="0"/>
                <a:cs typeface="Lato"/>
              </a:rPr>
              <a:t>BSD – Bell Schedule Definition		BSD – Bell Schedule Definition</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7706934"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SECURITY SETTINGS - TABLES USED</a:t>
            </a:r>
          </a:p>
        </p:txBody>
      </p:sp>
    </p:spTree>
    <p:extLst>
      <p:ext uri="{BB962C8B-B14F-4D97-AF65-F5344CB8AC3E}">
        <p14:creationId xmlns:p14="http://schemas.microsoft.com/office/powerpoint/2010/main" val="318615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5770</TotalTime>
  <Words>4206</Words>
  <Application>Microsoft Macintosh PowerPoint</Application>
  <PresentationFormat>Custom</PresentationFormat>
  <Paragraphs>486</Paragraphs>
  <Slides>47</Slides>
  <Notes>38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47</vt:i4>
      </vt:variant>
    </vt:vector>
  </HeadingPairs>
  <TitlesOfParts>
    <vt:vector size="59" baseType="lpstr">
      <vt:lpstr>Abadi</vt:lpstr>
      <vt:lpstr>AeriesSansBold</vt:lpstr>
      <vt:lpstr>Arial</vt:lpstr>
      <vt:lpstr>Bebas Neue</vt:lpstr>
      <vt:lpstr>Bebas Neue Bold</vt:lpstr>
      <vt:lpstr>Calibri</vt:lpstr>
      <vt:lpstr>Calibri Light</vt:lpstr>
      <vt:lpstr>Helvetica Neue</vt:lpstr>
      <vt:lpstr>Lato</vt:lpstr>
      <vt:lpstr>Nunito Sans 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OPTIONS TO SCHEDULE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 Office User</cp:lastModifiedBy>
  <cp:revision>465</cp:revision>
  <cp:lastPrinted>2022-12-10T18:47:31Z</cp:lastPrinted>
  <dcterms:created xsi:type="dcterms:W3CDTF">2014-09-26T10:57:37Z</dcterms:created>
  <dcterms:modified xsi:type="dcterms:W3CDTF">2024-01-19T17:34:43Z</dcterms:modified>
</cp:coreProperties>
</file>