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5" r:id="rId5"/>
    <p:sldId id="259" r:id="rId6"/>
    <p:sldId id="262" r:id="rId7"/>
    <p:sldId id="264" r:id="rId8"/>
    <p:sldId id="268" r:id="rId9"/>
    <p:sldId id="266" r:id="rId10"/>
    <p:sldId id="270" r:id="rId11"/>
    <p:sldId id="263" r:id="rId12"/>
    <p:sldId id="269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BAC158-C0DC-4FA1-8BAA-6904434C5508}" v="280" dt="2023-06-09T16:58:24.5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6" autoAdjust="0"/>
    <p:restoredTop sz="92373" autoAdjust="0"/>
  </p:normalViewPr>
  <p:slideViewPr>
    <p:cSldViewPr snapToGrid="0">
      <p:cViewPr varScale="1">
        <p:scale>
          <a:sx n="100" d="100"/>
          <a:sy n="100" d="100"/>
        </p:scale>
        <p:origin x="10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FF7A0-9F15-4461-AC6F-36097BDAC784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7C537-9BB5-4B39-8067-13BD945A7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540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37C537-9BB5-4B39-8067-13BD945A72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59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Customer: I had to look this up recently. It's on https://www.cde.ca.gov/ds/sp/cl/calpadsfaqs.asp under "How should the duration be determined for an expulsion? (Given that expulsions do not really have durations like suspensions, which have a specific number of days defined for which the student is not allowed to attend school.)"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37C537-9BB5-4B39-8067-13BD945A72C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49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90EB5-7621-E169-DDAC-88FE68D7E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121DC4-86E1-3B4D-05BD-4F9D50D963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8CB1E-A02E-5E3A-ED48-959EDDD2B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92B9-7685-4818-89EF-3A857C537361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BFCFC-0BCE-807D-1EAC-5B2ABDC69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B31A9E-7315-7A9D-053C-61DE429F5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8B2B-7FAF-450B-B56C-42B888A79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53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14270-EF38-01AD-A141-5AD7006EA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D8DA19-49E1-31CE-0514-92D85D4EC4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6FEC0-98E6-E685-37DE-08D35E1DA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92B9-7685-4818-89EF-3A857C537361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5F498-A604-CB44-5AF9-1211AD614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29030-B865-8D18-CEEB-A4D4E5BCF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8B2B-7FAF-450B-B56C-42B888A79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131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0A1E25-DAA9-DA50-B420-23340B2331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0FE6E1-BF58-2F46-927C-81565FCA0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E36EB-B12B-54B2-32AD-E94F2169F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92B9-7685-4818-89EF-3A857C537361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E517C-E6BB-28C8-D4D8-2E57F0D44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1F6F07-D291-5B59-75FF-7913B6E39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8B2B-7FAF-450B-B56C-42B888A79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070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95325-EB93-D0BD-E4EE-15F5A4B69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B3F7A-20C9-941D-6B01-794CBFD05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1F09E7-E521-0714-E273-97484903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92B9-7685-4818-89EF-3A857C537361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6835F-B83B-7CF8-14DC-30C98C195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EA0F1-1E21-1BBF-FC1D-B13FA6999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8B2B-7FAF-450B-B56C-42B888A79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38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22327-DE1E-7C17-0637-2FB94CF54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49D27-FCA0-76B3-589E-84AB163BD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BF461-82CE-3245-5F61-15CEAB8FC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92B9-7685-4818-89EF-3A857C537361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5C51E-5B55-5842-16E2-1C4CF305C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4F0B7-0CF6-08DE-6FBC-58455FE45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8B2B-7FAF-450B-B56C-42B888A79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681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26D1F-1053-9EFD-C048-BD0CBA0CE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98171-D1A8-B7B1-C8D5-5E364899BE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B9831B-6DE8-33E3-D31F-561847A1E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A2B982-3AD0-AD92-4DA1-0E680E1D5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92B9-7685-4818-89EF-3A857C537361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504108-720F-5A92-3929-5D3A7C42B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2C157A-B5A2-0E86-3B65-C655681FB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8B2B-7FAF-450B-B56C-42B888A79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1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7442-8234-BA84-8581-8E915BD9B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59EED0-DA05-401B-6D12-684AF7BFF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79DEAD-A674-BA96-89D0-07EDD6A2C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E92634-E850-9238-6C7B-5ADDED47CE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97C703-F628-60BA-9BF1-AC75160929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88E38C-3CFC-E589-2D90-9810E4475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92B9-7685-4818-89EF-3A857C537361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974FE6-CC07-1BC7-DCD8-C23F86142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E40783-B7B3-01BC-FB19-92869C08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8B2B-7FAF-450B-B56C-42B888A79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57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CC067-7A12-C838-E0FD-DD2B65298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54A8FF-5ED0-2442-4B77-35EDE7F8D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92B9-7685-4818-89EF-3A857C537361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87D244-75AE-C92B-F5E1-BD6BCF311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B6504F-7660-9E9B-4832-85BE86BF4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8B2B-7FAF-450B-B56C-42B888A79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4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093CF2-9152-F6F0-F45F-7AA5ED010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92B9-7685-4818-89EF-3A857C537361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ED2031-A4D8-28EC-6953-FF78BBD37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AC91FB-99D7-3EA7-9E47-8AE62150D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8B2B-7FAF-450B-B56C-42B888A79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97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36842-3E8A-CC43-0BB3-2B2F78334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EC44C-CE06-BAA7-724A-3E49CCD8B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4A9114-D846-6D27-D503-3596F6CCD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40043B-28B4-AF78-E89A-48B707DCA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92B9-7685-4818-89EF-3A857C537361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82A730-0B1A-BD37-3EAA-17DB24247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38E12D-77A0-29F9-E31E-5592F98FE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8B2B-7FAF-450B-B56C-42B888A79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71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FE673-6C1E-A680-85DB-9DF76BB42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BE38C2-76BC-A2F6-3A63-E2A7EBB763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99F568-5184-C841-4524-62309D7DF2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E8FF6D-0BF8-D97F-BAE1-7FAE430B3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92B9-7685-4818-89EF-3A857C537361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A58949-FAB0-AD9D-FD9E-032A51D68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6C4C8A-0E8D-D8CE-78E8-085DF3263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8B2B-7FAF-450B-B56C-42B888A79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48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979B48-F1E0-A76D-B362-C4BBBB77F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D2E8A-F1FB-FDDC-41DA-AD5F16134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5E4E5-8129-E981-0A62-12DBCDC922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A92B9-7685-4818-89EF-3A857C537361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F659B-E84F-EA95-519C-A0490D5660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12D41B-DA60-064A-57C2-7830B5974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E8B2B-7FAF-450B-B56C-42B888A79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5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umentation.calpads.org/UploadViewSubmission/FileUpload/#replacement-processi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support.aeries.com/support/solutions/articles/14000143374-calpads-eoy-where-does-the-data-go-6-1-2023" TargetMode="External"/><Relationship Id="rId4" Type="http://schemas.openxmlformats.org/officeDocument/2006/relationships/hyperlink" Target="https://csis.fcmat.org/calpads-support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documentation.calpads.org/UploadViewSubmission/FileUpload/#replacement-processing" TargetMode="External"/><Relationship Id="rId13" Type="http://schemas.openxmlformats.org/officeDocument/2006/relationships/hyperlink" Target="https://www.cde.ca.gov/ds/sp/cl/calpadsfaqs.asp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s://youtu.be/7nfyL8hHF2I" TargetMode="External"/><Relationship Id="rId12" Type="http://schemas.openxmlformats.org/officeDocument/2006/relationships/hyperlink" Target="https://documentation.calpads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ocumentation.calpads.org/Training/EOYPrimer/" TargetMode="External"/><Relationship Id="rId11" Type="http://schemas.openxmlformats.org/officeDocument/2006/relationships/hyperlink" Target="https://support.aeries.com/support/solutions/articles/14000143374-calpads-eoy-where-does-the-data-go-6-1-2023" TargetMode="External"/><Relationship Id="rId5" Type="http://schemas.openxmlformats.org/officeDocument/2006/relationships/hyperlink" Target="https://www.cde.ca.gov/ds/sp/cl/systemdocs.asp" TargetMode="External"/><Relationship Id="rId10" Type="http://schemas.openxmlformats.org/officeDocument/2006/relationships/hyperlink" Target="https://learn.fcmat.org/learner/courses" TargetMode="External"/><Relationship Id="rId4" Type="http://schemas.openxmlformats.org/officeDocument/2006/relationships/hyperlink" Target="https://support.aeries.com/support/solutions/articles/14000135653-504-plans-how-does-aeries-extract-504-plan-records-" TargetMode="External"/><Relationship Id="rId9" Type="http://schemas.openxmlformats.org/officeDocument/2006/relationships/hyperlink" Target="https://csis.fcmat.org/calpads-support" TargetMode="External"/><Relationship Id="rId14" Type="http://schemas.openxmlformats.org/officeDocument/2006/relationships/hyperlink" Target="https://support.aeries.com/support/solutions/articles/14000099631-suspension-attendance-listing-by-student-report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aeries.com/support/solutions/articles/14000100649-calpads-cross-reference-by-extract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hyperlink" Target="https://support.aeries.com/support/solutions/folders/14000115960" TargetMode="External"/><Relationship Id="rId4" Type="http://schemas.openxmlformats.org/officeDocument/2006/relationships/hyperlink" Target="https://support.aeries.com/support/solutions/articles/14000082466-eoy-1-career-technical-education-file-sct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aeries.com/support/solutions/articles/14000135653-504-plans-how-does-aeries-extract-504-plan-records-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www.cde.ca.gov/ds/sp/cl/systemdocs.as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ca.gov/ds/sp/cl/systemdocs.asp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7nfyL8hHF2I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background pattern&#10;&#10;Description automatically generated">
            <a:extLst>
              <a:ext uri="{FF2B5EF4-FFF2-40B4-BE49-F238E27FC236}">
                <a16:creationId xmlns:a16="http://schemas.microsoft.com/office/drawing/2014/main" id="{66C12E19-B1FE-E16D-82B1-39C304D1AF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82E853-1606-53B7-B1F6-FF587761B7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253" y="242687"/>
            <a:ext cx="9144000" cy="2387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Ask Aeries!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CALPADS EOY Reporting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A022A9-E96C-9D6A-16A7-C6CDE14755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June 15, 2023</a:t>
            </a:r>
          </a:p>
          <a:p>
            <a:r>
              <a:rPr lang="en-US" dirty="0">
                <a:solidFill>
                  <a:schemeClr val="bg1"/>
                </a:solidFill>
              </a:rPr>
              <a:t>Host: Flaviola Cisneros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Presenter: Suzette Kellar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Moderators: Flaviola Cisneros, Stephen Burks</a:t>
            </a:r>
          </a:p>
        </p:txBody>
      </p:sp>
    </p:spTree>
    <p:extLst>
      <p:ext uri="{BB962C8B-B14F-4D97-AF65-F5344CB8AC3E}">
        <p14:creationId xmlns:p14="http://schemas.microsoft.com/office/powerpoint/2010/main" val="1392990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CC8375-C7E7-C7AE-79F1-C55A9E059D8F}"/>
              </a:ext>
            </a:extLst>
          </p:cNvPr>
          <p:cNvSpPr txBox="1"/>
          <p:nvPr/>
        </p:nvSpPr>
        <p:spPr>
          <a:xfrm>
            <a:off x="553515" y="461395"/>
            <a:ext cx="10673372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When a Suspension becomes an Expulsion, you need to add an Administrative Decision for the Expulsion and fill out the data on the Expulsion tab.  Please note:  The only field on the Expulsion tab that has to be filled in for CALPADS is the Modification field.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075205-D9BE-078B-7E5E-9FCF2C169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201" y="1800146"/>
            <a:ext cx="3760686" cy="42323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BFA4A6-23BA-9222-4827-47772BCE83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515" y="2509059"/>
            <a:ext cx="6167316" cy="38575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90999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, shape&#10;&#10;Description automatically generated">
            <a:extLst>
              <a:ext uri="{FF2B5EF4-FFF2-40B4-BE49-F238E27FC236}">
                <a16:creationId xmlns:a16="http://schemas.microsoft.com/office/drawing/2014/main" id="{2E4841FD-B940-3409-51CE-C1621161B5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943"/>
            <a:ext cx="12192000" cy="6858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90943F25-BB24-E7C1-ACBA-5DB1E30D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552" y="84143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More Training Links: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76839F-F218-441D-7D9E-8C0C7E08D5B8}"/>
              </a:ext>
            </a:extLst>
          </p:cNvPr>
          <p:cNvSpPr txBox="1"/>
          <p:nvPr/>
        </p:nvSpPr>
        <p:spPr>
          <a:xfrm>
            <a:off x="824552" y="3105834"/>
            <a:ext cx="61892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3" tooltip="https://documentation.calpads.org/uploadviewsubmission/fileupload/#replacement-processi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CALPADS File Submissions: </a:t>
            </a:r>
            <a:r>
              <a:rPr lang="en-US" dirty="0">
                <a:solidFill>
                  <a:srgbClr val="0563C1"/>
                </a:solidFill>
                <a:effectLst/>
                <a:hlinkClick r:id="rId3" tooltip="https://documentation.calpads.org/uploadviewsubmission/fileupload/#replacement-processi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https://documentation.calpads.org/UploadViewSubmission/FileUpload/#replacement-processing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8EF31F-EB27-C6AB-C441-32192E47907A}"/>
              </a:ext>
            </a:extLst>
          </p:cNvPr>
          <p:cNvSpPr txBox="1"/>
          <p:nvPr/>
        </p:nvSpPr>
        <p:spPr>
          <a:xfrm>
            <a:off x="824552" y="2361062"/>
            <a:ext cx="61892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4" tooltip="https://csis.fcmat.org/calpads-suppor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FCMAT: </a:t>
            </a:r>
            <a:r>
              <a:rPr lang="en-US" dirty="0">
                <a:solidFill>
                  <a:srgbClr val="0563C1"/>
                </a:solidFill>
                <a:effectLst/>
                <a:hlinkClick r:id="rId4" tooltip="https://csis.fcmat.org/calpads-suppor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https://csis.fcmat.org/calpads-support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3DA036-6884-86D4-ADEF-1BD6809E287C}"/>
              </a:ext>
            </a:extLst>
          </p:cNvPr>
          <p:cNvSpPr txBox="1"/>
          <p:nvPr/>
        </p:nvSpPr>
        <p:spPr>
          <a:xfrm>
            <a:off x="824552" y="4417292"/>
            <a:ext cx="61892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/>
                <a:hlinkClick r:id="rId5" tooltip="https://support.aeries.com/support/solutions/articles/14000143374-calpads-eoy-where-does-the-data-go-6-1-20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GMA CALPADS EOY Where Does the Data Go: </a:t>
            </a:r>
            <a:r>
              <a:rPr lang="en-US" dirty="0">
                <a:solidFill>
                  <a:srgbClr val="0563C1"/>
                </a:solidFill>
                <a:effectLst/>
                <a:hlinkClick r:id="rId5" tooltip="https://support.aeries.com/support/solutions/articles/14000143374-calpads-eoy-where-does-the-data-go-6-1-20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https://support.aeries.com/support/solutions/articles/14000143374-calpads-eoy-where-does-the-data-go-6-1-2023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085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C69C3-E36C-01B0-E134-D5E763CBB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271" y="66278"/>
            <a:ext cx="7453132" cy="1226916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lgerian" panose="04020705040A02060702" pitchFamily="82" charset="0"/>
              </a:rPr>
              <a:t>Wrap 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47A3B3-8236-FAF5-9CAD-AB6EA3F99331}"/>
              </a:ext>
            </a:extLst>
          </p:cNvPr>
          <p:cNvSpPr txBox="1"/>
          <p:nvPr/>
        </p:nvSpPr>
        <p:spPr>
          <a:xfrm>
            <a:off x="102870" y="218774"/>
            <a:ext cx="11958057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504 Plans: </a:t>
            </a:r>
            <a:r>
              <a:rPr lang="en-US" sz="2000" dirty="0">
                <a:effectLst/>
                <a:hlinkClick r:id="rId4" tooltip="https://support.aeries.com/support/solutions/articles/14000135653-504-plans-how-does-aeries-extract-504-plan-records-"/>
              </a:rPr>
              <a:t>https://support.aeries.com/support/solutions/articles/14000135653-504-plans-how-does-aeries-extract-504-plan-records-</a:t>
            </a:r>
            <a:endParaRPr lang="en-US" sz="2000" dirty="0">
              <a:effectLst/>
            </a:endParaRPr>
          </a:p>
          <a:p>
            <a:pPr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CALPADS Documentation: </a:t>
            </a:r>
            <a:r>
              <a:rPr lang="en-US" sz="2000" dirty="0">
                <a:effectLst/>
                <a:hlinkClick r:id="rId5" tooltip="https://www.cde.ca.gov/ds/sp/cl/systemdocs.asp"/>
              </a:rPr>
              <a:t>https://www.cde.ca.gov/ds/sp/cl/systemdocs.asp</a:t>
            </a:r>
            <a:endParaRPr lang="en-US" sz="2000" dirty="0">
              <a:effectLst/>
            </a:endParaRPr>
          </a:p>
          <a:p>
            <a:pPr>
              <a:defRPr/>
            </a:pPr>
            <a:r>
              <a:rPr lang="en-US" sz="2000" dirty="0">
                <a:solidFill>
                  <a:schemeClr val="bg1"/>
                </a:solidFill>
              </a:rPr>
              <a:t>EOY Roadmap: </a:t>
            </a:r>
            <a:r>
              <a:rPr lang="en-US" sz="2000" dirty="0">
                <a:hlinkClick r:id="rId6"/>
              </a:rPr>
              <a:t>https://documentation.calpads.org/Training/EOYPrimer/</a:t>
            </a:r>
            <a:endParaRPr lang="en-US" sz="2000" dirty="0"/>
          </a:p>
          <a:p>
            <a:pPr>
              <a:defRPr/>
            </a:pPr>
            <a:r>
              <a:rPr lang="en-US" sz="2000" dirty="0">
                <a:solidFill>
                  <a:schemeClr val="bg1"/>
                </a:solidFill>
              </a:rPr>
              <a:t>EOY Training Video: </a:t>
            </a:r>
            <a:r>
              <a:rPr lang="en-US" sz="2000" dirty="0">
                <a:effectLst/>
                <a:hlinkClick r:id="rId7" tooltip="https://youtu.be/7nfyl8hhf2i"/>
              </a:rPr>
              <a:t>https://youtu.be/7nfyL8hHF2I</a:t>
            </a:r>
            <a:endParaRPr lang="en-US" sz="2000" dirty="0">
              <a:effectLst/>
            </a:endParaRPr>
          </a:p>
          <a:p>
            <a:pPr>
              <a:defRPr/>
            </a:pPr>
            <a:r>
              <a:rPr lang="en-US" sz="2000" dirty="0">
                <a:solidFill>
                  <a:schemeClr val="bg1"/>
                </a:solidFill>
              </a:rPr>
              <a:t>File Upload: </a:t>
            </a:r>
            <a:r>
              <a:rPr lang="en-US" sz="2000" dirty="0">
                <a:effectLst/>
                <a:hlinkClick r:id="rId8" tooltip="https://documentation.calpads.org/uploadviewsubmission/fileupload/#replacement-processing"/>
              </a:rPr>
              <a:t>https://documentation.calpads.org/UploadViewSubmission/FileUpload/#replacement-processing</a:t>
            </a:r>
            <a:endParaRPr lang="en-US" sz="2000" dirty="0"/>
          </a:p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hlinkClick r:id="rId9" tooltip="https://csis.fcmat.org/calpads-suppor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FCMAT: </a:t>
            </a:r>
            <a:r>
              <a:rPr lang="en-US" sz="2000" dirty="0">
                <a:solidFill>
                  <a:srgbClr val="0563C1"/>
                </a:solidFill>
                <a:effectLst/>
                <a:hlinkClick r:id="rId9" tooltip="https://csis.fcmat.org/calpads-suppor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https://csis.fcmat.org/calpads-support</a:t>
            </a:r>
            <a:endParaRPr lang="en-US" sz="2000" dirty="0"/>
          </a:p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hlinkClick r:id="rId8" tooltip="https://documentation.calpads.org/uploadviewsubmission/fileupload/#replacement-processi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CALPADS File Submissions: </a:t>
            </a:r>
            <a:r>
              <a:rPr lang="en-US" sz="2000" dirty="0">
                <a:solidFill>
                  <a:srgbClr val="0563C1"/>
                </a:solidFill>
                <a:effectLst/>
                <a:hlinkClick r:id="rId8" tooltip="https://documentation.calpads.org/uploadviewsubmission/fileupload/#replacement-processi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https://documentation.calpads.org/UploadViewSubmission/FileUpload/#replacement-processing</a:t>
            </a:r>
            <a:endParaRPr lang="en-US" sz="2000" dirty="0"/>
          </a:p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effectLst/>
                <a:hlinkClick r:id="rId10" tooltip="https://learn.fcmat.org/learner/cours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Bridge Learning: </a:t>
            </a:r>
            <a:r>
              <a:rPr lang="en-US" sz="2000" dirty="0">
                <a:solidFill>
                  <a:srgbClr val="0563C1"/>
                </a:solidFill>
                <a:effectLst/>
                <a:hlinkClick r:id="rId10" tooltip="https://learn.fcmat.org/learner/cours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https://learn.fcmat.org/learner/courses</a:t>
            </a:r>
            <a:endParaRPr lang="en-US" sz="2000" dirty="0"/>
          </a:p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effectLst/>
                <a:hlinkClick r:id="rId11" tooltip="https://support.aeries.com/support/solutions/articles/14000143374-calpads-eoy-where-does-the-data-go-6-1-20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GMA CALPADS EOY Where Does the Data Go: </a:t>
            </a:r>
            <a:r>
              <a:rPr lang="en-US" sz="2000" dirty="0">
                <a:solidFill>
                  <a:srgbClr val="0563C1"/>
                </a:solidFill>
                <a:effectLst/>
                <a:hlinkClick r:id="rId11" tooltip="https://support.aeries.com/support/solutions/articles/14000143374-calpads-eoy-where-does-the-data-go-6-1-20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https://support.aeries.com/support/solutions/articles/14000143374-calpads-eoy-where-does-the-data-go-6-1-2023</a:t>
            </a:r>
            <a:endParaRPr lang="en-US" sz="2000" dirty="0">
              <a:solidFill>
                <a:srgbClr val="0563C1"/>
              </a:solidFill>
              <a:effectLst/>
            </a:endParaRPr>
          </a:p>
          <a:p>
            <a:pPr>
              <a:defRPr/>
            </a:pPr>
            <a:r>
              <a:rPr lang="en-US" sz="2000" dirty="0">
                <a:solidFill>
                  <a:schemeClr val="bg1"/>
                </a:solidFill>
              </a:rPr>
              <a:t>CALPADS User Manual: </a:t>
            </a:r>
            <a:r>
              <a:rPr lang="en-US" sz="2000" dirty="0">
                <a:hlinkClick r:id="rId12"/>
              </a:rPr>
              <a:t>https://documentation.calpads.org/</a:t>
            </a:r>
            <a:endParaRPr lang="en-US" sz="2000" dirty="0"/>
          </a:p>
          <a:p>
            <a:pPr>
              <a:defRPr/>
            </a:pPr>
            <a:r>
              <a:rPr lang="en-US" sz="2000" dirty="0">
                <a:solidFill>
                  <a:schemeClr val="bg1"/>
                </a:solidFill>
              </a:rPr>
              <a:t>CALPADS Q&amp;A Expulsion Days: </a:t>
            </a:r>
            <a:r>
              <a:rPr lang="en-US" sz="2000" dirty="0">
                <a:hlinkClick r:id="rId13"/>
              </a:rPr>
              <a:t>https://www.cde.ca.gov/ds/sp/cl/calpadsfaqs.asp</a:t>
            </a:r>
            <a:endParaRPr lang="en-US" sz="2000" dirty="0"/>
          </a:p>
          <a:p>
            <a:pPr>
              <a:defRPr/>
            </a:pPr>
            <a:r>
              <a:rPr lang="en-US" sz="2000" dirty="0">
                <a:solidFill>
                  <a:schemeClr val="bg1"/>
                </a:solidFill>
              </a:rPr>
              <a:t>Discipline Report in Aeries: </a:t>
            </a:r>
            <a:r>
              <a:rPr lang="en-US" sz="2000" dirty="0">
                <a:hlinkClick r:id="rId14"/>
              </a:rPr>
              <a:t>https://support.aeries.com/support/solutions/articles/14000099631-suspension-attendance-listing-by-student-report</a:t>
            </a: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6062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FD60F57E-C307-0DC7-5924-13E9AFDB85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2E6009-33E0-7B4D-1257-F0BBD1B67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685" y="1781850"/>
            <a:ext cx="11215868" cy="3294299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3600" dirty="0">
                <a:solidFill>
                  <a:schemeClr val="bg1"/>
                </a:solidFill>
              </a:rPr>
            </a:br>
            <a:br>
              <a:rPr lang="en-US" sz="3600" dirty="0">
                <a:solidFill>
                  <a:schemeClr val="bg1"/>
                </a:solidFill>
              </a:rPr>
            </a:br>
            <a:br>
              <a:rPr lang="en-US" sz="3600" dirty="0">
                <a:solidFill>
                  <a:schemeClr val="bg1"/>
                </a:solidFill>
              </a:rPr>
            </a:b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Additional Links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Aeries File Cross Reference: </a:t>
            </a:r>
            <a:r>
              <a:rPr lang="en-US" sz="2200" dirty="0">
                <a:hlinkClick r:id="rId3"/>
              </a:rPr>
              <a:t>https://support.aeries.com/support/solutions/articles/14000100649-calpads-cross-reference-by-extract</a:t>
            </a:r>
            <a:br>
              <a:rPr lang="en-US" sz="2200" dirty="0"/>
            </a:br>
            <a:r>
              <a:rPr lang="en-US" sz="2200" dirty="0">
                <a:solidFill>
                  <a:schemeClr val="bg1"/>
                </a:solidFill>
              </a:rPr>
              <a:t>SCTE File Documentation: </a:t>
            </a:r>
            <a:r>
              <a:rPr lang="en-US" sz="2200" dirty="0">
                <a:solidFill>
                  <a:schemeClr val="bg1"/>
                </a:solidFill>
                <a:hlinkClick r:id="rId4"/>
              </a:rPr>
              <a:t>https://support.aeries.com/support/solutions/articles/14000082466-eoy-1-career-technical-education-file-scte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Career Pathways: </a:t>
            </a:r>
            <a:r>
              <a:rPr lang="en-US" sz="2200" dirty="0">
                <a:solidFill>
                  <a:schemeClr val="bg1"/>
                </a:solidFill>
                <a:hlinkClick r:id="rId5"/>
              </a:rPr>
              <a:t>https://support.aeries.com/support/solutions/folders/14000115960</a:t>
            </a:r>
            <a:br>
              <a:rPr lang="en-US" sz="2200" dirty="0">
                <a:solidFill>
                  <a:schemeClr val="bg1"/>
                </a:solidFill>
              </a:rPr>
            </a:b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100" dirty="0">
                <a:solidFill>
                  <a:schemeClr val="bg1"/>
                </a:solidFill>
              </a:rPr>
              <a:t>IMPORTANT Message from Aeries on closing out your EOY Programs:</a:t>
            </a:r>
            <a:br>
              <a:rPr lang="en-US" sz="3100" dirty="0">
                <a:solidFill>
                  <a:schemeClr val="bg1"/>
                </a:solidFill>
              </a:rPr>
            </a:br>
            <a:r>
              <a:rPr lang="en-US" sz="3100" dirty="0">
                <a:solidFill>
                  <a:schemeClr val="bg1"/>
                </a:solidFill>
              </a:rPr>
              <a:t>Certain program records must be closed out in the year they end (current year) or they will cause GERR0005 errors in the new year:</a:t>
            </a:r>
            <a:br>
              <a:rPr lang="en-US" sz="3600" dirty="0">
                <a:solidFill>
                  <a:schemeClr val="bg1"/>
                </a:solidFill>
              </a:rPr>
            </a:br>
            <a:br>
              <a:rPr lang="en-US" sz="3600" dirty="0">
                <a:solidFill>
                  <a:schemeClr val="bg1"/>
                </a:solidFill>
              </a:rPr>
            </a:br>
            <a:br>
              <a:rPr lang="en-US" sz="3600" dirty="0">
                <a:solidFill>
                  <a:schemeClr val="bg1"/>
                </a:solidFill>
              </a:rPr>
            </a:b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Please check out the link below to see which records must be closed out yearly and during the current school year: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https://support.aeries.com/support/solutions/articles/14000128136-sprg-faqs</a:t>
            </a:r>
            <a:br>
              <a:rPr lang="en-US" sz="2200" dirty="0">
                <a:solidFill>
                  <a:schemeClr val="bg1"/>
                </a:solidFill>
              </a:rPr>
            </a:br>
            <a:br>
              <a:rPr lang="en-US" sz="3600" dirty="0">
                <a:solidFill>
                  <a:schemeClr val="bg1"/>
                </a:solidFill>
              </a:rPr>
            </a:br>
            <a:br>
              <a:rPr lang="en-US" sz="3600" dirty="0">
                <a:solidFill>
                  <a:schemeClr val="bg1"/>
                </a:solidFill>
              </a:rPr>
            </a:br>
            <a:br>
              <a:rPr lang="en-US" sz="3600" dirty="0">
                <a:solidFill>
                  <a:schemeClr val="bg1"/>
                </a:solidFill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D729F8-101E-AAFA-EDBA-33C78920A2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5551" y="4209466"/>
            <a:ext cx="6554115" cy="117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335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49323D88-ABA9-0E14-8F5F-A071830B63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BA3221F-9994-FA45-3D0D-14D23D51CE44}"/>
              </a:ext>
            </a:extLst>
          </p:cNvPr>
          <p:cNvSpPr txBox="1"/>
          <p:nvPr/>
        </p:nvSpPr>
        <p:spPr>
          <a:xfrm>
            <a:off x="798021" y="1377040"/>
            <a:ext cx="1097141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i="0" dirty="0">
                <a:effectLst/>
                <a:latin typeface="Calibri" panose="020F0502020204030204" pitchFamily="34" charset="0"/>
              </a:rPr>
              <a:t>Question:  </a:t>
            </a:r>
            <a:r>
              <a:rPr lang="en-US" sz="4800" b="0" i="0" dirty="0">
                <a:effectLst/>
                <a:latin typeface="Calibri" panose="020F0502020204030204" pitchFamily="34" charset="0"/>
              </a:rPr>
              <a:t>What is the proper way to report 504 plans? Do we leave the end date blank or is it okay to populate with a date in the future?</a:t>
            </a:r>
            <a:endParaRPr lang="en-US" sz="4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70F457-64B4-051C-23B3-F12359A4A00C}"/>
              </a:ext>
            </a:extLst>
          </p:cNvPr>
          <p:cNvSpPr txBox="1"/>
          <p:nvPr/>
        </p:nvSpPr>
        <p:spPr>
          <a:xfrm>
            <a:off x="798021" y="4834629"/>
            <a:ext cx="98422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effectLst/>
                <a:hlinkClick r:id="rId3" tooltip="https://support.aeries.com/support/solutions/articles/14000135653-504-plans-how-does-aeries-extract-504-plan-records-"/>
              </a:rPr>
              <a:t>https://support.aeries.com/support/solutions/articles/14000135653-504-plans-how-does-aeries-extract-504-plan-records-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31967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, shape&#10;&#10;Description automatically generated">
            <a:extLst>
              <a:ext uri="{FF2B5EF4-FFF2-40B4-BE49-F238E27FC236}">
                <a16:creationId xmlns:a16="http://schemas.microsoft.com/office/drawing/2014/main" id="{2E4841FD-B940-3409-51CE-C1621161B5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E35DE5-CBBA-7178-751F-266BE88A0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51" y="1321724"/>
            <a:ext cx="6105067" cy="1128912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Per CALPADS Data Guide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2200" b="1" dirty="0">
                <a:solidFill>
                  <a:srgbClr val="002060"/>
                </a:solidFill>
                <a:effectLst/>
                <a:hlinkClick r:id="rId4" tooltip="https://www.cde.ca.gov/ds/sp/cl/systemdocs.as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https://www.cde.ca.gov/ds/sp/cl/systemdocs.asp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3A5C43C-E3CD-4AAC-9538-55DC1B3FB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1" y="2363068"/>
            <a:ext cx="6105067" cy="287395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image">
            <a:extLst>
              <a:ext uri="{FF2B5EF4-FFF2-40B4-BE49-F238E27FC236}">
                <a16:creationId xmlns:a16="http://schemas.microsoft.com/office/drawing/2014/main" id="{DCAA5D5D-4BDB-B51E-6445-0132B8B05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984" y="398382"/>
            <a:ext cx="5797265" cy="5717192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99119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49323D88-ABA9-0E14-8F5F-A071830B63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6332BD8-C542-0BA3-5565-2134D24E54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458074"/>
              </p:ext>
            </p:extLst>
          </p:nvPr>
        </p:nvGraphicFramePr>
        <p:xfrm>
          <a:off x="280035" y="552028"/>
          <a:ext cx="5642956" cy="1884045"/>
        </p:xfrm>
        <a:graphic>
          <a:graphicData uri="http://schemas.openxmlformats.org/drawingml/2006/table">
            <a:tbl>
              <a:tblPr/>
              <a:tblGrid>
                <a:gridCol w="5642956">
                  <a:extLst>
                    <a:ext uri="{9D8B030D-6E8A-4147-A177-3AD203B41FA5}">
                      <a16:colId xmlns:a16="http://schemas.microsoft.com/office/drawing/2014/main" val="2097540195"/>
                    </a:ext>
                  </a:extLst>
                </a:gridCol>
              </a:tblGrid>
              <a:tr h="1649742">
                <a:tc>
                  <a:txBody>
                    <a:bodyPr/>
                    <a:lstStyle/>
                    <a:p>
                      <a:pPr algn="l" fontAlgn="b"/>
                      <a:r>
                        <a:rPr lang="en-US" sz="4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Question:  </a:t>
                      </a:r>
                      <a:r>
                        <a:rPr lang="en-US" sz="4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What is the proper timeline to submit data to CALPADS?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605209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7079F44-6A57-38DC-DAC8-6C94BA9F3CE8}"/>
              </a:ext>
            </a:extLst>
          </p:cNvPr>
          <p:cNvSpPr txBox="1"/>
          <p:nvPr/>
        </p:nvSpPr>
        <p:spPr>
          <a:xfrm>
            <a:off x="273604" y="2506695"/>
            <a:ext cx="56429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effectLst/>
                <a:hlinkClick r:id="rId3" tooltip="https://www.cde.ca.gov/ds/sp/cl/systemdocs.asp"/>
              </a:rPr>
              <a:t>https://www.cde.ca.gov/ds/sp/cl/systemdocs.asp</a:t>
            </a:r>
            <a:endParaRPr lang="en-US" sz="2000" dirty="0"/>
          </a:p>
        </p:txBody>
      </p:sp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8278F9AD-EEE9-EBD8-A4EC-B649F037D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404" y="239417"/>
            <a:ext cx="6196803" cy="65023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94787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C69C3-E36C-01B0-E134-D5E763CBB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58" y="182247"/>
            <a:ext cx="8834306" cy="2124022"/>
          </a:xfrm>
        </p:spPr>
        <p:txBody>
          <a:bodyPr/>
          <a:lstStyle/>
          <a:p>
            <a:r>
              <a:rPr lang="en-US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Question:  </a:t>
            </a:r>
            <a:r>
              <a:rPr lang="en-US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What is the correct process for submitting data into CALPADS in preparation for EOY?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F5476D-B691-8A3C-1492-7FB20CDE1CDA}"/>
              </a:ext>
            </a:extLst>
          </p:cNvPr>
          <p:cNvSpPr txBox="1"/>
          <p:nvPr/>
        </p:nvSpPr>
        <p:spPr>
          <a:xfrm>
            <a:off x="239683" y="2256394"/>
            <a:ext cx="61098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https://documentation.calpads.org/Training/EOYPrimer/</a:t>
            </a:r>
          </a:p>
        </p:txBody>
      </p:sp>
      <p:pic>
        <p:nvPicPr>
          <p:cNvPr id="3074" name="Picture 2" descr="image">
            <a:extLst>
              <a:ext uri="{FF2B5EF4-FFF2-40B4-BE49-F238E27FC236}">
                <a16:creationId xmlns:a16="http://schemas.microsoft.com/office/drawing/2014/main" id="{FA218DAB-EA12-FE5D-A998-EE1E76709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679" y="2656504"/>
            <a:ext cx="7326209" cy="40869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83886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49323D88-ABA9-0E14-8F5F-A071830B63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EFE95E-4A81-EC8A-CEB6-51C589EBBB5F}"/>
              </a:ext>
            </a:extLst>
          </p:cNvPr>
          <p:cNvSpPr txBox="1"/>
          <p:nvPr/>
        </p:nvSpPr>
        <p:spPr>
          <a:xfrm>
            <a:off x="5584783" y="3542305"/>
            <a:ext cx="63467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?</a:t>
            </a:r>
          </a:p>
          <a:p>
            <a:endParaRPr lang="en-US" sz="2400" dirty="0"/>
          </a:p>
          <a:p>
            <a:r>
              <a:rPr lang="en-US" sz="2400" dirty="0"/>
              <a:t>?</a:t>
            </a:r>
          </a:p>
          <a:p>
            <a:r>
              <a:rPr lang="en-US" sz="2400" dirty="0"/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D2FBCE-73C9-39BB-51D6-1D1CBC5C3152}"/>
              </a:ext>
            </a:extLst>
          </p:cNvPr>
          <p:cNvSpPr txBox="1"/>
          <p:nvPr/>
        </p:nvSpPr>
        <p:spPr>
          <a:xfrm>
            <a:off x="509055" y="355338"/>
            <a:ext cx="618925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effectLst/>
                <a:hlinkClick r:id="rId3" tooltip="https://youtu.be/7nfyl8hhf2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CALPADS Training Video:</a:t>
            </a:r>
          </a:p>
          <a:p>
            <a:r>
              <a:rPr lang="en-US" sz="2000" dirty="0">
                <a:solidFill>
                  <a:srgbClr val="0563C1"/>
                </a:solidFill>
                <a:effectLst/>
                <a:hlinkClick r:id="rId3" tooltip="https://youtu.be/7nfyl8hhf2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https://youtu.be/7nfyL8hHF2I</a:t>
            </a:r>
            <a:endParaRPr lang="en-US" sz="2000" dirty="0"/>
          </a:p>
        </p:txBody>
      </p:sp>
      <p:pic>
        <p:nvPicPr>
          <p:cNvPr id="4098" name="Picture 2" descr="image">
            <a:extLst>
              <a:ext uri="{FF2B5EF4-FFF2-40B4-BE49-F238E27FC236}">
                <a16:creationId xmlns:a16="http://schemas.microsoft.com/office/drawing/2014/main" id="{F720B8BE-008E-13C7-1E85-0A62827E0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653" y="1346709"/>
            <a:ext cx="9686071" cy="539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9861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BC034B5-81B5-EE6C-E578-F579E05E54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619987"/>
              </p:ext>
            </p:extLst>
          </p:nvPr>
        </p:nvGraphicFramePr>
        <p:xfrm>
          <a:off x="439836" y="469638"/>
          <a:ext cx="11312325" cy="1091743"/>
        </p:xfrm>
        <a:graphic>
          <a:graphicData uri="http://schemas.openxmlformats.org/drawingml/2006/table">
            <a:tbl>
              <a:tblPr/>
              <a:tblGrid>
                <a:gridCol w="11312325">
                  <a:extLst>
                    <a:ext uri="{9D8B030D-6E8A-4147-A177-3AD203B41FA5}">
                      <a16:colId xmlns:a16="http://schemas.microsoft.com/office/drawing/2014/main" val="3171056818"/>
                    </a:ext>
                  </a:extLst>
                </a:gridCol>
              </a:tblGrid>
              <a:tr h="109174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Question:  </a:t>
                      </a:r>
                      <a:r>
                        <a:rPr lang="en-US" sz="20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The most difficult part of reporting is not knowing how to clear the errors. I have a difficult time knowing when and what files to re-upload to clear the errors.  If you could make mention of those steps to help clear errors, that would really help me. 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267127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E3CD33E-9FD3-EBDC-9811-4B1056E7F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842" y="2971251"/>
            <a:ext cx="6012353" cy="37266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DCE8EE-5869-F49C-FB91-8180F00A26C5}"/>
              </a:ext>
            </a:extLst>
          </p:cNvPr>
          <p:cNvSpPr txBox="1"/>
          <p:nvPr/>
        </p:nvSpPr>
        <p:spPr>
          <a:xfrm>
            <a:off x="729842" y="1870745"/>
            <a:ext cx="10586907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Our Support Knowledge Base has lots of great information on the CALPADS errors and what to look for to resolve it.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319E88-6079-F545-2798-B28E23E139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4798" y="2721941"/>
            <a:ext cx="6232140" cy="36664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20919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49323D88-ABA9-0E14-8F5F-A071830B63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71B566-76BA-7E6C-5DAE-7CB9D28AB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88985"/>
            <a:ext cx="9144000" cy="17134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endParaRPr lang="en-US" sz="6000" dirty="0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9F39B7-DE09-AB55-4A87-A14D9DD4977D}"/>
              </a:ext>
            </a:extLst>
          </p:cNvPr>
          <p:cNvSpPr txBox="1"/>
          <p:nvPr/>
        </p:nvSpPr>
        <p:spPr>
          <a:xfrm>
            <a:off x="713771" y="1972644"/>
            <a:ext cx="107644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BDB29D-43CA-5E6B-3023-358F99293F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073" y="228811"/>
            <a:ext cx="6097476" cy="35341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7158F4F-60A5-49EB-BFFF-8DE7291CC7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0985" y="446467"/>
            <a:ext cx="5896579" cy="64115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7B978ED-ACA3-7FA6-8FE8-8ADB57F49436}"/>
              </a:ext>
            </a:extLst>
          </p:cNvPr>
          <p:cNvSpPr txBox="1"/>
          <p:nvPr/>
        </p:nvSpPr>
        <p:spPr>
          <a:xfrm>
            <a:off x="113543" y="3841715"/>
            <a:ext cx="55180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CALPADS User Manual: https://documentation.calpads.org/</a:t>
            </a:r>
          </a:p>
        </p:txBody>
      </p:sp>
    </p:spTree>
    <p:extLst>
      <p:ext uri="{BB962C8B-B14F-4D97-AF65-F5344CB8AC3E}">
        <p14:creationId xmlns:p14="http://schemas.microsoft.com/office/powerpoint/2010/main" val="24102416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4D56FA0-0093-F33A-8CAC-D0ED67D840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614483"/>
              </p:ext>
            </p:extLst>
          </p:nvPr>
        </p:nvGraphicFramePr>
        <p:xfrm>
          <a:off x="534138" y="1141474"/>
          <a:ext cx="11312323" cy="4017645"/>
        </p:xfrm>
        <a:graphic>
          <a:graphicData uri="http://schemas.openxmlformats.org/drawingml/2006/table">
            <a:tbl>
              <a:tblPr/>
              <a:tblGrid>
                <a:gridCol w="11312323">
                  <a:extLst>
                    <a:ext uri="{9D8B030D-6E8A-4147-A177-3AD203B41FA5}">
                      <a16:colId xmlns:a16="http://schemas.microsoft.com/office/drawing/2014/main" val="1198579480"/>
                    </a:ext>
                  </a:extLst>
                </a:gridCol>
              </a:tblGrid>
              <a:tr h="1651360">
                <a:tc>
                  <a:txBody>
                    <a:bodyPr/>
                    <a:lstStyle/>
                    <a:p>
                      <a:pPr algn="l" fontAlgn="b"/>
                      <a:r>
                        <a:rPr lang="en-US" sz="4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Question:  </a:t>
                      </a:r>
                      <a:r>
                        <a:rPr lang="en-US" sz="4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Can you please walk us through how to mark a suspension that becomes an expulsion.</a:t>
                      </a:r>
                    </a:p>
                    <a:p>
                      <a:pPr algn="l" fontAlgn="b"/>
                      <a:endParaRPr lang="en-US" sz="4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n-US" sz="4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Also, when another school back dates their primary enrollment start date once it hits the 30 day mark, creating a CCE anomaly. </a:t>
                      </a:r>
                    </a:p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23875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3065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2369</TotalTime>
  <Words>853</Words>
  <Application>Microsoft Office PowerPoint</Application>
  <PresentationFormat>Widescreen</PresentationFormat>
  <Paragraphs>52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Algerian</vt:lpstr>
      <vt:lpstr>Arial</vt:lpstr>
      <vt:lpstr>Calibri</vt:lpstr>
      <vt:lpstr>Calibri Light</vt:lpstr>
      <vt:lpstr>Office Theme</vt:lpstr>
      <vt:lpstr>Ask Aeries! CALPADS EOY Reporting</vt:lpstr>
      <vt:lpstr>PowerPoint Presentation</vt:lpstr>
      <vt:lpstr>Per CALPADS Data Guide https://www.cde.ca.gov/ds/sp/cl/systemdocs.asp </vt:lpstr>
      <vt:lpstr>PowerPoint Presentation</vt:lpstr>
      <vt:lpstr>Question:  What is the correct process for submitting data into CALPADS in preparation for EOY?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More Training Links:</vt:lpstr>
      <vt:lpstr>Wrap Up</vt:lpstr>
      <vt:lpstr>    Additional Links Aeries File Cross Reference: https://support.aeries.com/support/solutions/articles/14000100649-calpads-cross-reference-by-extract SCTE File Documentation: https://support.aeries.com/support/solutions/articles/14000082466-eoy-1-career-technical-education-file-scte Career Pathways: https://support.aeries.com/support/solutions/folders/14000115960  IMPORTANT Message from Aeries on closing out your EOY Programs: Certain program records must be closed out in the year they end (current year) or they will cause GERR0005 errors in the new year:    Please check out the link below to see which records must be closed out yearly and during the current school year: https://support.aeries.com/support/solutions/articles/14000128136-sprg-faqs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Traditional Scheduling</dc:title>
  <dc:creator>Heidi Hayes</dc:creator>
  <cp:lastModifiedBy>Flaviola Cisneros</cp:lastModifiedBy>
  <cp:revision>10</cp:revision>
  <dcterms:created xsi:type="dcterms:W3CDTF">2023-05-03T15:32:17Z</dcterms:created>
  <dcterms:modified xsi:type="dcterms:W3CDTF">2023-06-15T22:30:59Z</dcterms:modified>
</cp:coreProperties>
</file>