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1"/>
  </p:notesMasterIdLst>
  <p:sldIdLst>
    <p:sldId id="293" r:id="rId5"/>
    <p:sldId id="295" r:id="rId6"/>
    <p:sldId id="294" r:id="rId7"/>
    <p:sldId id="277" r:id="rId8"/>
    <p:sldId id="271" r:id="rId9"/>
    <p:sldId id="297" r:id="rId10"/>
    <p:sldId id="303" r:id="rId11"/>
    <p:sldId id="302" r:id="rId12"/>
    <p:sldId id="301" r:id="rId13"/>
    <p:sldId id="300" r:id="rId14"/>
    <p:sldId id="299" r:id="rId15"/>
    <p:sldId id="308" r:id="rId16"/>
    <p:sldId id="307" r:id="rId17"/>
    <p:sldId id="309" r:id="rId18"/>
    <p:sldId id="288" r:id="rId19"/>
    <p:sldId id="305" r:id="rId20"/>
  </p:sldIdLst>
  <p:sldSz cx="12192000" cy="6858000"/>
  <p:notesSz cx="6858000" cy="9144000"/>
  <p:embeddedFontLst>
    <p:embeddedFont>
      <p:font typeface="Aeries Sans" panose="020B0604020202020204" charset="0"/>
      <p:regular r:id="rId22"/>
    </p:embeddedFont>
    <p:embeddedFont>
      <p:font typeface="AeriesSansBold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unito Sans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9A0"/>
    <a:srgbClr val="345BA9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734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840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78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761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79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68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5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187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6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hyperlink" Target="https://support.aeries.com/support/solutions/folders/14000116464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2.png"/><Relationship Id="rId5" Type="http://schemas.openxmlformats.org/officeDocument/2006/relationships/image" Target="../media/image36.png"/><Relationship Id="rId10" Type="http://schemas.openxmlformats.org/officeDocument/2006/relationships/hyperlink" Target="https://www.aeries.com/solutions/demo" TargetMode="External"/><Relationship Id="rId4" Type="http://schemas.openxmlformats.org/officeDocument/2006/relationships/image" Target="../media/image5.svg"/><Relationship Id="rId9" Type="http://schemas.openxmlformats.org/officeDocument/2006/relationships/hyperlink" Target="https://support.aeries.com/support/solutions/articles/14000071661-data-confirmation-process-for-office-staff" TargetMode="External"/><Relationship Id="rId14" Type="http://schemas.openxmlformats.org/officeDocument/2006/relationships/hyperlink" Target="https://support.aeries.com/support/solutions/14000075940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5.svg"/><Relationship Id="rId9" Type="http://schemas.openxmlformats.org/officeDocument/2006/relationships/hyperlink" Target="https://survey.alchemer.com/s3/6899809/Good-Morning-Aeries-Surve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544764" y="-207010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95733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Parent Data Confirmation – Part 3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7066694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101636" y="1710305"/>
            <a:ext cx="4319757" cy="13878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Eligibility Date: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Start Date/Exit Date</a:t>
            </a:r>
          </a:p>
        </p:txBody>
      </p:sp>
      <p:sp>
        <p:nvSpPr>
          <p:cNvPr id="10" name="Object9"/>
          <p:cNvSpPr/>
          <p:nvPr/>
        </p:nvSpPr>
        <p:spPr>
          <a:xfrm>
            <a:off x="101636" y="3307436"/>
            <a:ext cx="3876002" cy="16625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Filter Options: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Date Range</a:t>
            </a:r>
            <a:b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</a:b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Status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6D715-FAC9-FEF5-1B6B-0C70DBA514A5}"/>
              </a:ext>
            </a:extLst>
          </p:cNvPr>
          <p:cNvSpPr txBox="1"/>
          <p:nvPr/>
        </p:nvSpPr>
        <p:spPr>
          <a:xfrm>
            <a:off x="-53082" y="316475"/>
            <a:ext cx="3723382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Military Survey Audit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91320-98CC-4F40-80B1-E2EA7959C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578" y="505609"/>
            <a:ext cx="8335907" cy="63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2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7066694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185442" y="381000"/>
            <a:ext cx="3484857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Foster Survey Audit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225568" y="1762874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Eligibility Date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225567" y="2565203"/>
            <a:ext cx="3335213" cy="13075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Filter Options:</a:t>
            </a:r>
          </a:p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Date Range</a:t>
            </a:r>
            <a:b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</a:b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Status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0CA0D-2C36-0F73-0EB7-829C00604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19" y="923925"/>
            <a:ext cx="8146547" cy="45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1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7066694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185442" y="381000"/>
            <a:ext cx="3484857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Income Survey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225568" y="1762874"/>
            <a:ext cx="3335212" cy="11739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Automatically Generates</a:t>
            </a:r>
          </a:p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FRE Record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913BF-04C8-5D33-9E75-85967252D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288" y="719476"/>
            <a:ext cx="8184269" cy="60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7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56644" y="-274621"/>
            <a:ext cx="8696442" cy="7066694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138914" y="342900"/>
            <a:ext cx="3531386" cy="1123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Income Survey Query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138914" y="1762873"/>
            <a:ext cx="3710740" cy="22497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Run at District Level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Or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School Site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101E24-A25F-E7AB-C569-E1381CA22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068" y="4623062"/>
            <a:ext cx="7790476" cy="1895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717ABA-0349-03A1-DDB3-E0C1653C63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0068" y="1241417"/>
            <a:ext cx="7952381" cy="22666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41F5BB-2852-8E9A-0AC0-CFCEAE7C05D3}"/>
              </a:ext>
            </a:extLst>
          </p:cNvPr>
          <p:cNvSpPr txBox="1"/>
          <p:nvPr/>
        </p:nvSpPr>
        <p:spPr>
          <a:xfrm>
            <a:off x="3780068" y="652472"/>
            <a:ext cx="599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Pulls data from FRE records – replace with a date: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8C65BF-B318-9D11-9115-3C1F6DB7C634}"/>
              </a:ext>
            </a:extLst>
          </p:cNvPr>
          <p:cNvSpPr txBox="1"/>
          <p:nvPr/>
        </p:nvSpPr>
        <p:spPr>
          <a:xfrm>
            <a:off x="3809214" y="3879703"/>
            <a:ext cx="484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Pulls from PDC records:</a:t>
            </a:r>
          </a:p>
        </p:txBody>
      </p:sp>
    </p:spTree>
    <p:extLst>
      <p:ext uri="{BB962C8B-B14F-4D97-AF65-F5344CB8AC3E}">
        <p14:creationId xmlns:p14="http://schemas.microsoft.com/office/powerpoint/2010/main" val="110940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738254" y="481791"/>
            <a:ext cx="10679376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5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45BA9"/>
                </a:solidFill>
                <a:effectLst/>
                <a:uLnTx/>
                <a:uFillTx/>
                <a:latin typeface="AeriesSansBold" pitchFamily="50" charset="0"/>
                <a:ea typeface="+mn-ea"/>
                <a:cs typeface="+mn-cs"/>
              </a:rPr>
              <a:t>Watch for more upcoming webinars!</a:t>
            </a:r>
          </a:p>
        </p:txBody>
      </p: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3120"/>
            <a:ext cx="1119040" cy="13734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sp>
        <p:nvSpPr>
          <p:cNvPr id="18" name="Object8">
            <a:extLst>
              <a:ext uri="{FF2B5EF4-FFF2-40B4-BE49-F238E27FC236}">
                <a16:creationId xmlns:a16="http://schemas.microsoft.com/office/drawing/2014/main" id="{F489EF92-B098-8F48-613F-5AA4EFD4824B}"/>
              </a:ext>
            </a:extLst>
          </p:cNvPr>
          <p:cNvSpPr/>
          <p:nvPr/>
        </p:nvSpPr>
        <p:spPr>
          <a:xfrm>
            <a:off x="1280510" y="2168349"/>
            <a:ext cx="4546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3" b="0" i="0" u="none" strike="noStrike" kern="1200" cap="none" spc="0" normalizeH="0" baseline="0" noProof="0" dirty="0">
              <a:ln>
                <a:noFill/>
              </a:ln>
              <a:solidFill>
                <a:srgbClr val="0F346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2242F0-58A6-8A9E-2D1B-EFB4F6ED8F76}"/>
              </a:ext>
            </a:extLst>
          </p:cNvPr>
          <p:cNvGrpSpPr/>
          <p:nvPr/>
        </p:nvGrpSpPr>
        <p:grpSpPr>
          <a:xfrm>
            <a:off x="855568" y="2168349"/>
            <a:ext cx="5043767" cy="355600"/>
            <a:chOff x="1806576" y="3829859"/>
            <a:chExt cx="5043767" cy="355600"/>
          </a:xfrm>
        </p:grpSpPr>
        <p:sp>
          <p:nvSpPr>
            <p:cNvPr id="29" name="Object8">
              <a:extLst>
                <a:ext uri="{FF2B5EF4-FFF2-40B4-BE49-F238E27FC236}">
                  <a16:creationId xmlns:a16="http://schemas.microsoft.com/office/drawing/2014/main" id="{A32C0FD2-9AB7-E004-C1BD-0FE52DCB2FB0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0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33" b="0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453E861-D105-A9AB-D18E-9C228A8231FD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A9BA57-8564-1D51-C9BE-082D8B852EC4}"/>
              </a:ext>
            </a:extLst>
          </p:cNvPr>
          <p:cNvGrpSpPr/>
          <p:nvPr/>
        </p:nvGrpSpPr>
        <p:grpSpPr>
          <a:xfrm>
            <a:off x="855568" y="3426220"/>
            <a:ext cx="5043767" cy="355600"/>
            <a:chOff x="1806576" y="3829859"/>
            <a:chExt cx="5043767" cy="355600"/>
          </a:xfrm>
        </p:grpSpPr>
        <p:sp>
          <p:nvSpPr>
            <p:cNvPr id="37" name="Object8">
              <a:extLst>
                <a:ext uri="{FF2B5EF4-FFF2-40B4-BE49-F238E27FC236}">
                  <a16:creationId xmlns:a16="http://schemas.microsoft.com/office/drawing/2014/main" id="{9A63BC9C-B348-80FA-E53E-F882C1073CCE}"/>
                </a:ext>
              </a:extLst>
            </p:cNvPr>
            <p:cNvSpPr/>
            <p:nvPr/>
          </p:nvSpPr>
          <p:spPr>
            <a:xfrm>
              <a:off x="2303743" y="382985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0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33" b="0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A00C020-B192-4341-FDD6-4B53B6229BF3}"/>
                </a:ext>
              </a:extLst>
            </p:cNvPr>
            <p:cNvSpPr/>
            <p:nvPr/>
          </p:nvSpPr>
          <p:spPr>
            <a:xfrm>
              <a:off x="1806576" y="3878263"/>
              <a:ext cx="245164" cy="2388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BC9BF76-881E-4453-98CB-D4A729A447D6}"/>
              </a:ext>
            </a:extLst>
          </p:cNvPr>
          <p:cNvSpPr txBox="1"/>
          <p:nvPr/>
        </p:nvSpPr>
        <p:spPr>
          <a:xfrm>
            <a:off x="1280510" y="1857389"/>
            <a:ext cx="603200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 Data Confirmation – Part 4 – Portal Documents</a:t>
            </a:r>
          </a:p>
          <a:p>
            <a:pPr marL="0" marR="0" lvl="0" indent="0" algn="l" defTabSz="609630" rtl="0" eaLnBrk="1" fontAlgn="auto" latinLnBrk="0" hangingPunct="1">
              <a:lnSpc>
                <a:spcPts val="2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Thursday, May 11 @ 9 am PST (11:00 am CST)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CD9E4B-D4FF-27D0-0722-312762B1F1A5}"/>
              </a:ext>
            </a:extLst>
          </p:cNvPr>
          <p:cNvSpPr txBox="1"/>
          <p:nvPr/>
        </p:nvSpPr>
        <p:spPr>
          <a:xfrm>
            <a:off x="1352735" y="3241641"/>
            <a:ext cx="609716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Did you know?</a:t>
            </a:r>
          </a:p>
          <a:p>
            <a:pPr marL="0" marR="0" lvl="0" indent="0" algn="l" defTabSz="609630" rtl="0" eaLnBrk="1" fontAlgn="auto" latinLnBrk="0" hangingPunct="1">
              <a:lnSpc>
                <a:spcPts val="2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34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Monday, May 15 @ 9 am PST (11:00 am CST)</a:t>
            </a:r>
          </a:p>
        </p:txBody>
      </p:sp>
    </p:spTree>
    <p:extLst>
      <p:ext uri="{BB962C8B-B14F-4D97-AF65-F5344CB8AC3E}">
        <p14:creationId xmlns:p14="http://schemas.microsoft.com/office/powerpoint/2010/main" val="267326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6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9004300" cy="2555306"/>
            <a:chOff x="939800" y="3616590"/>
            <a:chExt cx="9004300" cy="2555306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 dirty="0">
                  <a:solidFill>
                    <a:srgbClr val="0C1E41"/>
                  </a:solidFill>
                  <a:latin typeface="AeriesSansBold" pitchFamily="50" charset="0"/>
                </a:rPr>
                <a:t>Where to Go</a:t>
              </a:r>
              <a:endParaRPr lang="en-US" sz="3200" dirty="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608830"/>
              <a:ext cx="5333666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en-US" sz="2400" dirty="0">
                  <a:hlinkClick r:id="rId9" tooltip="https://support.aeries.com/support/solutions/articles/14000071661-data-confirmation-process-for-office-staff"/>
                </a:rPr>
                <a:t>Data Confirmation Process for Office Staff</a:t>
              </a:r>
              <a:endParaRPr lang="en-US" sz="2400" dirty="0"/>
            </a:p>
            <a:p>
              <a:r>
                <a:rPr lang="en-US" sz="2400" dirty="0"/>
                <a:t> </a:t>
              </a:r>
            </a:p>
            <a:p>
              <a:r>
                <a:rPr lang="en-US" sz="2400" dirty="0">
                  <a:hlinkClick r:id="rId10" tooltip="https://www.aeries.com/solutions/demo"/>
                </a:rPr>
                <a:t>Aeries Demo Data</a:t>
              </a:r>
              <a:endParaRPr lang="en-US" sz="2400" dirty="0"/>
            </a:p>
            <a:p>
              <a:r>
                <a:rPr lang="en-US" sz="1600" dirty="0"/>
                <a:t> </a:t>
              </a:r>
            </a:p>
            <a:p>
              <a:endParaRPr lang="en-US" sz="1600" dirty="0"/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33A636-1BE3-3B1C-F07A-56BDEC3A56F9}"/>
              </a:ext>
            </a:extLst>
          </p:cNvPr>
          <p:cNvSpPr txBox="1"/>
          <p:nvPr/>
        </p:nvSpPr>
        <p:spPr>
          <a:xfrm>
            <a:off x="6478230" y="4797313"/>
            <a:ext cx="5333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13" tooltip="https://support.aeries.com/support/solutions/folders/14000116464"/>
              </a:rPr>
              <a:t>Parent Data Confirmation Videos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14"/>
              </a:rPr>
              <a:t>Good Morning, Aeries! Freshdesk Articles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23825" y="1587794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</a:rPr>
              <a:t>We value your feedback!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6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4FB64-B29C-439C-D233-6AD30F6409FA}"/>
              </a:ext>
            </a:extLst>
          </p:cNvPr>
          <p:cNvSpPr txBox="1"/>
          <p:nvPr/>
        </p:nvSpPr>
        <p:spPr>
          <a:xfrm>
            <a:off x="394772" y="3400575"/>
            <a:ext cx="11182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Please take a few minutes to complete our survey and let us know how we can better serve you in the future! Have a great rest of your day.</a:t>
            </a:r>
          </a:p>
          <a:p>
            <a:endParaRPr lang="en-US" sz="3600" dirty="0"/>
          </a:p>
          <a:p>
            <a:pPr algn="ctr"/>
            <a:r>
              <a:rPr lang="en-US" sz="3600" dirty="0">
                <a:hlinkClick r:id="rId9"/>
              </a:rPr>
              <a:t>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584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THERESA NICOLAOU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AERIES TRAINER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THERESAN@AERIES.COM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396304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LEENI MITCHELL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endParaRPr lang="en-US" dirty="0">
                <a:solidFill>
                  <a:srgbClr val="0F34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5486" y="1571036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Good morning, Aeries!</a:t>
            </a:r>
            <a:endParaRPr lang="en-US" dirty="0"/>
          </a:p>
        </p:txBody>
      </p:sp>
      <p:sp>
        <p:nvSpPr>
          <p:cNvPr id="3" name="Object2"/>
          <p:cNvSpPr/>
          <p:nvPr/>
        </p:nvSpPr>
        <p:spPr>
          <a:xfrm>
            <a:off x="3997422" y="2768013"/>
            <a:ext cx="7202184" cy="28071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Keep topics to 30 – 45 minutes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Show &amp; Tell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Casual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Time for Q&amp;A</a:t>
            </a: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342900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PPT &amp; Recordings Posted</a:t>
            </a:r>
          </a:p>
          <a:p>
            <a:pPr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marL="4000500" lvl="8" indent="-342900" defTabSz="609630">
              <a:lnSpc>
                <a:spcPts val="213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FF"/>
              </a:solidFill>
              <a:latin typeface="Nunito Sans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11816" y="2589105"/>
            <a:ext cx="4572000" cy="3822700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609600" y="1841500"/>
            <a:ext cx="6191250" cy="3067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67"/>
              </a:lnSpc>
            </a:pPr>
            <a:endParaRPr lang="en-US" sz="4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7" name="Object3">
            <a:extLst>
              <a:ext uri="{FF2B5EF4-FFF2-40B4-BE49-F238E27FC236}">
                <a16:creationId xmlns:a16="http://schemas.microsoft.com/office/drawing/2014/main" id="{84B53E58-C676-46A5-9B27-317E4D46AB84}"/>
              </a:ext>
            </a:extLst>
          </p:cNvPr>
          <p:cNvSpPr/>
          <p:nvPr/>
        </p:nvSpPr>
        <p:spPr>
          <a:xfrm>
            <a:off x="609600" y="527050"/>
            <a:ext cx="967619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WHAT IS THE ADL KIT?</a:t>
            </a:r>
            <a:endParaRPr lang="en-US" sz="24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489B-FF3B-33C5-0B4C-7897C146C5F9}"/>
              </a:ext>
            </a:extLst>
          </p:cNvPr>
          <p:cNvSpPr txBox="1"/>
          <p:nvPr/>
        </p:nvSpPr>
        <p:spPr>
          <a:xfrm>
            <a:off x="1205501" y="615950"/>
            <a:ext cx="978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649A0"/>
                </a:solidFill>
                <a:latin typeface="AeriesSansBold" charset="0"/>
              </a:rPr>
              <a:t>Parent Data Confirmation</a:t>
            </a:r>
          </a:p>
          <a:p>
            <a:r>
              <a:rPr lang="en-US" sz="4800" dirty="0">
                <a:solidFill>
                  <a:srgbClr val="1649A0"/>
                </a:solidFill>
                <a:latin typeface="AeriesSansBold" charset="0"/>
              </a:rPr>
              <a:t>Office Staff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59A36-4FCA-0150-6A90-62777CB0A2EE}"/>
              </a:ext>
            </a:extLst>
          </p:cNvPr>
          <p:cNvSpPr txBox="1"/>
          <p:nvPr/>
        </p:nvSpPr>
        <p:spPr>
          <a:xfrm>
            <a:off x="1205501" y="2492493"/>
            <a:ext cx="6097712" cy="3349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Once parents have completed the Parent Data Confirmation (PDC), staff will need to monitor who has completed the process.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This chat will discuss office staff procedures and will include a discussion of reports available and the process for survey responses.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850" y="4591050"/>
            <a:ext cx="1219200" cy="1143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831850" y="1111250"/>
            <a:ext cx="5137150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Parent Data</a:t>
            </a:r>
          </a:p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Confirmation:</a:t>
            </a:r>
          </a:p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Part 3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40522"/>
              </p:ext>
            </p:extLst>
          </p:nvPr>
        </p:nvGraphicFramePr>
        <p:xfrm>
          <a:off x="5969000" y="788669"/>
          <a:ext cx="5999843" cy="557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843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128434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bg1"/>
                          </a:solidFill>
                        </a:rPr>
                        <a:t>NEED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429512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Income Survey results need to be pulled from Query – no canned report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Survey Audits need review to generate Program records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Data Confirmation Status Report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Options when parents unable to complete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850" y="4591050"/>
            <a:ext cx="1219200" cy="1143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831850" y="1111250"/>
            <a:ext cx="5137150" cy="3048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Parent Data</a:t>
            </a:r>
          </a:p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Confirmation:</a:t>
            </a:r>
          </a:p>
          <a:p>
            <a:pPr defTabSz="609630">
              <a:lnSpc>
                <a:spcPts val="8000"/>
              </a:lnSpc>
            </a:pPr>
            <a:r>
              <a:rPr lang="en-US" sz="6134" dirty="0">
                <a:solidFill>
                  <a:srgbClr val="1649A0"/>
                </a:solidFill>
                <a:latin typeface="AeriesSansBold" pitchFamily="50" charset="0"/>
              </a:rPr>
              <a:t>Part 3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24B7877-5A3D-62E8-99A0-984CAFC6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23399"/>
              </p:ext>
            </p:extLst>
          </p:nvPr>
        </p:nvGraphicFramePr>
        <p:xfrm>
          <a:off x="5969000" y="788669"/>
          <a:ext cx="5999843" cy="557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843">
                  <a:extLst>
                    <a:ext uri="{9D8B030D-6E8A-4147-A177-3AD203B41FA5}">
                      <a16:colId xmlns:a16="http://schemas.microsoft.com/office/drawing/2014/main" val="1247299700"/>
                    </a:ext>
                  </a:extLst>
                </a:gridCol>
              </a:tblGrid>
              <a:tr h="128434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bg1"/>
                          </a:solidFill>
                        </a:rPr>
                        <a:t>NICE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7923"/>
                  </a:ext>
                </a:extLst>
              </a:tr>
              <a:tr h="429512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Do not give permission if you are not using the surveys to PRS</a:t>
                      </a:r>
                    </a:p>
                    <a:p>
                      <a:pPr marL="304815" lvl="1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 (Parent Response to Survey)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Income Survey permission is FRE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Query tag from report to distribute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05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17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45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7066694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09600" y="364412"/>
            <a:ext cx="2990279" cy="14682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Security</a:t>
            </a:r>
          </a:p>
          <a:p>
            <a:pPr defTabSz="609630">
              <a:lnSpc>
                <a:spcPts val="2800"/>
              </a:lnSpc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15949" y="1828799"/>
            <a:ext cx="2891043" cy="10169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Information Confirmation</a:t>
            </a:r>
          </a:p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Log (ICL) Staff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604071" y="2979450"/>
            <a:ext cx="2785972" cy="11558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Parent Response</a:t>
            </a:r>
          </a:p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To Survey (PRS) Parent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bject11"/>
          <p:cNvSpPr/>
          <p:nvPr/>
        </p:nvSpPr>
        <p:spPr>
          <a:xfrm>
            <a:off x="604070" y="4135322"/>
            <a:ext cx="2902921" cy="10169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b="1" dirty="0">
                <a:solidFill>
                  <a:srgbClr val="FFFFFF"/>
                </a:solidFill>
                <a:latin typeface="Nunito Sans" pitchFamily="34" charset="0"/>
              </a:rPr>
              <a:t>Special Program (PGM) - Staff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ECE50-784B-57A8-82F5-006709B8C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787" y="874298"/>
            <a:ext cx="8277698" cy="21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5"/>
            <a:ext cx="8696442" cy="7041069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103566" y="2024167"/>
            <a:ext cx="3566734" cy="14048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Only shows data for tables 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Parent Portal group has 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been given permission to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103565" y="4026534"/>
            <a:ext cx="3566733" cy="8846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anose="020B0604020202020204" charset="-120"/>
                <a:ea typeface="Aeries Sans" panose="020B0604020202020204" charset="-120"/>
              </a:rPr>
              <a:t>Data Confirmation Log</a:t>
            </a:r>
            <a:endParaRPr lang="en-US" sz="2400" dirty="0">
              <a:solidFill>
                <a:prstClr val="black"/>
              </a:solidFill>
              <a:latin typeface="Aeries Sans" panose="020B0604020202020204" charset="-120"/>
              <a:ea typeface="Aeries Sans" panose="020B0604020202020204" charset="-120"/>
            </a:endParaRPr>
          </a:p>
        </p:txBody>
      </p:sp>
      <p:sp>
        <p:nvSpPr>
          <p:cNvPr id="12" name="Object11"/>
          <p:cNvSpPr/>
          <p:nvPr/>
        </p:nvSpPr>
        <p:spPr>
          <a:xfrm>
            <a:off x="73311" y="5009954"/>
            <a:ext cx="3670298" cy="10318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Displays results for an</a:t>
            </a:r>
          </a:p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Individual student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Object5">
            <a:extLst>
              <a:ext uri="{FF2B5EF4-FFF2-40B4-BE49-F238E27FC236}">
                <a16:creationId xmlns:a16="http://schemas.microsoft.com/office/drawing/2014/main" id="{E9B3A99C-5A24-D9F8-9231-D7CF0C17157A}"/>
              </a:ext>
            </a:extLst>
          </p:cNvPr>
          <p:cNvSpPr/>
          <p:nvPr/>
        </p:nvSpPr>
        <p:spPr>
          <a:xfrm>
            <a:off x="146621" y="294116"/>
            <a:ext cx="3523679" cy="1534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Data Confirmation Status Report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BDA7E-6100-1C11-930A-211FADCE2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3866" y="100792"/>
            <a:ext cx="8274635" cy="1921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840FE-E050-E456-B31D-11249D085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245" y="2404824"/>
            <a:ext cx="4778104" cy="429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395" y="0"/>
            <a:ext cx="36703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43" y="-296024"/>
            <a:ext cx="8696442" cy="7154024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266629" y="2051050"/>
            <a:ext cx="3327682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Eligibility Date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266628" y="3136044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Filter Options: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bject11"/>
          <p:cNvSpPr/>
          <p:nvPr/>
        </p:nvSpPr>
        <p:spPr>
          <a:xfrm>
            <a:off x="266628" y="3828158"/>
            <a:ext cx="3327683" cy="943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Date Range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9EA1CB-B2D0-03FC-06A0-81DA28DC9A5B}"/>
              </a:ext>
            </a:extLst>
          </p:cNvPr>
          <p:cNvSpPr txBox="1"/>
          <p:nvPr/>
        </p:nvSpPr>
        <p:spPr>
          <a:xfrm>
            <a:off x="62360" y="195492"/>
            <a:ext cx="3327684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Residence Survey </a:t>
            </a:r>
          </a:p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Audit</a:t>
            </a:r>
          </a:p>
        </p:txBody>
      </p:sp>
      <p:sp>
        <p:nvSpPr>
          <p:cNvPr id="19" name="Object11">
            <a:extLst>
              <a:ext uri="{FF2B5EF4-FFF2-40B4-BE49-F238E27FC236}">
                <a16:creationId xmlns:a16="http://schemas.microsoft.com/office/drawing/2014/main" id="{C5BC0494-D7C3-DE68-20ED-678AC5609882}"/>
              </a:ext>
            </a:extLst>
          </p:cNvPr>
          <p:cNvSpPr/>
          <p:nvPr/>
        </p:nvSpPr>
        <p:spPr>
          <a:xfrm>
            <a:off x="266628" y="4380516"/>
            <a:ext cx="3327683" cy="10240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Status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0766C-EFFE-C629-9549-4DADF0D8D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696" y="88475"/>
            <a:ext cx="8213788" cy="4292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F9A57-4295-8430-A0EA-C957BD6513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536" y="4285316"/>
            <a:ext cx="7504762" cy="2638095"/>
          </a:xfrm>
          <a:prstGeom prst="rect">
            <a:avLst/>
          </a:prstGeom>
        </p:spPr>
      </p:pic>
      <p:sp>
        <p:nvSpPr>
          <p:cNvPr id="13" name="Object7">
            <a:extLst>
              <a:ext uri="{FF2B5EF4-FFF2-40B4-BE49-F238E27FC236}">
                <a16:creationId xmlns:a16="http://schemas.microsoft.com/office/drawing/2014/main" id="{D6FAF593-D1F2-8124-0B91-CFD1E5E781F4}"/>
              </a:ext>
            </a:extLst>
          </p:cNvPr>
          <p:cNvSpPr/>
          <p:nvPr/>
        </p:nvSpPr>
        <p:spPr>
          <a:xfrm>
            <a:off x="172475" y="5323669"/>
            <a:ext cx="3327682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3467"/>
              </a:lnSpc>
            </a:pPr>
            <a:r>
              <a:rPr lang="en-US" sz="2000" b="1" dirty="0">
                <a:solidFill>
                  <a:srgbClr val="FFFFFF"/>
                </a:solidFill>
                <a:latin typeface="Nunito Sans" pitchFamily="34" charset="0"/>
              </a:rPr>
              <a:t>Warning if duplicate record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89254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445</Words>
  <Application>Microsoft Office PowerPoint</Application>
  <PresentationFormat>Widescreen</PresentationFormat>
  <Paragraphs>117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AeriesSansBold</vt:lpstr>
      <vt:lpstr>Aeries Sans</vt:lpstr>
      <vt:lpstr>Nunito Sans</vt:lpstr>
      <vt:lpstr>Arial</vt:lpstr>
      <vt:lpstr>Wingdings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Theresa Nicolaou</cp:lastModifiedBy>
  <cp:revision>31</cp:revision>
  <dcterms:created xsi:type="dcterms:W3CDTF">2020-10-12T22:05:31Z</dcterms:created>
  <dcterms:modified xsi:type="dcterms:W3CDTF">2023-05-08T16:12:48Z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