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782" r:id="rId5"/>
  </p:sldMasterIdLst>
  <p:notesMasterIdLst>
    <p:notesMasterId r:id="rId18"/>
  </p:notesMasterIdLst>
  <p:sldIdLst>
    <p:sldId id="295" r:id="rId6"/>
    <p:sldId id="267" r:id="rId7"/>
    <p:sldId id="296" r:id="rId8"/>
    <p:sldId id="308" r:id="rId9"/>
    <p:sldId id="311" r:id="rId10"/>
    <p:sldId id="305" r:id="rId11"/>
    <p:sldId id="312" r:id="rId12"/>
    <p:sldId id="315" r:id="rId13"/>
    <p:sldId id="316" r:id="rId14"/>
    <p:sldId id="306" r:id="rId15"/>
    <p:sldId id="313" r:id="rId16"/>
    <p:sldId id="314" r:id="rId17"/>
  </p:sldIdLst>
  <p:sldSz cx="12192000" cy="6858000"/>
  <p:notesSz cx="6858000" cy="9144000"/>
  <p:embeddedFontLst>
    <p:embeddedFont>
      <p:font typeface="AeriesSansBold" charset="0"/>
      <p:regular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panose="020F0502020204030203" pitchFamily="34" charset="0"/>
      <p:regular r:id="rId26"/>
      <p:bold r:id="rId27"/>
      <p:italic r:id="rId28"/>
      <p:boldItalic r:id="rId29"/>
    </p:embeddedFont>
    <p:embeddedFont>
      <p:font typeface="Nunito Sans" pitchFamily="2" charset="0"/>
      <p:regular r:id="rId30"/>
      <p:bold r:id="rId31"/>
      <p:italic r:id="rId32"/>
      <p:boldItalic r:id="rId33"/>
    </p:embeddedFont>
    <p:embeddedFont>
      <p:font typeface="Nunito Sans Light" pitchFamily="2" charset="0"/>
      <p:regular r:id="rId34"/>
      <p:italic r:id="rId35"/>
    </p:embeddedFont>
    <p:embeddedFont>
      <p:font typeface="Nunito Sans SemiBold" pitchFamily="2" charset="0"/>
      <p:bold r:id="rId36"/>
      <p:boldItalic r:id="rId37"/>
    </p:embeddedFont>
    <p:embeddedFont>
      <p:font typeface="Tahoma" panose="020B060403050404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9A0"/>
    <a:srgbClr val="345BA9"/>
    <a:srgbClr val="A5BAE3"/>
    <a:srgbClr val="0F34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F2C842-50CA-4F12-9C38-D012770F2BC1}" v="6" dt="2023-03-27T14:24:02.830"/>
    <p1510:client id="{4C926237-0EED-4BF3-9B6D-DD49C2D9D210}" v="25" dt="2023-03-27T05:38:22.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5.xml"/><Relationship Id="rId19" Type="http://schemas.openxmlformats.org/officeDocument/2006/relationships/font" Target="fonts/font1.fntdata"/><Relationship Id="rId31" Type="http://schemas.openxmlformats.org/officeDocument/2006/relationships/font" Target="fonts/font13.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79AF1C-BCB8-4D7A-A0AF-E3C3F858BA7E}"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C35B-F643-49E2-89D5-360256F0B2EB}" type="slidenum">
              <a:rPr lang="en-US" smtClean="0"/>
              <a:t>‹#›</a:t>
            </a:fld>
            <a:endParaRPr lang="en-US"/>
          </a:p>
        </p:txBody>
      </p:sp>
    </p:spTree>
    <p:extLst>
      <p:ext uri="{BB962C8B-B14F-4D97-AF65-F5344CB8AC3E}">
        <p14:creationId xmlns:p14="http://schemas.microsoft.com/office/powerpoint/2010/main" val="1738727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35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484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595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686A1C-0AFD-4FE9-9CDD-C113083B8C50}" type="slidenum">
              <a:rPr lang="en-US" smtClean="0"/>
              <a:t>4</a:t>
            </a:fld>
            <a:endParaRPr lang="en-US"/>
          </a:p>
        </p:txBody>
      </p:sp>
    </p:spTree>
    <p:extLst>
      <p:ext uri="{BB962C8B-B14F-4D97-AF65-F5344CB8AC3E}">
        <p14:creationId xmlns:p14="http://schemas.microsoft.com/office/powerpoint/2010/main" val="270960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459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533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60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964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234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867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73C87-910E-0FBE-DD9B-D08BDEBB6CA4}"/>
              </a:ext>
            </a:extLst>
          </p:cNvPr>
          <p:cNvSpPr>
            <a:spLocks noGrp="1"/>
          </p:cNvSpPr>
          <p:nvPr>
            <p:ph type="title"/>
          </p:nvPr>
        </p:nvSpPr>
        <p:spPr>
          <a:xfrm>
            <a:off x="5397691" y="136526"/>
            <a:ext cx="6409329" cy="422961"/>
          </a:xfrm>
        </p:spPr>
        <p:txBody>
          <a:bodyPr>
            <a:noAutofit/>
          </a:bodyPr>
          <a:lstStyle>
            <a:lvl1pPr algn="r">
              <a:defRPr sz="3200" b="1">
                <a:solidFill>
                  <a:schemeClr val="bg1"/>
                </a:solidFill>
                <a:latin typeface="+mj-lt"/>
              </a:defRPr>
            </a:lvl1pPr>
          </a:lstStyle>
          <a:p>
            <a:r>
              <a:rPr lang="en-US" dirty="0"/>
              <a:t>Click to edit Master title style</a:t>
            </a:r>
          </a:p>
        </p:txBody>
      </p:sp>
      <p:sp>
        <p:nvSpPr>
          <p:cNvPr id="4" name="Footer Placeholder 3">
            <a:extLst>
              <a:ext uri="{FF2B5EF4-FFF2-40B4-BE49-F238E27FC236}">
                <a16:creationId xmlns:a16="http://schemas.microsoft.com/office/drawing/2014/main" id="{D91E83B1-CCE5-ECC1-C74D-9B813BA7480F}"/>
              </a:ext>
            </a:extLst>
          </p:cNvPr>
          <p:cNvSpPr>
            <a:spLocks noGrp="1"/>
          </p:cNvSpPr>
          <p:nvPr>
            <p:ph type="ftr" sz="quarter" idx="11"/>
          </p:nvPr>
        </p:nvSpPr>
        <p:spPr>
          <a:xfrm>
            <a:off x="217227" y="6356350"/>
            <a:ext cx="4114800" cy="365125"/>
          </a:xfrm>
        </p:spPr>
        <p:txBody>
          <a:bodyPr/>
          <a:lstStyle>
            <a:lvl1pPr algn="l">
              <a:defRPr>
                <a:latin typeface="Nunito Sans Light" panose="020B0604020202020204" pitchFamily="2" charset="0"/>
              </a:defRPr>
            </a:lvl1pPr>
          </a:lstStyle>
          <a:p>
            <a:r>
              <a:rPr lang="fr-FR"/>
              <a:t>Session 719 EOY 2 &amp; 3 Certification Compliance</a:t>
            </a:r>
            <a:endParaRPr lang="en-US" dirty="0"/>
          </a:p>
        </p:txBody>
      </p:sp>
      <p:sp>
        <p:nvSpPr>
          <p:cNvPr id="5" name="Slide Number Placeholder 4">
            <a:extLst>
              <a:ext uri="{FF2B5EF4-FFF2-40B4-BE49-F238E27FC236}">
                <a16:creationId xmlns:a16="http://schemas.microsoft.com/office/drawing/2014/main" id="{ECFB8E7D-8D4E-FB8F-7ED2-8657652C776E}"/>
              </a:ext>
            </a:extLst>
          </p:cNvPr>
          <p:cNvSpPr>
            <a:spLocks noGrp="1"/>
          </p:cNvSpPr>
          <p:nvPr>
            <p:ph type="sldNum" sz="quarter" idx="12"/>
          </p:nvPr>
        </p:nvSpPr>
        <p:spPr>
          <a:xfrm>
            <a:off x="9063819" y="6356349"/>
            <a:ext cx="2743200" cy="365125"/>
          </a:xfrm>
        </p:spPr>
        <p:txBody>
          <a:bodyPr/>
          <a:lstStyle/>
          <a:p>
            <a:fld id="{4873544B-19F4-494A-92D6-13F49422D098}" type="slidenum">
              <a:rPr lang="en-US" smtClean="0"/>
              <a:t>‹#›</a:t>
            </a:fld>
            <a:endParaRPr lang="en-US" dirty="0"/>
          </a:p>
        </p:txBody>
      </p:sp>
    </p:spTree>
    <p:extLst>
      <p:ext uri="{BB962C8B-B14F-4D97-AF65-F5344CB8AC3E}">
        <p14:creationId xmlns:p14="http://schemas.microsoft.com/office/powerpoint/2010/main" val="374088289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663675"/>
      </p:ext>
    </p:extLst>
  </p:cSld>
  <p:clrMap bg1="lt1" tx1="dk1" bg2="lt2" tx2="dk2" accent1="accent1" accent2="accent2" accent3="accent3" accent4="accent4" accent5="accent5" accent6="accent6" hlink="hlink" folHlink="folHlink"/>
  <p:sldLayoutIdLst>
    <p:sldLayoutId id="2147483661" r:id="rId1"/>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C7FFA-95D7-B368-6EAA-197BB053A5B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FE9EBA-049A-1481-AC35-04B898765E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D7D6-00E0-E91F-7611-DCF57A68840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0CF3FFA-9D23-304F-D0FC-9DC90642FBD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Session 719 EOY 2 &amp; 3 Certification Compliance</a:t>
            </a:r>
            <a:endParaRPr lang="en-US"/>
          </a:p>
        </p:txBody>
      </p:sp>
      <p:sp>
        <p:nvSpPr>
          <p:cNvPr id="6" name="Slide Number Placeholder 5">
            <a:extLst>
              <a:ext uri="{FF2B5EF4-FFF2-40B4-BE49-F238E27FC236}">
                <a16:creationId xmlns:a16="http://schemas.microsoft.com/office/drawing/2014/main" id="{C52843B6-3A3F-C4AD-1D69-FC1A336AC42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3544B-19F4-494A-92D6-13F49422D098}" type="slidenum">
              <a:rPr lang="en-US" smtClean="0"/>
              <a:t>‹#›</a:t>
            </a:fld>
            <a:endParaRPr lang="en-US"/>
          </a:p>
        </p:txBody>
      </p:sp>
    </p:spTree>
    <p:extLst>
      <p:ext uri="{BB962C8B-B14F-4D97-AF65-F5344CB8AC3E}">
        <p14:creationId xmlns:p14="http://schemas.microsoft.com/office/powerpoint/2010/main" val="2695499689"/>
      </p:ext>
    </p:extLst>
  </p:cSld>
  <p:clrMap bg1="lt1" tx1="dk1" bg2="lt2" tx2="dk2" accent1="accent1" accent2="accent2" accent3="accent3" accent4="accent4" accent5="accent5" accent6="accent6" hlink="hlink" folHlink="folHlink"/>
  <p:sldLayoutIdLst>
    <p:sldLayoutId id="2147483788"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aeries.com/events/" TargetMode="Externa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hyperlink" Target="https://documentation.calpads.or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hyperlink" Target="https://support.aeries.com/support/solutions/folders/14000116075" TargetMode="External"/><Relationship Id="rId5" Type="http://schemas.openxmlformats.org/officeDocument/2006/relationships/image" Target="../media/image31.png"/><Relationship Id="rId10" Type="http://schemas.openxmlformats.org/officeDocument/2006/relationships/hyperlink" Target="https://aeries.com/events/" TargetMode="External"/><Relationship Id="rId4" Type="http://schemas.openxmlformats.org/officeDocument/2006/relationships/image" Target="../media/image30.svg"/><Relationship Id="rId9" Type="http://schemas.openxmlformats.org/officeDocument/2006/relationships/hyperlink" Target="https://survey.alchemer.com/s3/6899809/Good-Morning-Aeries-Surve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hyperlink" Target="https://support.aeries.com/support/solutions/articles/14000081710-eoy2-program-queries-and-reports" TargetMode="External"/><Relationship Id="rId4" Type="http://schemas.openxmlformats.org/officeDocument/2006/relationships/image" Target="../media/image13.svg"/><Relationship Id="rId9" Type="http://schemas.openxmlformats.org/officeDocument/2006/relationships/hyperlink" Target="https://support.aeries.com/support/solutions/articles/14000084898-sprg-calpads-special-programs-chart"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hyperlink" Target="https://support.aeries.com/support/solutions/articles/14000070397-calpads-in-aeries-basics-special-programs" TargetMode="External"/><Relationship Id="rId4" Type="http://schemas.openxmlformats.org/officeDocument/2006/relationships/image" Target="../media/image13.svg"/><Relationship Id="rId9" Type="http://schemas.openxmlformats.org/officeDocument/2006/relationships/hyperlink" Target="https://support.aeries.com/support/solutions/articles/14000070436-calpads-in-aeries-basics-504-pla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hyperlink" Target="https://support.aeries.com/support/solutions/articles/14000082206-calpads-extracts-sprg-ods-reconciliation" TargetMode="External"/><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bject5">
            <a:extLst>
              <a:ext uri="{FF2B5EF4-FFF2-40B4-BE49-F238E27FC236}">
                <a16:creationId xmlns:a16="http://schemas.microsoft.com/office/drawing/2014/main" id="{0BE7782E-38C9-4078-A793-207674C9B79D}"/>
              </a:ext>
            </a:extLst>
          </p:cNvPr>
          <p:cNvSpPr/>
          <p:nvPr/>
        </p:nvSpPr>
        <p:spPr>
          <a:xfrm>
            <a:off x="1252235" y="1315236"/>
            <a:ext cx="7101189" cy="704850"/>
          </a:xfrm>
          <a:prstGeom prst="rect">
            <a:avLst/>
          </a:prstGeom>
          <a:noFill/>
          <a:ln/>
        </p:spPr>
        <p:txBody>
          <a:bodyPr wrap="square" lIns="0" tIns="0" rIns="0" bIns="0" rtlCol="0" anchor="t">
            <a:noAutofit/>
          </a:bodyPr>
          <a:lstStyle/>
          <a:p>
            <a:pPr defTabSz="609630">
              <a:lnSpc>
                <a:spcPts val="5534"/>
              </a:lnSpc>
            </a:pPr>
            <a:r>
              <a:rPr lang="en-US" sz="7200">
                <a:solidFill>
                  <a:srgbClr val="345BA9"/>
                </a:solidFill>
                <a:latin typeface="AeriesSansBold" pitchFamily="50" charset="0"/>
                <a:ea typeface="Aeries Sans" pitchFamily="34" charset="-122"/>
                <a:cs typeface="Aeries Sans" pitchFamily="34" charset="-120"/>
              </a:rPr>
              <a:t>Speaking today:</a:t>
            </a:r>
            <a:endParaRPr lang="en-US" sz="7200">
              <a:solidFill>
                <a:srgbClr val="345BA9"/>
              </a:solidFill>
              <a:latin typeface="AeriesSansBold" pitchFamily="50" charset="0"/>
            </a:endParaRPr>
          </a:p>
        </p:txBody>
      </p:sp>
      <p:grpSp>
        <p:nvGrpSpPr>
          <p:cNvPr id="27" name="Group 26">
            <a:extLst>
              <a:ext uri="{FF2B5EF4-FFF2-40B4-BE49-F238E27FC236}">
                <a16:creationId xmlns:a16="http://schemas.microsoft.com/office/drawing/2014/main" id="{7F75D138-AEC9-2C73-1FCC-3D630495C412}"/>
              </a:ext>
            </a:extLst>
          </p:cNvPr>
          <p:cNvGrpSpPr/>
          <p:nvPr/>
        </p:nvGrpSpPr>
        <p:grpSpPr>
          <a:xfrm>
            <a:off x="1230010" y="2743260"/>
            <a:ext cx="5963021" cy="1115859"/>
            <a:chOff x="1806575" y="3878262"/>
            <a:chExt cx="5638970" cy="866775"/>
          </a:xfrm>
        </p:grpSpPr>
        <p:sp>
          <p:nvSpPr>
            <p:cNvPr id="9" name="Object8"/>
            <p:cNvSpPr/>
            <p:nvPr/>
          </p:nvSpPr>
          <p:spPr>
            <a:xfrm>
              <a:off x="2876550" y="3898900"/>
              <a:ext cx="4546600" cy="355600"/>
            </a:xfrm>
            <a:prstGeom prst="rect">
              <a:avLst/>
            </a:prstGeom>
            <a:noFill/>
            <a:ln/>
          </p:spPr>
          <p:txBody>
            <a:bodyPr wrap="square" lIns="0" tIns="0" rIns="0" bIns="0" rtlCol="0" anchor="ctr">
              <a:noAutofit/>
            </a:bodyPr>
            <a:lstStyle/>
            <a:p>
              <a:pPr defTabSz="609630">
                <a:lnSpc>
                  <a:spcPts val="2067"/>
                </a:lnSpc>
              </a:pPr>
              <a:r>
                <a:rPr lang="en-US" sz="2400" b="1" dirty="0">
                  <a:solidFill>
                    <a:srgbClr val="0F346F"/>
                  </a:solidFill>
                  <a:latin typeface="Nunito Sans" pitchFamily="34" charset="0"/>
                  <a:ea typeface="Nunito Sans" pitchFamily="34" charset="-122"/>
                  <a:cs typeface="Nunito Sans" pitchFamily="34" charset="-120"/>
                </a:rPr>
                <a:t>PRESENTER </a:t>
              </a:r>
              <a:r>
                <a:rPr lang="en-US" sz="2400" dirty="0">
                  <a:solidFill>
                    <a:srgbClr val="0F346F"/>
                  </a:solidFill>
                  <a:latin typeface="Nunito Sans" pitchFamily="34" charset="0"/>
                  <a:ea typeface="Nunito Sans" pitchFamily="34" charset="-122"/>
                  <a:cs typeface="Nunito Sans" pitchFamily="34" charset="-120"/>
                </a:rPr>
                <a:t>|</a:t>
              </a:r>
              <a:r>
                <a:rPr lang="en-US" sz="2400" b="1" dirty="0">
                  <a:solidFill>
                    <a:srgbClr val="0F346F"/>
                  </a:solidFill>
                  <a:latin typeface="Nunito Sans" pitchFamily="34" charset="0"/>
                  <a:ea typeface="Nunito Sans" pitchFamily="34" charset="-122"/>
                  <a:cs typeface="Nunito Sans" pitchFamily="34" charset="-120"/>
                </a:rPr>
                <a:t>  Sandy Madrid</a:t>
              </a:r>
              <a:endParaRPr lang="en-US" sz="2400" dirty="0">
                <a:solidFill>
                  <a:srgbClr val="0F346F"/>
                </a:solidFill>
                <a:latin typeface="Calibri" panose="020F0502020204030204"/>
              </a:endParaRPr>
            </a:p>
          </p:txBody>
        </p:sp>
        <p:sp>
          <p:nvSpPr>
            <p:cNvPr id="10" name="Object9"/>
            <p:cNvSpPr/>
            <p:nvPr/>
          </p:nvSpPr>
          <p:spPr>
            <a:xfrm>
              <a:off x="2898945" y="4324350"/>
              <a:ext cx="4546600" cy="266700"/>
            </a:xfrm>
            <a:prstGeom prst="rect">
              <a:avLst/>
            </a:prstGeom>
            <a:noFill/>
            <a:ln/>
          </p:spPr>
          <p:txBody>
            <a:bodyPr wrap="square" lIns="0" tIns="0" rIns="0" bIns="0" rtlCol="0" anchor="t">
              <a:noAutofit/>
            </a:bodyPr>
            <a:lstStyle/>
            <a:p>
              <a:pPr defTabSz="609630">
                <a:lnSpc>
                  <a:spcPts val="2067"/>
                </a:lnSpc>
              </a:pPr>
              <a:r>
                <a:rPr lang="en-US" b="1" dirty="0">
                  <a:solidFill>
                    <a:srgbClr val="0F346F"/>
                  </a:solidFill>
                  <a:latin typeface="Nunito Sans" pitchFamily="34" charset="0"/>
                </a:rPr>
                <a:t>Aeries Trainer</a:t>
              </a:r>
              <a:endParaRPr lang="en-US" dirty="0">
                <a:solidFill>
                  <a:srgbClr val="0F346F"/>
                </a:solidFill>
                <a:latin typeface="Calibri" panose="020F0502020204030204"/>
              </a:endParaRPr>
            </a:p>
          </p:txBody>
        </p:sp>
        <p:sp>
          <p:nvSpPr>
            <p:cNvPr id="7" name="Oval 6">
              <a:extLst>
                <a:ext uri="{FF2B5EF4-FFF2-40B4-BE49-F238E27FC236}">
                  <a16:creationId xmlns:a16="http://schemas.microsoft.com/office/drawing/2014/main" id="{83266200-2C13-FA43-A6E0-513B8B882C3A}"/>
                </a:ext>
              </a:extLst>
            </p:cNvPr>
            <p:cNvSpPr/>
            <p:nvPr/>
          </p:nvSpPr>
          <p:spPr>
            <a:xfrm>
              <a:off x="1806575" y="3878262"/>
              <a:ext cx="851505" cy="866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471EA77-E618-C814-1420-FAD3CA0F065E}"/>
              </a:ext>
            </a:extLst>
          </p:cNvPr>
          <p:cNvGrpSpPr/>
          <p:nvPr/>
        </p:nvGrpSpPr>
        <p:grpSpPr>
          <a:xfrm>
            <a:off x="1252234" y="3983891"/>
            <a:ext cx="5915838" cy="1115859"/>
            <a:chOff x="1828799" y="5118893"/>
            <a:chExt cx="5594351" cy="866775"/>
          </a:xfrm>
        </p:grpSpPr>
        <p:sp>
          <p:nvSpPr>
            <p:cNvPr id="11" name="Object10"/>
            <p:cNvSpPr/>
            <p:nvPr/>
          </p:nvSpPr>
          <p:spPr>
            <a:xfrm>
              <a:off x="2876550" y="5149850"/>
              <a:ext cx="4546600" cy="355600"/>
            </a:xfrm>
            <a:prstGeom prst="rect">
              <a:avLst/>
            </a:prstGeom>
            <a:noFill/>
            <a:ln/>
          </p:spPr>
          <p:txBody>
            <a:bodyPr wrap="square" lIns="0" tIns="0" rIns="0" bIns="0" rtlCol="0" anchor="ctr">
              <a:noAutofit/>
            </a:bodyPr>
            <a:lstStyle/>
            <a:p>
              <a:pPr defTabSz="609630">
                <a:lnSpc>
                  <a:spcPts val="2067"/>
                </a:lnSpc>
              </a:pPr>
              <a:r>
                <a:rPr lang="en-US" sz="2000" b="1" dirty="0">
                  <a:solidFill>
                    <a:srgbClr val="0F346F"/>
                  </a:solidFill>
                  <a:latin typeface="Nunito Sans" pitchFamily="34" charset="0"/>
                  <a:ea typeface="Nunito Sans" pitchFamily="34" charset="-122"/>
                  <a:cs typeface="Nunito Sans" pitchFamily="34" charset="-120"/>
                </a:rPr>
                <a:t>PRESENTER  </a:t>
              </a:r>
              <a:r>
                <a:rPr lang="en-US" sz="2000" dirty="0">
                  <a:solidFill>
                    <a:srgbClr val="0F346F"/>
                  </a:solidFill>
                  <a:latin typeface="Nunito Sans" pitchFamily="34" charset="0"/>
                  <a:ea typeface="Nunito Sans" pitchFamily="34" charset="-122"/>
                  <a:cs typeface="Nunito Sans" pitchFamily="34" charset="-120"/>
                </a:rPr>
                <a:t>|</a:t>
              </a:r>
              <a:r>
                <a:rPr lang="en-US" sz="2000" b="1" dirty="0">
                  <a:solidFill>
                    <a:srgbClr val="0F346F"/>
                  </a:solidFill>
                  <a:latin typeface="Nunito Sans" pitchFamily="34" charset="0"/>
                  <a:ea typeface="Nunito Sans" pitchFamily="34" charset="-122"/>
                  <a:cs typeface="Nunito Sans" pitchFamily="34" charset="-120"/>
                </a:rPr>
                <a:t>  Leeni Mitchell</a:t>
              </a:r>
              <a:endParaRPr lang="en-US" sz="2000" dirty="0">
                <a:solidFill>
                  <a:srgbClr val="0F346F"/>
                </a:solidFill>
                <a:latin typeface="Calibri" panose="020F0502020204030204"/>
              </a:endParaRPr>
            </a:p>
          </p:txBody>
        </p:sp>
        <p:sp>
          <p:nvSpPr>
            <p:cNvPr id="12" name="Object11"/>
            <p:cNvSpPr/>
            <p:nvPr/>
          </p:nvSpPr>
          <p:spPr>
            <a:xfrm>
              <a:off x="2876550" y="5575300"/>
              <a:ext cx="4546600" cy="266700"/>
            </a:xfrm>
            <a:prstGeom prst="rect">
              <a:avLst/>
            </a:prstGeom>
            <a:noFill/>
            <a:ln/>
          </p:spPr>
          <p:txBody>
            <a:bodyPr wrap="square" lIns="0" tIns="0" rIns="0" bIns="0" rtlCol="0" anchor="t">
              <a:noAutofit/>
            </a:bodyPr>
            <a:lstStyle/>
            <a:p>
              <a:pPr defTabSz="609630">
                <a:lnSpc>
                  <a:spcPts val="2067"/>
                </a:lnSpc>
              </a:pPr>
              <a:r>
                <a:rPr lang="en-US" b="1" dirty="0">
                  <a:solidFill>
                    <a:srgbClr val="0F346F"/>
                  </a:solidFill>
                </a:rPr>
                <a:t>Aeries Trainer</a:t>
              </a:r>
            </a:p>
          </p:txBody>
        </p:sp>
        <p:sp>
          <p:nvSpPr>
            <p:cNvPr id="16" name="Oval 15">
              <a:extLst>
                <a:ext uri="{FF2B5EF4-FFF2-40B4-BE49-F238E27FC236}">
                  <a16:creationId xmlns:a16="http://schemas.microsoft.com/office/drawing/2014/main" id="{4164E05D-685B-B9F0-45AB-4F9B1F261056}"/>
                </a:ext>
              </a:extLst>
            </p:cNvPr>
            <p:cNvSpPr/>
            <p:nvPr/>
          </p:nvSpPr>
          <p:spPr>
            <a:xfrm>
              <a:off x="1828799" y="5118893"/>
              <a:ext cx="851505" cy="8667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Object 2" descr="preencoded.png">
            <a:extLst>
              <a:ext uri="{FF2B5EF4-FFF2-40B4-BE49-F238E27FC236}">
                <a16:creationId xmlns:a16="http://schemas.microsoft.com/office/drawing/2014/main" id="{EC55C1B8-9CEB-AC65-2EDF-19BBC37CD15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0800000" flipH="1">
            <a:off x="0" y="-9431"/>
            <a:ext cx="1252235" cy="4140200"/>
          </a:xfrm>
          <a:prstGeom prst="rect">
            <a:avLst/>
          </a:prstGeom>
        </p:spPr>
      </p:pic>
      <p:pic>
        <p:nvPicPr>
          <p:cNvPr id="32" name="Picture 31">
            <a:extLst>
              <a:ext uri="{FF2B5EF4-FFF2-40B4-BE49-F238E27FC236}">
                <a16:creationId xmlns:a16="http://schemas.microsoft.com/office/drawing/2014/main" id="{8A4FE4A1-21F5-F2C8-22CA-9768309CD017}"/>
              </a:ext>
            </a:extLst>
          </p:cNvPr>
          <p:cNvPicPr>
            <a:picLocks noChangeAspect="1"/>
          </p:cNvPicPr>
          <p:nvPr/>
        </p:nvPicPr>
        <p:blipFill>
          <a:blip r:embed="rId5">
            <a:alphaModFix amt="50000"/>
          </a:blip>
          <a:stretch>
            <a:fillRect/>
          </a:stretch>
        </p:blipFill>
        <p:spPr>
          <a:xfrm>
            <a:off x="7042831" y="2545868"/>
            <a:ext cx="4953000" cy="4118458"/>
          </a:xfrm>
          <a:prstGeom prst="rect">
            <a:avLst/>
          </a:prstGeom>
        </p:spPr>
      </p:pic>
      <p:pic>
        <p:nvPicPr>
          <p:cNvPr id="3" name="Picture 2">
            <a:extLst>
              <a:ext uri="{FF2B5EF4-FFF2-40B4-BE49-F238E27FC236}">
                <a16:creationId xmlns:a16="http://schemas.microsoft.com/office/drawing/2014/main" id="{48ED7C13-3FC8-5FCB-C220-1A01A35DFF08}"/>
              </a:ext>
            </a:extLst>
          </p:cNvPr>
          <p:cNvPicPr>
            <a:picLocks noChangeAspect="1"/>
          </p:cNvPicPr>
          <p:nvPr/>
        </p:nvPicPr>
        <p:blipFill>
          <a:blip r:embed="rId6"/>
          <a:stretch>
            <a:fillRect/>
          </a:stretch>
        </p:blipFill>
        <p:spPr>
          <a:xfrm>
            <a:off x="841042" y="6215108"/>
            <a:ext cx="126206" cy="124905"/>
          </a:xfrm>
          <a:prstGeom prst="rect">
            <a:avLst/>
          </a:prstGeom>
        </p:spPr>
      </p:pic>
      <p:pic>
        <p:nvPicPr>
          <p:cNvPr id="5" name="Picture 4">
            <a:extLst>
              <a:ext uri="{FF2B5EF4-FFF2-40B4-BE49-F238E27FC236}">
                <a16:creationId xmlns:a16="http://schemas.microsoft.com/office/drawing/2014/main" id="{592ABEB4-1652-264A-1A74-3F6599989861}"/>
              </a:ext>
            </a:extLst>
          </p:cNvPr>
          <p:cNvPicPr>
            <a:picLocks noChangeAspect="1"/>
          </p:cNvPicPr>
          <p:nvPr/>
        </p:nvPicPr>
        <p:blipFill>
          <a:blip r:embed="rId6"/>
          <a:stretch>
            <a:fillRect/>
          </a:stretch>
        </p:blipFill>
        <p:spPr>
          <a:xfrm>
            <a:off x="7701622" y="467157"/>
            <a:ext cx="126206" cy="124905"/>
          </a:xfrm>
          <a:prstGeom prst="rect">
            <a:avLst/>
          </a:prstGeom>
        </p:spPr>
      </p:pic>
      <p:pic>
        <p:nvPicPr>
          <p:cNvPr id="8" name="Picture 7">
            <a:extLst>
              <a:ext uri="{FF2B5EF4-FFF2-40B4-BE49-F238E27FC236}">
                <a16:creationId xmlns:a16="http://schemas.microsoft.com/office/drawing/2014/main" id="{78C1F952-A26D-0599-3A66-3CD6F95501F2}"/>
              </a:ext>
            </a:extLst>
          </p:cNvPr>
          <p:cNvPicPr>
            <a:picLocks noChangeAspect="1"/>
          </p:cNvPicPr>
          <p:nvPr/>
        </p:nvPicPr>
        <p:blipFill>
          <a:blip r:embed="rId7"/>
          <a:stretch>
            <a:fillRect/>
          </a:stretch>
        </p:blipFill>
        <p:spPr>
          <a:xfrm>
            <a:off x="6077942" y="6075237"/>
            <a:ext cx="1091407" cy="545704"/>
          </a:xfrm>
          <a:prstGeom prst="rect">
            <a:avLst/>
          </a:prstGeom>
        </p:spPr>
      </p:pic>
    </p:spTree>
    <p:extLst>
      <p:ext uri="{BB962C8B-B14F-4D97-AF65-F5344CB8AC3E}">
        <p14:creationId xmlns:p14="http://schemas.microsoft.com/office/powerpoint/2010/main" val="411323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12700"/>
            <a:ext cx="3449127" cy="68707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16300" y="3200400"/>
            <a:ext cx="546100" cy="546100"/>
          </a:xfrm>
          <a:prstGeom prst="rect">
            <a:avLst/>
          </a:prstGeom>
        </p:spPr>
      </p:pic>
      <p:sp>
        <p:nvSpPr>
          <p:cNvPr id="7" name="Object6"/>
          <p:cNvSpPr/>
          <p:nvPr/>
        </p:nvSpPr>
        <p:spPr>
          <a:xfrm>
            <a:off x="269094" y="134003"/>
            <a:ext cx="2527300" cy="1436379"/>
          </a:xfrm>
          <a:prstGeom prst="rect">
            <a:avLst/>
          </a:prstGeom>
          <a:noFill/>
          <a:ln/>
        </p:spPr>
        <p:txBody>
          <a:bodyPr wrap="square" lIns="0" tIns="0" rIns="0" bIns="0" rtlCol="0" anchor="ctr">
            <a:noAutofit/>
          </a:bodyPr>
          <a:lstStyle/>
          <a:p>
            <a:pPr defTabSz="609630">
              <a:lnSpc>
                <a:spcPts val="3133"/>
              </a:lnSpc>
            </a:pPr>
            <a:r>
              <a:rPr lang="en-US" sz="2800" dirty="0">
                <a:solidFill>
                  <a:srgbClr val="FFFFFF"/>
                </a:solidFill>
                <a:latin typeface="AeriesSansBold" pitchFamily="50" charset="0"/>
                <a:ea typeface="Aeries Sans" pitchFamily="34" charset="-122"/>
                <a:cs typeface="Aeries Sans" pitchFamily="34" charset="-120"/>
              </a:rPr>
              <a:t>Nice to Know</a:t>
            </a:r>
          </a:p>
          <a:p>
            <a:pPr defTabSz="609630">
              <a:lnSpc>
                <a:spcPts val="3133"/>
              </a:lnSpc>
            </a:pPr>
            <a:r>
              <a:rPr lang="en-US" sz="2800" dirty="0">
                <a:solidFill>
                  <a:srgbClr val="FFFFFF"/>
                </a:solidFill>
                <a:latin typeface="AeriesSansBold" pitchFamily="50" charset="0"/>
                <a:ea typeface="Aeries Sans" pitchFamily="34" charset="-122"/>
              </a:rPr>
              <a:t>Maybe a Need to Know</a:t>
            </a:r>
            <a:endParaRPr lang="en-US" sz="2800" dirty="0">
              <a:solidFill>
                <a:prstClr val="black"/>
              </a:solidFill>
              <a:latin typeface="AeriesSansBold" pitchFamily="50" charset="0"/>
            </a:endParaRPr>
          </a:p>
          <a:p>
            <a:pPr defTabSz="609630">
              <a:lnSpc>
                <a:spcPts val="3133"/>
              </a:lnSpc>
            </a:pPr>
            <a:endParaRPr lang="en-US" sz="2733" dirty="0">
              <a:latin typeface="AeriesSansBold" pitchFamily="50" charset="0"/>
              <a:ea typeface="Aeries Sans" pitchFamily="34" charset="-122"/>
              <a:cs typeface="Aeries Sans" pitchFamily="34" charset="-120"/>
            </a:endParaRPr>
          </a:p>
        </p:txBody>
      </p:sp>
      <p:sp>
        <p:nvSpPr>
          <p:cNvPr id="8" name="Object7"/>
          <p:cNvSpPr/>
          <p:nvPr/>
        </p:nvSpPr>
        <p:spPr>
          <a:xfrm>
            <a:off x="115057" y="556690"/>
            <a:ext cx="3301243" cy="5833520"/>
          </a:xfrm>
          <a:prstGeom prst="rect">
            <a:avLst/>
          </a:prstGeom>
          <a:noFill/>
          <a:ln/>
        </p:spPr>
        <p:txBody>
          <a:bodyPr wrap="square" lIns="0" tIns="0" rIns="0" bIns="0" rtlCol="0" anchor="t">
            <a:noAutofit/>
          </a:bodyPr>
          <a:lstStyle/>
          <a:p>
            <a:pPr marL="342900" indent="-342900" defTabSz="609630">
              <a:lnSpc>
                <a:spcPts val="2733"/>
              </a:lnSpc>
              <a:buFont typeface="Arial" panose="020B0604020202020204" pitchFamily="34" charset="0"/>
              <a:buChar char="•"/>
            </a:pPr>
            <a:endParaRPr lang="en-US" sz="2000" b="1" dirty="0">
              <a:solidFill>
                <a:schemeClr val="bg1">
                  <a:alpha val="50000"/>
                </a:schemeClr>
              </a:solidFill>
              <a:latin typeface="Nunito Sans SemiBold" pitchFamily="34" charset="0"/>
              <a:ea typeface="Nunito Sans SemiBold" pitchFamily="34" charset="-122"/>
              <a:cs typeface="Nunito Sans SemiBold" pitchFamily="34" charset="-120"/>
            </a:endParaRPr>
          </a:p>
          <a:p>
            <a:pPr defTabSz="609630">
              <a:lnSpc>
                <a:spcPts val="2733"/>
              </a:lnSpc>
            </a:pPr>
            <a:endParaRPr lang="en-US" sz="1733" dirty="0">
              <a:solidFill>
                <a:prstClr val="black">
                  <a:alpha val="50000"/>
                </a:prstClr>
              </a:solidFill>
              <a:latin typeface="Calibri" panose="020F0502020204030204"/>
            </a:endParaRPr>
          </a:p>
        </p:txBody>
      </p:sp>
      <p:sp>
        <p:nvSpPr>
          <p:cNvPr id="9" name="TextBox 8">
            <a:extLst>
              <a:ext uri="{FF2B5EF4-FFF2-40B4-BE49-F238E27FC236}">
                <a16:creationId xmlns:a16="http://schemas.microsoft.com/office/drawing/2014/main" id="{D0E83441-1E3A-A2DC-EA8B-684719509293}"/>
              </a:ext>
            </a:extLst>
          </p:cNvPr>
          <p:cNvSpPr txBox="1"/>
          <p:nvPr/>
        </p:nvSpPr>
        <p:spPr>
          <a:xfrm>
            <a:off x="512280" y="2242316"/>
            <a:ext cx="2184538" cy="646331"/>
          </a:xfrm>
          <a:prstGeom prst="rect">
            <a:avLst/>
          </a:prstGeom>
          <a:noFill/>
        </p:spPr>
        <p:txBody>
          <a:bodyPr wrap="square" rtlCol="0">
            <a:spAutoFit/>
          </a:bodyPr>
          <a:lstStyle/>
          <a:p>
            <a:r>
              <a:rPr lang="en-US" dirty="0"/>
              <a:t>Program </a:t>
            </a:r>
          </a:p>
          <a:p>
            <a:r>
              <a:rPr lang="en-US" dirty="0"/>
              <a:t>Categories</a:t>
            </a:r>
          </a:p>
        </p:txBody>
      </p:sp>
      <p:pic>
        <p:nvPicPr>
          <p:cNvPr id="6" name="Picture 5">
            <a:extLst>
              <a:ext uri="{FF2B5EF4-FFF2-40B4-BE49-F238E27FC236}">
                <a16:creationId xmlns:a16="http://schemas.microsoft.com/office/drawing/2014/main" id="{E1D27B89-35A1-A5EC-A04A-9CB28A88A0B1}"/>
              </a:ext>
            </a:extLst>
          </p:cNvPr>
          <p:cNvPicPr>
            <a:picLocks noChangeAspect="1"/>
          </p:cNvPicPr>
          <p:nvPr/>
        </p:nvPicPr>
        <p:blipFill>
          <a:blip r:embed="rId7"/>
          <a:stretch>
            <a:fillRect/>
          </a:stretch>
        </p:blipFill>
        <p:spPr>
          <a:xfrm>
            <a:off x="2475743" y="878696"/>
            <a:ext cx="9601200" cy="5200650"/>
          </a:xfrm>
          <a:prstGeom prst="rect">
            <a:avLst/>
          </a:prstGeom>
        </p:spPr>
      </p:pic>
    </p:spTree>
    <p:extLst>
      <p:ext uri="{BB962C8B-B14F-4D97-AF65-F5344CB8AC3E}">
        <p14:creationId xmlns:p14="http://schemas.microsoft.com/office/powerpoint/2010/main" val="402769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31850" y="4591050"/>
            <a:ext cx="1219200" cy="114300"/>
          </a:xfrm>
          <a:prstGeom prst="rect">
            <a:avLst/>
          </a:prstGeom>
        </p:spPr>
      </p:pic>
      <p:sp>
        <p:nvSpPr>
          <p:cNvPr id="3" name="Object2"/>
          <p:cNvSpPr/>
          <p:nvPr/>
        </p:nvSpPr>
        <p:spPr>
          <a:xfrm>
            <a:off x="831850" y="1111250"/>
            <a:ext cx="5137150" cy="3048000"/>
          </a:xfrm>
          <a:prstGeom prst="rect">
            <a:avLst/>
          </a:prstGeom>
          <a:noFill/>
          <a:ln/>
        </p:spPr>
        <p:txBody>
          <a:bodyPr wrap="square" lIns="0" tIns="0" rIns="0" bIns="0" rtlCol="0" anchor="t">
            <a:noAutofit/>
          </a:bodyPr>
          <a:lstStyle/>
          <a:p>
            <a:pPr defTabSz="609630">
              <a:lnSpc>
                <a:spcPts val="8000"/>
              </a:lnSpc>
            </a:pPr>
            <a:r>
              <a:rPr lang="en-US" sz="6134" dirty="0">
                <a:solidFill>
                  <a:srgbClr val="1649A0"/>
                </a:solidFill>
                <a:latin typeface="AeriesSansBold" pitchFamily="50" charset="0"/>
              </a:rPr>
              <a:t>Upcoming GMA sessions</a:t>
            </a:r>
          </a:p>
        </p:txBody>
      </p:sp>
      <p:sp>
        <p:nvSpPr>
          <p:cNvPr id="4" name="Object3"/>
          <p:cNvSpPr/>
          <p:nvPr/>
        </p:nvSpPr>
        <p:spPr>
          <a:xfrm>
            <a:off x="6971888" y="4109008"/>
            <a:ext cx="4730750" cy="444500"/>
          </a:xfrm>
          <a:prstGeom prst="rect">
            <a:avLst/>
          </a:prstGeom>
          <a:noFill/>
          <a:ln/>
        </p:spPr>
        <p:txBody>
          <a:bodyPr wrap="square" lIns="0" tIns="0" rIns="0" bIns="0" rtlCol="0" anchor="ctr">
            <a:noAutofit/>
          </a:bodyPr>
          <a:lstStyle/>
          <a:p>
            <a:pPr defTabSz="609630">
              <a:lnSpc>
                <a:spcPts val="3467"/>
              </a:lnSpc>
            </a:pPr>
            <a:r>
              <a:rPr lang="en-US" sz="3000" dirty="0">
                <a:solidFill>
                  <a:srgbClr val="0C1E41"/>
                </a:solidFill>
                <a:latin typeface="AeriesSansBold" pitchFamily="50" charset="0"/>
              </a:rPr>
              <a:t>Dual Enrollment</a:t>
            </a:r>
            <a:endParaRPr lang="en-US" sz="3000" dirty="0">
              <a:solidFill>
                <a:prstClr val="black"/>
              </a:solidFill>
              <a:latin typeface="AeriesSansBold" pitchFamily="50" charset="0"/>
            </a:endParaRPr>
          </a:p>
        </p:txBody>
      </p:sp>
      <p:sp>
        <p:nvSpPr>
          <p:cNvPr id="5" name="Object4"/>
          <p:cNvSpPr/>
          <p:nvPr/>
        </p:nvSpPr>
        <p:spPr>
          <a:xfrm>
            <a:off x="6223002" y="3181350"/>
            <a:ext cx="4876800" cy="622300"/>
          </a:xfrm>
          <a:prstGeom prst="rect">
            <a:avLst/>
          </a:prstGeom>
          <a:noFill/>
          <a:ln/>
        </p:spPr>
        <p:txBody>
          <a:bodyPr wrap="square" lIns="0" tIns="0" rIns="0" bIns="0" rtlCol="0" anchor="t">
            <a:noAutofit/>
          </a:bodyPr>
          <a:lstStyle/>
          <a:p>
            <a:pPr defTabSz="609630">
              <a:lnSpc>
                <a:spcPts val="2133"/>
              </a:lnSpc>
            </a:pPr>
            <a:endParaRPr lang="en-US" dirty="0">
              <a:solidFill>
                <a:prstClr val="black"/>
              </a:solidFill>
              <a:latin typeface="Calibri" panose="020F0502020204030204"/>
            </a:endParaRPr>
          </a:p>
        </p:txBody>
      </p:sp>
      <p:sp>
        <p:nvSpPr>
          <p:cNvPr id="6" name="Object5"/>
          <p:cNvSpPr/>
          <p:nvPr/>
        </p:nvSpPr>
        <p:spPr>
          <a:xfrm>
            <a:off x="6971888" y="4957624"/>
            <a:ext cx="4730750" cy="540854"/>
          </a:xfrm>
          <a:prstGeom prst="rect">
            <a:avLst/>
          </a:prstGeom>
          <a:noFill/>
          <a:ln/>
        </p:spPr>
        <p:txBody>
          <a:bodyPr wrap="square" lIns="0" tIns="0" rIns="0" bIns="0" rtlCol="0" anchor="ctr">
            <a:noAutofit/>
          </a:bodyPr>
          <a:lstStyle/>
          <a:p>
            <a:pPr defTabSz="609630">
              <a:lnSpc>
                <a:spcPts val="3467"/>
              </a:lnSpc>
            </a:pPr>
            <a:r>
              <a:rPr lang="en-US" sz="3000" dirty="0">
                <a:solidFill>
                  <a:srgbClr val="0C1E41"/>
                </a:solidFill>
                <a:latin typeface="AeriesSansBold" pitchFamily="50" charset="0"/>
              </a:rPr>
              <a:t>Transcript</a:t>
            </a:r>
            <a:endParaRPr lang="en-US" sz="3000" dirty="0">
              <a:solidFill>
                <a:prstClr val="black"/>
              </a:solidFill>
              <a:latin typeface="AeriesSansBold" pitchFamily="50" charset="0"/>
            </a:endParaRPr>
          </a:p>
        </p:txBody>
      </p:sp>
      <p:sp>
        <p:nvSpPr>
          <p:cNvPr id="7" name="Object6"/>
          <p:cNvSpPr/>
          <p:nvPr/>
        </p:nvSpPr>
        <p:spPr>
          <a:xfrm>
            <a:off x="6223002" y="5426765"/>
            <a:ext cx="4876800" cy="1031185"/>
          </a:xfrm>
          <a:prstGeom prst="rect">
            <a:avLst/>
          </a:prstGeom>
          <a:noFill/>
          <a:ln/>
        </p:spPr>
        <p:txBody>
          <a:bodyPr wrap="square" lIns="0" tIns="0" rIns="0" bIns="0" rtlCol="0" anchor="t">
            <a:noAutofit/>
          </a:bodyPr>
          <a:lstStyle/>
          <a:p>
            <a:pPr defTabSz="609630">
              <a:lnSpc>
                <a:spcPts val="2133"/>
              </a:lnSpc>
            </a:pPr>
            <a:endParaRPr lang="en-US" dirty="0">
              <a:solidFill>
                <a:prstClr val="black"/>
              </a:solidFill>
              <a:latin typeface="Calibri" panose="020F0502020204030204"/>
            </a:endParaRPr>
          </a:p>
        </p:txBody>
      </p:sp>
      <p:sp>
        <p:nvSpPr>
          <p:cNvPr id="8" name="Object7"/>
          <p:cNvSpPr/>
          <p:nvPr/>
        </p:nvSpPr>
        <p:spPr>
          <a:xfrm>
            <a:off x="6971888" y="1238181"/>
            <a:ext cx="4610650" cy="2096328"/>
          </a:xfrm>
          <a:prstGeom prst="rect">
            <a:avLst/>
          </a:prstGeom>
          <a:noFill/>
          <a:ln/>
        </p:spPr>
        <p:txBody>
          <a:bodyPr wrap="square" lIns="0" tIns="0" rIns="0" bIns="0" rtlCol="0" anchor="ctr">
            <a:noAutofit/>
          </a:bodyPr>
          <a:lstStyle/>
          <a:p>
            <a:pPr defTabSz="609630">
              <a:lnSpc>
                <a:spcPts val="3467"/>
              </a:lnSpc>
            </a:pPr>
            <a:endParaRPr lang="en-US" sz="3200" dirty="0">
              <a:solidFill>
                <a:srgbClr val="0C1E41"/>
              </a:solidFill>
              <a:latin typeface="AeriesSansBold" pitchFamily="50" charset="0"/>
            </a:endParaRPr>
          </a:p>
          <a:p>
            <a:pPr defTabSz="609630">
              <a:lnSpc>
                <a:spcPts val="3467"/>
              </a:lnSpc>
            </a:pPr>
            <a:endParaRPr lang="en-US" sz="3200" dirty="0">
              <a:solidFill>
                <a:srgbClr val="0C1E41"/>
              </a:solidFill>
              <a:latin typeface="AeriesSansBold" pitchFamily="50" charset="0"/>
            </a:endParaRPr>
          </a:p>
          <a:p>
            <a:pPr defTabSz="609630">
              <a:lnSpc>
                <a:spcPts val="3467"/>
              </a:lnSpc>
            </a:pPr>
            <a:r>
              <a:rPr lang="en-US" sz="3200" dirty="0">
                <a:solidFill>
                  <a:srgbClr val="0C1E41"/>
                </a:solidFill>
                <a:latin typeface="AeriesSansBold" pitchFamily="50" charset="0"/>
              </a:rPr>
              <a:t>Graduation/College </a:t>
            </a:r>
          </a:p>
          <a:p>
            <a:pPr defTabSz="609630">
              <a:lnSpc>
                <a:spcPts val="3467"/>
              </a:lnSpc>
            </a:pPr>
            <a:r>
              <a:rPr lang="en-US" sz="3200" dirty="0">
                <a:solidFill>
                  <a:srgbClr val="0C1E41"/>
                </a:solidFill>
                <a:latin typeface="AeriesSansBold" pitchFamily="50" charset="0"/>
              </a:rPr>
              <a:t>Readiness Dashboard</a:t>
            </a:r>
          </a:p>
          <a:p>
            <a:pPr defTabSz="609630">
              <a:lnSpc>
                <a:spcPts val="3467"/>
              </a:lnSpc>
            </a:pPr>
            <a:endParaRPr lang="en-US" sz="3200" dirty="0">
              <a:solidFill>
                <a:srgbClr val="0C1E41"/>
              </a:solidFill>
              <a:latin typeface="AeriesSansBold" pitchFamily="50" charset="0"/>
            </a:endParaRPr>
          </a:p>
          <a:p>
            <a:pPr defTabSz="609630">
              <a:lnSpc>
                <a:spcPts val="3467"/>
              </a:lnSpc>
            </a:pPr>
            <a:r>
              <a:rPr lang="en-US" sz="3000" dirty="0">
                <a:solidFill>
                  <a:srgbClr val="0C1E41"/>
                </a:solidFill>
                <a:latin typeface="AeriesSansBold" pitchFamily="50" charset="0"/>
              </a:rPr>
              <a:t>Career Pathway Management</a:t>
            </a:r>
          </a:p>
          <a:p>
            <a:pPr defTabSz="609630">
              <a:lnSpc>
                <a:spcPts val="3467"/>
              </a:lnSpc>
            </a:pPr>
            <a:endParaRPr lang="en-US" sz="3000" dirty="0">
              <a:solidFill>
                <a:srgbClr val="0C1E41"/>
              </a:solidFill>
              <a:latin typeface="AeriesSansBold" pitchFamily="50" charset="0"/>
            </a:endParaRPr>
          </a:p>
        </p:txBody>
      </p:sp>
      <p:sp>
        <p:nvSpPr>
          <p:cNvPr id="9" name="Object8"/>
          <p:cNvSpPr/>
          <p:nvPr/>
        </p:nvSpPr>
        <p:spPr>
          <a:xfrm>
            <a:off x="6223002" y="1606550"/>
            <a:ext cx="4876800" cy="622300"/>
          </a:xfrm>
          <a:prstGeom prst="rect">
            <a:avLst/>
          </a:prstGeom>
          <a:noFill/>
          <a:ln/>
        </p:spPr>
        <p:txBody>
          <a:bodyPr wrap="square" lIns="0" tIns="0" rIns="0" bIns="0" rtlCol="0" anchor="t">
            <a:noAutofit/>
          </a:bodyPr>
          <a:lstStyle/>
          <a:p>
            <a:pPr defTabSz="609630">
              <a:lnSpc>
                <a:spcPts val="2133"/>
              </a:lnSpc>
            </a:pPr>
            <a:endParaRPr lang="en-US"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89F63298-4E46-3A90-4423-95BCCD098A5B}"/>
              </a:ext>
            </a:extLst>
          </p:cNvPr>
          <p:cNvSpPr txBox="1"/>
          <p:nvPr/>
        </p:nvSpPr>
        <p:spPr>
          <a:xfrm>
            <a:off x="831850" y="3878176"/>
            <a:ext cx="4114800" cy="461665"/>
          </a:xfrm>
          <a:prstGeom prst="rect">
            <a:avLst/>
          </a:prstGeom>
          <a:noFill/>
        </p:spPr>
        <p:txBody>
          <a:bodyPr wrap="square" rtlCol="0">
            <a:spAutoFit/>
          </a:bodyPr>
          <a:lstStyle/>
          <a:p>
            <a:r>
              <a:rPr lang="en-US" sz="2400" dirty="0">
                <a:hlinkClick r:id="rId5"/>
              </a:rPr>
              <a:t>https://aeries.com/events/</a:t>
            </a:r>
            <a:endParaRPr lang="en-US" sz="2400" dirty="0"/>
          </a:p>
        </p:txBody>
      </p:sp>
    </p:spTree>
    <p:extLst>
      <p:ext uri="{BB962C8B-B14F-4D97-AF65-F5344CB8AC3E}">
        <p14:creationId xmlns:p14="http://schemas.microsoft.com/office/powerpoint/2010/main" val="356290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49A0"/>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007600" y="-63500"/>
            <a:ext cx="2247900" cy="18161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41900" y="787626"/>
            <a:ext cx="2120900" cy="495300"/>
          </a:xfrm>
          <a:prstGeom prst="rect">
            <a:avLst/>
          </a:prstGeom>
        </p:spPr>
      </p:pic>
      <p:sp>
        <p:nvSpPr>
          <p:cNvPr id="5" name="Object4"/>
          <p:cNvSpPr/>
          <p:nvPr/>
        </p:nvSpPr>
        <p:spPr>
          <a:xfrm>
            <a:off x="-130175" y="1811523"/>
            <a:ext cx="12452350" cy="819150"/>
          </a:xfrm>
          <a:prstGeom prst="rect">
            <a:avLst/>
          </a:prstGeom>
          <a:noFill/>
          <a:ln/>
        </p:spPr>
        <p:txBody>
          <a:bodyPr wrap="square" lIns="0" tIns="0" rIns="0" bIns="0" rtlCol="0" anchor="t">
            <a:noAutofit/>
          </a:bodyPr>
          <a:lstStyle/>
          <a:p>
            <a:pPr algn="ctr" defTabSz="609630">
              <a:lnSpc>
                <a:spcPts val="6467"/>
              </a:lnSpc>
            </a:pPr>
            <a:r>
              <a:rPr lang="en-US" sz="6400">
                <a:solidFill>
                  <a:srgbClr val="FFFFFF"/>
                </a:solidFill>
                <a:latin typeface="AeriesSansBold" pitchFamily="50" charset="0"/>
                <a:ea typeface="Aeries Sans" pitchFamily="34" charset="-122"/>
                <a:cs typeface="Aeries Sans" pitchFamily="34" charset="-120"/>
              </a:rPr>
              <a:t>Thanks for joining us!</a:t>
            </a:r>
            <a:endParaRPr lang="en-US" sz="6400">
              <a:solidFill>
                <a:prstClr val="black"/>
              </a:solidFill>
              <a:latin typeface="AeriesSansBold" pitchFamily="50" charset="0"/>
            </a:endParaRPr>
          </a:p>
        </p:txBody>
      </p:sp>
      <p:sp>
        <p:nvSpPr>
          <p:cNvPr id="6" name="Rectangle 5">
            <a:extLst>
              <a:ext uri="{FF2B5EF4-FFF2-40B4-BE49-F238E27FC236}">
                <a16:creationId xmlns:a16="http://schemas.microsoft.com/office/drawing/2014/main" id="{CF7650BB-1A62-A65E-EA8E-F8DEB558EEEA}"/>
              </a:ext>
            </a:extLst>
          </p:cNvPr>
          <p:cNvSpPr/>
          <p:nvPr/>
        </p:nvSpPr>
        <p:spPr>
          <a:xfrm>
            <a:off x="0" y="3400576"/>
            <a:ext cx="12192000" cy="34574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03CF7F2-B112-BD1B-DE23-B81C87FEE6F6}"/>
              </a:ext>
            </a:extLst>
          </p:cNvPr>
          <p:cNvGrpSpPr/>
          <p:nvPr/>
        </p:nvGrpSpPr>
        <p:grpSpPr>
          <a:xfrm>
            <a:off x="939800" y="3859160"/>
            <a:ext cx="10312400" cy="3149970"/>
            <a:chOff x="939800" y="3616590"/>
            <a:chExt cx="10312400" cy="3149970"/>
          </a:xfrm>
        </p:grpSpPr>
        <p:sp>
          <p:nvSpPr>
            <p:cNvPr id="7" name="Object5">
              <a:extLst>
                <a:ext uri="{FF2B5EF4-FFF2-40B4-BE49-F238E27FC236}">
                  <a16:creationId xmlns:a16="http://schemas.microsoft.com/office/drawing/2014/main" id="{B67DE796-90F3-A6F5-2A61-0CE8372681D7}"/>
                </a:ext>
              </a:extLst>
            </p:cNvPr>
            <p:cNvSpPr/>
            <p:nvPr/>
          </p:nvSpPr>
          <p:spPr>
            <a:xfrm>
              <a:off x="939800" y="3616590"/>
              <a:ext cx="9004300" cy="488950"/>
            </a:xfrm>
            <a:prstGeom prst="rect">
              <a:avLst/>
            </a:prstGeom>
            <a:noFill/>
            <a:ln/>
          </p:spPr>
          <p:txBody>
            <a:bodyPr wrap="square" lIns="0" tIns="0" rIns="0" bIns="0" rtlCol="0" anchor="ctr">
              <a:noAutofit/>
            </a:bodyPr>
            <a:lstStyle/>
            <a:p>
              <a:pPr defTabSz="609630">
                <a:lnSpc>
                  <a:spcPts val="3800"/>
                </a:lnSpc>
              </a:pPr>
              <a:r>
                <a:rPr lang="en-US" sz="3200" kern="0" spc="-67">
                  <a:solidFill>
                    <a:srgbClr val="0C1E41"/>
                  </a:solidFill>
                  <a:latin typeface="AeriesSansBold" pitchFamily="50" charset="0"/>
                  <a:ea typeface="Aeries Sans" pitchFamily="34" charset="-122"/>
                  <a:cs typeface="Aeries Sans" pitchFamily="34" charset="-120"/>
                </a:rPr>
                <a:t>Info and links</a:t>
              </a:r>
              <a:endParaRPr lang="en-US" sz="3200">
                <a:solidFill>
                  <a:prstClr val="black"/>
                </a:solidFill>
                <a:latin typeface="AeriesSansBold" pitchFamily="50" charset="0"/>
              </a:endParaRPr>
            </a:p>
          </p:txBody>
        </p:sp>
        <p:pic>
          <p:nvPicPr>
            <p:cNvPr id="8" name="Object 2" descr="preencoded.png">
              <a:extLst>
                <a:ext uri="{FF2B5EF4-FFF2-40B4-BE49-F238E27FC236}">
                  <a16:creationId xmlns:a16="http://schemas.microsoft.com/office/drawing/2014/main" id="{6072FF2B-218F-7A39-3D1B-47053BC6176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7" t="15623" r="77239" b="80274"/>
            <a:stretch/>
          </p:blipFill>
          <p:spPr>
            <a:xfrm>
              <a:off x="939800" y="4210203"/>
              <a:ext cx="1253067" cy="190197"/>
            </a:xfrm>
            <a:prstGeom prst="rect">
              <a:avLst/>
            </a:prstGeom>
          </p:spPr>
        </p:pic>
        <p:sp>
          <p:nvSpPr>
            <p:cNvPr id="17" name="Object5">
              <a:extLst>
                <a:ext uri="{FF2B5EF4-FFF2-40B4-BE49-F238E27FC236}">
                  <a16:creationId xmlns:a16="http://schemas.microsoft.com/office/drawing/2014/main" id="{C151046C-73CB-6387-357A-6F791636F3E0}"/>
                </a:ext>
              </a:extLst>
            </p:cNvPr>
            <p:cNvSpPr/>
            <p:nvPr/>
          </p:nvSpPr>
          <p:spPr>
            <a:xfrm>
              <a:off x="939800" y="4715367"/>
              <a:ext cx="4473423" cy="1563066"/>
            </a:xfrm>
            <a:prstGeom prst="rect">
              <a:avLst/>
            </a:prstGeom>
            <a:noFill/>
            <a:ln/>
          </p:spPr>
          <p:txBody>
            <a:bodyPr wrap="square" lIns="0" tIns="0" rIns="0" bIns="0" rtlCol="0" anchor="t">
              <a:noAutofit/>
            </a:bodyPr>
            <a:lstStyle/>
            <a:p>
              <a:pPr defTabSz="609630">
                <a:lnSpc>
                  <a:spcPts val="2133"/>
                </a:lnSpc>
              </a:pPr>
              <a:r>
                <a:rPr lang="en-US" sz="1600" dirty="0">
                  <a:solidFill>
                    <a:prstClr val="black"/>
                  </a:solidFill>
                  <a:latin typeface="Calibri" panose="020F0502020204030204"/>
                </a:rPr>
                <a:t>Survey link:</a:t>
              </a:r>
            </a:p>
            <a:p>
              <a:pPr defTabSz="609630">
                <a:lnSpc>
                  <a:spcPts val="2133"/>
                </a:lnSpc>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Good-Morning-Aeries-Survey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04815" indent="-304815" defTabSz="609630">
                <a:buFont typeface="Arial" panose="020B0604020202020204" pitchFamily="34" charset="0"/>
                <a:buChar char="•"/>
              </a:pPr>
              <a:endParaRPr lang="en-US" sz="1600" dirty="0">
                <a:solidFill>
                  <a:prstClr val="black"/>
                </a:solidFill>
                <a:latin typeface="Calibri" panose="020F0502020204030204"/>
              </a:endParaRPr>
            </a:p>
            <a:p>
              <a:r>
                <a:rPr lang="en-US" sz="1600" b="1" dirty="0">
                  <a:solidFill>
                    <a:srgbClr val="0C1E41"/>
                  </a:solidFill>
                  <a:latin typeface="Nunito Sans SemiBold" pitchFamily="34" charset="0"/>
                  <a:ea typeface="Nunito Sans SemiBold" pitchFamily="34" charset="-122"/>
                  <a:cs typeface="Nunito Sans SemiBold" pitchFamily="34" charset="-120"/>
                </a:rPr>
                <a:t>Aeries Events Calendar</a:t>
              </a:r>
            </a:p>
            <a:p>
              <a:r>
                <a:rPr lang="en-US" sz="1600" b="1" dirty="0">
                  <a:solidFill>
                    <a:srgbClr val="0C1E41"/>
                  </a:solidFill>
                  <a:latin typeface="Nunito Sans SemiBold" pitchFamily="34" charset="0"/>
                  <a:ea typeface="Nunito Sans SemiBold" pitchFamily="34" charset="-122"/>
                  <a:cs typeface="Nunito Sans SemiBold" pitchFamily="34" charset="-120"/>
                </a:rPr>
                <a:t> </a:t>
              </a:r>
              <a:r>
                <a:rPr lang="en-US" sz="1600" dirty="0">
                  <a:hlinkClick r:id="rId10"/>
                </a:rPr>
                <a:t>https://aeries.com/events/</a:t>
              </a:r>
              <a:endParaRPr lang="en-US" sz="1600" dirty="0"/>
            </a:p>
            <a:p>
              <a:pPr defTabSz="609630"/>
              <a:endParaRPr lang="en-US" sz="1600" dirty="0">
                <a:solidFill>
                  <a:prstClr val="black"/>
                </a:solidFill>
                <a:latin typeface="Calibri" panose="020F0502020204030204"/>
              </a:endParaRPr>
            </a:p>
          </p:txBody>
        </p:sp>
        <p:sp>
          <p:nvSpPr>
            <p:cNvPr id="18" name="Object5">
              <a:extLst>
                <a:ext uri="{FF2B5EF4-FFF2-40B4-BE49-F238E27FC236}">
                  <a16:creationId xmlns:a16="http://schemas.microsoft.com/office/drawing/2014/main" id="{8862EE14-0123-2CD8-E706-16F1FDCAB9F5}"/>
                </a:ext>
              </a:extLst>
            </p:cNvPr>
            <p:cNvSpPr/>
            <p:nvPr/>
          </p:nvSpPr>
          <p:spPr>
            <a:xfrm>
              <a:off x="6311900" y="3949927"/>
              <a:ext cx="4940300" cy="2816633"/>
            </a:xfrm>
            <a:prstGeom prst="rect">
              <a:avLst/>
            </a:prstGeom>
            <a:noFill/>
            <a:ln/>
          </p:spPr>
          <p:txBody>
            <a:bodyPr wrap="square" lIns="0" tIns="0" rIns="0" bIns="0" rtlCol="0" anchor="t">
              <a:noAutofit/>
            </a:bodyPr>
            <a:lstStyle/>
            <a:p>
              <a:pPr marL="304815" indent="-304815" defTabSz="609630">
                <a:lnSpc>
                  <a:spcPts val="2133"/>
                </a:lnSpc>
                <a:buFont typeface="Arial" panose="020B0604020202020204" pitchFamily="34" charset="0"/>
                <a:buChar char="•"/>
              </a:pPr>
              <a:r>
                <a:rPr lang="en-US" sz="1600" b="1" dirty="0">
                  <a:solidFill>
                    <a:srgbClr val="0C1E41"/>
                  </a:solidFill>
                  <a:latin typeface="Nunito Sans SemiBold" pitchFamily="34" charset="0"/>
                  <a:ea typeface="Nunito Sans SemiBold" pitchFamily="34" charset="-122"/>
                  <a:cs typeface="Nunito Sans SemiBold" pitchFamily="34" charset="-120"/>
                </a:rPr>
                <a:t>Aeries support documents:</a:t>
              </a:r>
            </a:p>
            <a:p>
              <a:pPr marL="762015" lvl="1" indent="-304815" defTabSz="609630">
                <a:lnSpc>
                  <a:spcPts val="2133"/>
                </a:lnSpc>
                <a:buFont typeface="Arial" panose="020B0604020202020204" pitchFamily="34" charset="0"/>
                <a:buChar char="•"/>
              </a:pPr>
              <a:r>
                <a:rPr lang="en-US" sz="1600" dirty="0">
                  <a:solidFill>
                    <a:prstClr val="black"/>
                  </a:solidFill>
                  <a:latin typeface="Calibri" panose="020F0502020204030204"/>
                  <a:hlinkClick r:id="rId11"/>
                </a:rPr>
                <a:t>https://support.aeries.com/support/solutions/folders/14000116075</a:t>
              </a:r>
              <a:endParaRPr lang="en-US" sz="1600" dirty="0">
                <a:solidFill>
                  <a:prstClr val="black"/>
                </a:solidFill>
                <a:latin typeface="Calibri" panose="020F0502020204030204"/>
              </a:endParaRPr>
            </a:p>
            <a:p>
              <a:pPr marL="304815" indent="-304815" defTabSz="609630">
                <a:buFont typeface="Arial" panose="020B0604020202020204" pitchFamily="34" charset="0"/>
                <a:buChar char="•"/>
              </a:pPr>
              <a:endParaRPr lang="en-US" sz="1600" dirty="0">
                <a:solidFill>
                  <a:prstClr val="black"/>
                </a:solidFill>
                <a:latin typeface="Calibri" panose="020F0502020204030204"/>
              </a:endParaRPr>
            </a:p>
            <a:p>
              <a:pPr marL="304815" indent="-304815" defTabSz="609630">
                <a:lnSpc>
                  <a:spcPts val="2133"/>
                </a:lnSpc>
                <a:buFont typeface="Arial" panose="020B0604020202020204" pitchFamily="34" charset="0"/>
                <a:buChar char="•"/>
              </a:pPr>
              <a:r>
                <a:rPr lang="en-US" sz="1600" b="1" dirty="0">
                  <a:solidFill>
                    <a:srgbClr val="0C1E41"/>
                  </a:solidFill>
                  <a:latin typeface="Nunito Sans SemiBold" pitchFamily="34" charset="0"/>
                </a:rPr>
                <a:t>CALPADS support documents</a:t>
              </a:r>
            </a:p>
            <a:p>
              <a:pPr marL="762015" lvl="1" indent="-304815" defTabSz="609630">
                <a:lnSpc>
                  <a:spcPts val="2133"/>
                </a:lnSpc>
                <a:buFont typeface="Arial" panose="020B0604020202020204" pitchFamily="34" charset="0"/>
                <a:buChar char="•"/>
              </a:pPr>
              <a:r>
                <a:rPr lang="en-US" sz="1600" b="1" dirty="0">
                  <a:solidFill>
                    <a:prstClr val="black"/>
                  </a:solidFill>
                  <a:latin typeface="Nunito Sans" panose="00000500000000000000" pitchFamily="2" charset="0"/>
                  <a:hlinkClick r:id="rId12"/>
                </a:rPr>
                <a:t>https://documentation.calpads.org/</a:t>
              </a:r>
              <a:endParaRPr lang="en-US" sz="1600" b="1" dirty="0">
                <a:solidFill>
                  <a:prstClr val="black"/>
                </a:solidFill>
                <a:latin typeface="Nunito Sans" panose="00000500000000000000" pitchFamily="2" charset="0"/>
              </a:endParaRPr>
            </a:p>
            <a:p>
              <a:pPr marL="304815" indent="-304815" defTabSz="609630">
                <a:buFont typeface="Arial" panose="020B0604020202020204" pitchFamily="34" charset="0"/>
                <a:buChar char="•"/>
              </a:pPr>
              <a:endParaRPr lang="en-US" sz="1600" dirty="0">
                <a:solidFill>
                  <a:prstClr val="black"/>
                </a:solidFill>
                <a:latin typeface="Calibri" panose="020F0502020204030204"/>
              </a:endParaRPr>
            </a:p>
          </p:txBody>
        </p:sp>
      </p:grpSp>
      <p:sp>
        <p:nvSpPr>
          <p:cNvPr id="21" name="Rectangle 20">
            <a:extLst>
              <a:ext uri="{FF2B5EF4-FFF2-40B4-BE49-F238E27FC236}">
                <a16:creationId xmlns:a16="http://schemas.microsoft.com/office/drawing/2014/main" id="{B9333541-EAC4-B4C8-5005-96F7D0DFF457}"/>
              </a:ext>
            </a:extLst>
          </p:cNvPr>
          <p:cNvSpPr/>
          <p:nvPr/>
        </p:nvSpPr>
        <p:spPr>
          <a:xfrm>
            <a:off x="0" y="3275890"/>
            <a:ext cx="12192000" cy="124685"/>
          </a:xfrm>
          <a:prstGeom prst="rect">
            <a:avLst/>
          </a:prstGeom>
          <a:solidFill>
            <a:srgbClr val="0F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64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rotWithShape="1">
          <a:blip r:embed="rId3">
            <a:extLst>
              <a:ext uri="{96DAC541-7B7A-43D3-8B79-37D633B846F1}">
                <asvg:svgBlip xmlns:asvg="http://schemas.microsoft.com/office/drawing/2016/SVG/main" r:embed="rId4"/>
              </a:ext>
            </a:extLst>
          </a:blip>
          <a:srcRect t="93559" r="87120"/>
          <a:stretch/>
        </p:blipFill>
        <p:spPr>
          <a:xfrm>
            <a:off x="8526904" y="5229244"/>
            <a:ext cx="3112958" cy="439255"/>
          </a:xfrm>
          <a:prstGeom prst="rect">
            <a:avLst/>
          </a:prstGeom>
        </p:spPr>
      </p:pic>
      <p:sp>
        <p:nvSpPr>
          <p:cNvPr id="3" name="Object2"/>
          <p:cNvSpPr/>
          <p:nvPr/>
        </p:nvSpPr>
        <p:spPr>
          <a:xfrm>
            <a:off x="1108075" y="1189501"/>
            <a:ext cx="9975850" cy="4039745"/>
          </a:xfrm>
          <a:prstGeom prst="rect">
            <a:avLst/>
          </a:prstGeom>
          <a:noFill/>
          <a:ln/>
        </p:spPr>
        <p:txBody>
          <a:bodyPr wrap="square" lIns="0" tIns="0" rIns="0" bIns="0" rtlCol="0" anchor="t">
            <a:noAutofit/>
          </a:bodyPr>
          <a:lstStyle/>
          <a:p>
            <a:pPr defTabSz="609630">
              <a:lnSpc>
                <a:spcPts val="8067"/>
              </a:lnSpc>
            </a:pPr>
            <a:r>
              <a:rPr lang="en-US" sz="3600" dirty="0">
                <a:solidFill>
                  <a:srgbClr val="1649A0"/>
                </a:solidFill>
                <a:latin typeface="AeriesSansBold" pitchFamily="50" charset="0"/>
                <a:ea typeface="Aeries Sans" pitchFamily="34" charset="-122"/>
                <a:cs typeface="Aeries Sans" pitchFamily="34" charset="-120"/>
              </a:rPr>
              <a:t>This webinar will identify the necessary programs that will need to be managed for the end of the year. We will focus on programs that relate to CALPADS reporting.</a:t>
            </a:r>
            <a:endParaRPr lang="en-US" sz="3600" dirty="0">
              <a:solidFill>
                <a:prstClr val="black"/>
              </a:solidFill>
              <a:latin typeface="AeriesSansBold" pitchFamily="50" charset="0"/>
            </a:endParaRPr>
          </a:p>
        </p:txBody>
      </p:sp>
      <p:pic>
        <p:nvPicPr>
          <p:cNvPr id="4" name="Object 1" descr="preencoded.png">
            <a:extLst>
              <a:ext uri="{FF2B5EF4-FFF2-40B4-BE49-F238E27FC236}">
                <a16:creationId xmlns:a16="http://schemas.microsoft.com/office/drawing/2014/main" id="{0EB7431E-4505-5D33-542C-F5424A691D8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93559" r="87120"/>
          <a:stretch/>
        </p:blipFill>
        <p:spPr>
          <a:xfrm>
            <a:off x="689546" y="520061"/>
            <a:ext cx="3112958" cy="4392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1" descr="preencoded.png"/>
          <p:cNvPicPr>
            <a:picLocks noChangeAspect="1"/>
          </p:cNvPicPr>
          <p:nvPr/>
        </p:nvPicPr>
        <p:blipFill rotWithShape="1">
          <a:blip r:embed="rId3">
            <a:alphaModFix amt="40000"/>
            <a:extLst>
              <a:ext uri="{BEBA8EAE-BF5A-486C-A8C5-ECC9F3942E4B}">
                <a14:imgProps xmlns:a14="http://schemas.microsoft.com/office/drawing/2010/main">
                  <a14:imgLayer r:embed="rId4">
                    <a14:imgEffect>
                      <a14:colorTemperature colorTemp="2824"/>
                    </a14:imgEffect>
                  </a14:imgLayer>
                </a14:imgProps>
              </a:ext>
            </a:extLst>
          </a:blip>
          <a:srcRect r="30690"/>
          <a:stretch/>
        </p:blipFill>
        <p:spPr>
          <a:xfrm>
            <a:off x="-170" y="10"/>
            <a:ext cx="8450317" cy="6857990"/>
          </a:xfrm>
          <a:prstGeom prst="rect">
            <a:avLst/>
          </a:prstGeom>
        </p:spPr>
      </p:pic>
      <p:sp>
        <p:nvSpPr>
          <p:cNvPr id="7" name="TextBox 6">
            <a:extLst>
              <a:ext uri="{FF2B5EF4-FFF2-40B4-BE49-F238E27FC236}">
                <a16:creationId xmlns:a16="http://schemas.microsoft.com/office/drawing/2014/main" id="{D83CE058-A221-8095-A38F-E5C74C31AE22}"/>
              </a:ext>
            </a:extLst>
          </p:cNvPr>
          <p:cNvSpPr txBox="1"/>
          <p:nvPr/>
        </p:nvSpPr>
        <p:spPr>
          <a:xfrm>
            <a:off x="643467" y="643467"/>
            <a:ext cx="7373861" cy="456713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rgbClr val="FFFFFF"/>
                </a:solidFill>
                <a:latin typeface="+mj-lt"/>
                <a:ea typeface="+mj-ea"/>
                <a:cs typeface="+mj-cs"/>
              </a:rPr>
              <a:t>D</a:t>
            </a:r>
            <a:r>
              <a:rPr lang="en-US" sz="4400" b="1" kern="1200" dirty="0">
                <a:solidFill>
                  <a:srgbClr val="FFFFFF"/>
                </a:solidFill>
                <a:latin typeface="+mj-lt"/>
                <a:ea typeface="+mj-ea"/>
                <a:cs typeface="+mj-cs"/>
              </a:rPr>
              <a:t>emonstration of Program management areas in Aeries, including the SPRG process</a:t>
            </a:r>
          </a:p>
          <a:p>
            <a:pPr>
              <a:lnSpc>
                <a:spcPct val="90000"/>
              </a:lnSpc>
              <a:spcBef>
                <a:spcPct val="0"/>
              </a:spcBef>
              <a:spcAft>
                <a:spcPts val="600"/>
              </a:spcAft>
            </a:pPr>
            <a:endParaRPr lang="en-US" sz="4400" b="1" kern="1200" dirty="0">
              <a:solidFill>
                <a:srgbClr val="FFFFFF"/>
              </a:solidFill>
              <a:latin typeface="+mj-lt"/>
              <a:ea typeface="+mj-ea"/>
              <a:cs typeface="+mj-cs"/>
            </a:endParaRPr>
          </a:p>
          <a:p>
            <a:pPr>
              <a:lnSpc>
                <a:spcPct val="90000"/>
              </a:lnSpc>
              <a:spcBef>
                <a:spcPct val="0"/>
              </a:spcBef>
              <a:spcAft>
                <a:spcPts val="600"/>
              </a:spcAft>
            </a:pPr>
            <a:r>
              <a:rPr lang="en-US" sz="4400" b="1" dirty="0">
                <a:solidFill>
                  <a:schemeClr val="bg1"/>
                </a:solidFill>
                <a:latin typeface="Calibri"/>
                <a:cs typeface="Calibri"/>
              </a:rPr>
              <a:t>Close or Not to Close...That is the question?</a:t>
            </a:r>
          </a:p>
          <a:p>
            <a:pPr>
              <a:lnSpc>
                <a:spcPct val="90000"/>
              </a:lnSpc>
              <a:spcBef>
                <a:spcPct val="0"/>
              </a:spcBef>
              <a:spcAft>
                <a:spcPts val="600"/>
              </a:spcAft>
            </a:pPr>
            <a:endParaRPr lang="en-US" sz="4400" kern="1200" dirty="0">
              <a:solidFill>
                <a:srgbClr val="FFFFFF"/>
              </a:solidFill>
              <a:latin typeface="+mj-lt"/>
              <a:ea typeface="+mj-ea"/>
              <a:cs typeface="+mj-cs"/>
            </a:endParaRPr>
          </a:p>
        </p:txBody>
      </p:sp>
      <p:pic>
        <p:nvPicPr>
          <p:cNvPr id="3" name="Picture 2">
            <a:extLst>
              <a:ext uri="{FF2B5EF4-FFF2-40B4-BE49-F238E27FC236}">
                <a16:creationId xmlns:a16="http://schemas.microsoft.com/office/drawing/2014/main" id="{46A09207-3A87-B814-6FDA-9F955F695743}"/>
              </a:ext>
            </a:extLst>
          </p:cNvPr>
          <p:cNvPicPr>
            <a:picLocks noChangeAspect="1"/>
          </p:cNvPicPr>
          <p:nvPr/>
        </p:nvPicPr>
        <p:blipFill>
          <a:blip r:embed="rId5"/>
          <a:stretch>
            <a:fillRect/>
          </a:stretch>
        </p:blipFill>
        <p:spPr>
          <a:xfrm>
            <a:off x="8445928" y="2186672"/>
            <a:ext cx="3738635" cy="2484653"/>
          </a:xfrm>
          <a:prstGeom prst="rect">
            <a:avLst/>
          </a:prstGeom>
        </p:spPr>
      </p:pic>
      <p:pic>
        <p:nvPicPr>
          <p:cNvPr id="4" name="Picture 3">
            <a:extLst>
              <a:ext uri="{FF2B5EF4-FFF2-40B4-BE49-F238E27FC236}">
                <a16:creationId xmlns:a16="http://schemas.microsoft.com/office/drawing/2014/main" id="{8696C0A3-2B8A-DB4A-1DD0-1495B7FB99E6}"/>
              </a:ext>
            </a:extLst>
          </p:cNvPr>
          <p:cNvPicPr>
            <a:picLocks noChangeAspect="1"/>
          </p:cNvPicPr>
          <p:nvPr/>
        </p:nvPicPr>
        <p:blipFill>
          <a:blip r:embed="rId6"/>
          <a:stretch>
            <a:fillRect/>
          </a:stretch>
        </p:blipFill>
        <p:spPr>
          <a:xfrm>
            <a:off x="10058131" y="3179042"/>
            <a:ext cx="1420491" cy="499915"/>
          </a:xfrm>
          <a:prstGeom prst="rect">
            <a:avLst/>
          </a:prstGeom>
        </p:spPr>
      </p:pic>
    </p:spTree>
    <p:extLst>
      <p:ext uri="{BB962C8B-B14F-4D97-AF65-F5344CB8AC3E}">
        <p14:creationId xmlns:p14="http://schemas.microsoft.com/office/powerpoint/2010/main" val="355227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00890" y="3258768"/>
            <a:ext cx="0" cy="7866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4206" y="3269077"/>
            <a:ext cx="2675778" cy="830997"/>
          </a:xfrm>
          <a:prstGeom prst="rect">
            <a:avLst/>
          </a:prstGeom>
          <a:noFill/>
        </p:spPr>
        <p:txBody>
          <a:bodyPr wrap="square" rtlCol="0">
            <a:spAutoFit/>
          </a:bodyPr>
          <a:lstStyle/>
          <a:p>
            <a:pPr algn="ctr">
              <a:defRPr/>
            </a:pPr>
            <a:r>
              <a:rPr lang="tr-TR" sz="2400" spc="50">
                <a:solidFill>
                  <a:prstClr val="white"/>
                </a:solidFill>
                <a:latin typeface="Lato"/>
                <a:ea typeface="Open Sans" panose="020B0606030504020204" pitchFamily="34" charset="0"/>
                <a:cs typeface="Lato"/>
              </a:rPr>
              <a:t>NAME OF THE PRESENTATION</a:t>
            </a:r>
            <a:endParaRPr lang="en-US" sz="2400" spc="50">
              <a:solidFill>
                <a:prstClr val="white"/>
              </a:solidFill>
              <a:latin typeface="Lato"/>
              <a:ea typeface="Open Sans" panose="020B0606030504020204" pitchFamily="34" charset="0"/>
              <a:cs typeface="Lato"/>
            </a:endParaRPr>
          </a:p>
        </p:txBody>
      </p:sp>
      <p:graphicFrame>
        <p:nvGraphicFramePr>
          <p:cNvPr id="10" name="Table 9">
            <a:extLst>
              <a:ext uri="{FF2B5EF4-FFF2-40B4-BE49-F238E27FC236}">
                <a16:creationId xmlns:a16="http://schemas.microsoft.com/office/drawing/2014/main" id="{49784135-F81D-4E4A-BB2F-CD6743D54B6A}"/>
              </a:ext>
            </a:extLst>
          </p:cNvPr>
          <p:cNvGraphicFramePr>
            <a:graphicFrameLocks noGrp="1"/>
          </p:cNvGraphicFramePr>
          <p:nvPr/>
        </p:nvGraphicFramePr>
        <p:xfrm>
          <a:off x="419628" y="1481424"/>
          <a:ext cx="3603287" cy="304573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01061">
                  <a:extLst>
                    <a:ext uri="{9D8B030D-6E8A-4147-A177-3AD203B41FA5}">
                      <a16:colId xmlns:a16="http://schemas.microsoft.com/office/drawing/2014/main" val="20000"/>
                    </a:ext>
                  </a:extLst>
                </a:gridCol>
                <a:gridCol w="1832977">
                  <a:extLst>
                    <a:ext uri="{9D8B030D-6E8A-4147-A177-3AD203B41FA5}">
                      <a16:colId xmlns:a16="http://schemas.microsoft.com/office/drawing/2014/main" val="20001"/>
                    </a:ext>
                  </a:extLst>
                </a:gridCol>
                <a:gridCol w="1069249">
                  <a:extLst>
                    <a:ext uri="{9D8B030D-6E8A-4147-A177-3AD203B41FA5}">
                      <a16:colId xmlns:a16="http://schemas.microsoft.com/office/drawing/2014/main" val="20002"/>
                    </a:ext>
                  </a:extLst>
                </a:gridCol>
              </a:tblGrid>
              <a:tr h="444554">
                <a:tc>
                  <a:txBody>
                    <a:bodyPr/>
                    <a:lstStyle/>
                    <a:p>
                      <a:pPr algn="ctr"/>
                      <a:r>
                        <a:rPr lang="en-US" sz="1400"/>
                        <a:t>Code</a:t>
                      </a:r>
                      <a:endParaRPr lang="en-US" sz="1400">
                        <a:solidFill>
                          <a:schemeClr val="tx1"/>
                        </a:solidFill>
                      </a:endParaRPr>
                    </a:p>
                  </a:txBody>
                  <a:tcPr/>
                </a:tc>
                <a:tc>
                  <a:txBody>
                    <a:bodyPr/>
                    <a:lstStyle/>
                    <a:p>
                      <a:pPr algn="ctr"/>
                      <a:r>
                        <a:rPr lang="en-US" sz="1400" baseline="0"/>
                        <a:t>Program</a:t>
                      </a:r>
                      <a:endParaRPr lang="en-US" sz="1400">
                        <a:solidFill>
                          <a:schemeClr val="tx1"/>
                        </a:solidFill>
                      </a:endParaRPr>
                    </a:p>
                  </a:txBody>
                  <a:tcPr/>
                </a:tc>
                <a:tc>
                  <a:txBody>
                    <a:bodyPr/>
                    <a:lstStyle/>
                    <a:p>
                      <a:pPr algn="ctr"/>
                      <a:r>
                        <a:rPr lang="en-US" sz="1400"/>
                        <a:t>Type</a:t>
                      </a:r>
                      <a:endParaRPr lang="en-US" sz="1400">
                        <a:solidFill>
                          <a:schemeClr val="tx1"/>
                        </a:solidFill>
                      </a:endParaRPr>
                    </a:p>
                  </a:txBody>
                  <a:tcPr/>
                </a:tc>
                <a:extLst>
                  <a:ext uri="{0D108BD9-81ED-4DB2-BD59-A6C34878D82A}">
                    <a16:rowId xmlns:a16="http://schemas.microsoft.com/office/drawing/2014/main" val="10000"/>
                  </a:ext>
                </a:extLst>
              </a:tr>
              <a:tr h="444554">
                <a:tc>
                  <a:txBody>
                    <a:bodyPr/>
                    <a:lstStyle/>
                    <a:p>
                      <a:pPr lvl="0" algn="ctr"/>
                      <a:r>
                        <a:rPr lang="en-US" sz="1400"/>
                        <a:t>181</a:t>
                      </a:r>
                    </a:p>
                  </a:txBody>
                  <a:tcPr/>
                </a:tc>
                <a:tc>
                  <a:txBody>
                    <a:bodyPr/>
                    <a:lstStyle/>
                    <a:p>
                      <a:pPr lvl="0"/>
                      <a:r>
                        <a:rPr lang="en-US" sz="1400" baseline="0"/>
                        <a:t>Free Meal Program</a:t>
                      </a:r>
                      <a:endParaRPr lang="en-US" sz="1400"/>
                    </a:p>
                  </a:txBody>
                  <a:tcPr/>
                </a:tc>
                <a:tc>
                  <a:txBody>
                    <a:bodyPr/>
                    <a:lstStyle/>
                    <a:p>
                      <a:pPr lvl="0" algn="ctr"/>
                      <a:r>
                        <a:rPr lang="en-US" sz="1400"/>
                        <a:t>Federal</a:t>
                      </a:r>
                    </a:p>
                  </a:txBody>
                  <a:tcPr/>
                </a:tc>
                <a:extLst>
                  <a:ext uri="{0D108BD9-81ED-4DB2-BD59-A6C34878D82A}">
                    <a16:rowId xmlns:a16="http://schemas.microsoft.com/office/drawing/2014/main" val="10001"/>
                  </a:ext>
                </a:extLst>
              </a:tr>
              <a:tr h="518160">
                <a:tc>
                  <a:txBody>
                    <a:bodyPr/>
                    <a:lstStyle/>
                    <a:p>
                      <a:pPr lvl="0" algn="ctr"/>
                      <a:r>
                        <a:rPr lang="en-US" sz="1400"/>
                        <a:t>182</a:t>
                      </a:r>
                    </a:p>
                  </a:txBody>
                  <a:tcPr/>
                </a:tc>
                <a:tc>
                  <a:txBody>
                    <a:bodyPr/>
                    <a:lstStyle/>
                    <a:p>
                      <a:pPr lvl="0"/>
                      <a:r>
                        <a:rPr lang="en-US" sz="1400" baseline="0"/>
                        <a:t>Reduced-Priced Meal Program</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10002"/>
                  </a:ext>
                </a:extLst>
              </a:tr>
              <a:tr h="675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Gifted and Talented Education (GATE)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705502779"/>
                  </a:ext>
                </a:extLst>
              </a:tr>
              <a:tr h="444554">
                <a:tc>
                  <a:txBody>
                    <a:bodyPr/>
                    <a:lstStyle/>
                    <a:p>
                      <a:pPr lvl="0" algn="ctr"/>
                      <a:r>
                        <a:rPr lang="en-US" sz="1400"/>
                        <a:t>135</a:t>
                      </a:r>
                    </a:p>
                  </a:txBody>
                  <a:tcPr/>
                </a:tc>
                <a:tc>
                  <a:txBody>
                    <a:bodyPr/>
                    <a:lstStyle/>
                    <a:p>
                      <a:pPr lvl="0"/>
                      <a:r>
                        <a:rPr lang="en-US" sz="1400"/>
                        <a:t>Title I Part C Migrant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4"/>
                  </a:ext>
                </a:extLst>
              </a:tr>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8"/>
                  </a:ext>
                </a:extLst>
              </a:tr>
            </a:tbl>
          </a:graphicData>
        </a:graphic>
      </p:graphicFrame>
      <p:graphicFrame>
        <p:nvGraphicFramePr>
          <p:cNvPr id="11" name="Table 10">
            <a:extLst>
              <a:ext uri="{FF2B5EF4-FFF2-40B4-BE49-F238E27FC236}">
                <a16:creationId xmlns:a16="http://schemas.microsoft.com/office/drawing/2014/main" id="{644883ED-975C-44E1-95AC-6D6D65398D34}"/>
              </a:ext>
            </a:extLst>
          </p:cNvPr>
          <p:cNvGraphicFramePr>
            <a:graphicFrameLocks noGrp="1"/>
          </p:cNvGraphicFramePr>
          <p:nvPr/>
        </p:nvGraphicFramePr>
        <p:xfrm>
          <a:off x="8119592" y="1481424"/>
          <a:ext cx="3628035" cy="4358610"/>
        </p:xfrm>
        <a:graphic>
          <a:graphicData uri="http://schemas.openxmlformats.org/drawingml/2006/table">
            <a:tbl>
              <a:tblPr firstRow="1" bandRow="1">
                <a:tableStyleId>{21E4AEA4-8DFA-4A89-87EB-49C32662AFE0}</a:tableStyleId>
              </a:tblPr>
              <a:tblGrid>
                <a:gridCol w="639418">
                  <a:extLst>
                    <a:ext uri="{9D8B030D-6E8A-4147-A177-3AD203B41FA5}">
                      <a16:colId xmlns:a16="http://schemas.microsoft.com/office/drawing/2014/main" val="20000"/>
                    </a:ext>
                  </a:extLst>
                </a:gridCol>
                <a:gridCol w="2156792">
                  <a:extLst>
                    <a:ext uri="{9D8B030D-6E8A-4147-A177-3AD203B41FA5}">
                      <a16:colId xmlns:a16="http://schemas.microsoft.com/office/drawing/2014/main" val="20001"/>
                    </a:ext>
                  </a:extLst>
                </a:gridCol>
                <a:gridCol w="831825">
                  <a:extLst>
                    <a:ext uri="{9D8B030D-6E8A-4147-A177-3AD203B41FA5}">
                      <a16:colId xmlns:a16="http://schemas.microsoft.com/office/drawing/2014/main" val="20002"/>
                    </a:ext>
                  </a:extLst>
                </a:gridCol>
              </a:tblGrid>
              <a:tr h="363439">
                <a:tc>
                  <a:txBody>
                    <a:bodyPr/>
                    <a:lstStyle/>
                    <a:p>
                      <a:pPr algn="ctr"/>
                      <a:r>
                        <a:rPr lang="en-US" sz="1400"/>
                        <a:t>Code</a:t>
                      </a:r>
                      <a:endParaRPr lang="en-US" sz="1400">
                        <a:solidFill>
                          <a:schemeClr val="tx1"/>
                        </a:solidFill>
                      </a:endParaRPr>
                    </a:p>
                  </a:txBody>
                  <a:tcPr/>
                </a:tc>
                <a:tc>
                  <a:txBody>
                    <a:bodyPr/>
                    <a:lstStyle/>
                    <a:p>
                      <a:pPr algn="ctr"/>
                      <a:r>
                        <a:rPr lang="en-US" sz="1400" baseline="0"/>
                        <a:t>Program</a:t>
                      </a:r>
                      <a:endParaRPr lang="en-US" sz="1400">
                        <a:solidFill>
                          <a:schemeClr val="tx1"/>
                        </a:solidFill>
                      </a:endParaRPr>
                    </a:p>
                  </a:txBody>
                  <a:tcPr/>
                </a:tc>
                <a:tc>
                  <a:txBody>
                    <a:bodyPr/>
                    <a:lstStyle/>
                    <a:p>
                      <a:pPr algn="ctr"/>
                      <a:r>
                        <a:rPr lang="en-US" sz="1400"/>
                        <a:t>Type</a:t>
                      </a:r>
                      <a:endParaRPr lang="en-US" sz="1400">
                        <a:solidFill>
                          <a:schemeClr val="tx1"/>
                        </a:solidFill>
                      </a:endParaRPr>
                    </a:p>
                  </a:txBody>
                  <a:tcPr/>
                </a:tc>
                <a:extLst>
                  <a:ext uri="{0D108BD9-81ED-4DB2-BD59-A6C34878D82A}">
                    <a16:rowId xmlns:a16="http://schemas.microsoft.com/office/drawing/2014/main" val="10000"/>
                  </a:ext>
                </a:extLst>
              </a:tr>
              <a:tr h="363439">
                <a:tc>
                  <a:txBody>
                    <a:bodyPr/>
                    <a:lstStyle/>
                    <a:p>
                      <a:pPr lvl="0" algn="ctr"/>
                      <a:r>
                        <a:rPr lang="en-US" sz="1400"/>
                        <a:t>122</a:t>
                      </a:r>
                    </a:p>
                  </a:txBody>
                  <a:tcPr/>
                </a:tc>
                <a:tc>
                  <a:txBody>
                    <a:bodyPr/>
                    <a:lstStyle/>
                    <a:p>
                      <a:pPr lvl="0"/>
                      <a:r>
                        <a:rPr lang="en-US" sz="1400" baseline="0"/>
                        <a:t>Title I Part A Basic Targeted</a:t>
                      </a:r>
                      <a:endParaRPr lang="en-US" sz="1400"/>
                    </a:p>
                  </a:txBody>
                  <a:tcPr/>
                </a:tc>
                <a:tc>
                  <a:txBody>
                    <a:bodyPr/>
                    <a:lstStyle/>
                    <a:p>
                      <a:pPr lvl="0" algn="ctr"/>
                      <a:r>
                        <a:rPr lang="en-US" sz="1400"/>
                        <a:t>Federal</a:t>
                      </a:r>
                    </a:p>
                  </a:txBody>
                  <a:tcPr/>
                </a:tc>
                <a:extLst>
                  <a:ext uri="{0D108BD9-81ED-4DB2-BD59-A6C34878D82A}">
                    <a16:rowId xmlns:a16="http://schemas.microsoft.com/office/drawing/2014/main" val="10001"/>
                  </a:ext>
                </a:extLst>
              </a:tr>
              <a:tr h="363439">
                <a:tc>
                  <a:txBody>
                    <a:bodyPr/>
                    <a:lstStyle/>
                    <a:p>
                      <a:pPr lvl="0" algn="ctr"/>
                      <a:r>
                        <a:rPr lang="en-US" sz="1400"/>
                        <a:t>174</a:t>
                      </a:r>
                    </a:p>
                  </a:txBody>
                  <a:tcPr/>
                </a:tc>
                <a:tc>
                  <a:txBody>
                    <a:bodyPr/>
                    <a:lstStyle/>
                    <a:p>
                      <a:pPr lvl="0"/>
                      <a:r>
                        <a:rPr lang="en-US" sz="1400" baseline="0"/>
                        <a:t>Title I Part A Neglected</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10002"/>
                  </a:ext>
                </a:extLst>
              </a:tr>
              <a:tr h="410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191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Homeless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10003"/>
                  </a:ext>
                </a:extLst>
              </a:tr>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192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Armed Forces Family Member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705502779"/>
                  </a:ext>
                </a:extLst>
              </a:tr>
              <a:tr h="363439">
                <a:tc>
                  <a:txBody>
                    <a:bodyPr/>
                    <a:lstStyle/>
                    <a:p>
                      <a:pPr lvl="0" algn="ctr"/>
                      <a:r>
                        <a:rPr lang="en-US" sz="1400"/>
                        <a:t>101</a:t>
                      </a:r>
                    </a:p>
                  </a:txBody>
                  <a:tcPr/>
                </a:tc>
                <a:tc>
                  <a:txBody>
                    <a:bodyPr/>
                    <a:lstStyle/>
                    <a:p>
                      <a:pPr lvl="0"/>
                      <a:r>
                        <a:rPr lang="en-US" sz="1400"/>
                        <a:t>504 Accommodation</a:t>
                      </a:r>
                      <a:r>
                        <a:rPr lang="en-US" sz="1400" baseline="0"/>
                        <a:t> Plan</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4"/>
                  </a:ext>
                </a:extLst>
              </a:tr>
              <a:tr h="363439">
                <a:tc>
                  <a:txBody>
                    <a:bodyPr/>
                    <a:lstStyle/>
                    <a:p>
                      <a:pPr lvl="0" algn="ctr"/>
                      <a:r>
                        <a:rPr lang="en-US" sz="1400"/>
                        <a:t>108</a:t>
                      </a:r>
                    </a:p>
                  </a:txBody>
                  <a:tcPr/>
                </a:tc>
                <a:tc>
                  <a:txBody>
                    <a:bodyPr/>
                    <a:lstStyle/>
                    <a:p>
                      <a:pPr lvl="0"/>
                      <a:r>
                        <a:rPr lang="en-US" sz="1400"/>
                        <a:t>Opportunity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5"/>
                  </a:ext>
                </a:extLst>
              </a:tr>
              <a:tr h="518160">
                <a:tc>
                  <a:txBody>
                    <a:bodyPr/>
                    <a:lstStyle/>
                    <a:p>
                      <a:pPr lvl="0" algn="ctr"/>
                      <a:r>
                        <a:rPr lang="en-US" sz="1400"/>
                        <a:t>113</a:t>
                      </a:r>
                    </a:p>
                  </a:txBody>
                  <a:tcPr/>
                </a:tc>
                <a:tc>
                  <a:txBody>
                    <a:bodyPr/>
                    <a:lstStyle/>
                    <a:p>
                      <a:pPr lvl="0"/>
                      <a:r>
                        <a:rPr lang="en-US" sz="1400"/>
                        <a:t>California Partnership Academy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6"/>
                  </a:ext>
                </a:extLst>
              </a:tr>
              <a:tr h="731520">
                <a:tc>
                  <a:txBody>
                    <a:bodyPr/>
                    <a:lstStyle/>
                    <a:p>
                      <a:pPr lvl="0" algn="ctr"/>
                      <a:r>
                        <a:rPr lang="en-US" sz="1400"/>
                        <a:t>162</a:t>
                      </a:r>
                    </a:p>
                  </a:txBody>
                  <a:tcPr/>
                </a:tc>
                <a:tc>
                  <a:txBody>
                    <a:bodyPr/>
                    <a:lstStyle/>
                    <a:p>
                      <a:pPr lvl="0"/>
                      <a:r>
                        <a:rPr lang="en-US" sz="1400"/>
                        <a:t>Pregnant</a:t>
                      </a:r>
                      <a:r>
                        <a:rPr lang="en-US" sz="1400" baseline="0"/>
                        <a:t> or Parenting Programs (formerly Cal-SAFE)</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7"/>
                  </a:ext>
                </a:extLst>
              </a:tr>
              <a:tr h="3634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Transitional Kindergarten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State</a:t>
                      </a:r>
                    </a:p>
                  </a:txBody>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B7196E32-AEBB-41B0-897C-F39FF68E61F9}"/>
              </a:ext>
            </a:extLst>
          </p:cNvPr>
          <p:cNvSpPr txBox="1"/>
          <p:nvPr/>
        </p:nvSpPr>
        <p:spPr>
          <a:xfrm>
            <a:off x="407254" y="995259"/>
            <a:ext cx="3628035" cy="461665"/>
          </a:xfrm>
          <a:prstGeom prst="rect">
            <a:avLst/>
          </a:prstGeom>
          <a:noFill/>
        </p:spPr>
        <p:txBody>
          <a:bodyPr wrap="square" rtlCol="0">
            <a:spAutoFit/>
          </a:bodyPr>
          <a:lstStyle/>
          <a:p>
            <a:pPr algn="ctr"/>
            <a:r>
              <a:rPr lang="en-US" sz="24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 1</a:t>
            </a:r>
          </a:p>
        </p:txBody>
      </p:sp>
      <p:sp>
        <p:nvSpPr>
          <p:cNvPr id="15" name="TextBox 14">
            <a:extLst>
              <a:ext uri="{FF2B5EF4-FFF2-40B4-BE49-F238E27FC236}">
                <a16:creationId xmlns:a16="http://schemas.microsoft.com/office/drawing/2014/main" id="{7AAF4232-9089-469E-9E31-C130F9C84DB4}"/>
              </a:ext>
            </a:extLst>
          </p:cNvPr>
          <p:cNvSpPr txBox="1"/>
          <p:nvPr/>
        </p:nvSpPr>
        <p:spPr>
          <a:xfrm>
            <a:off x="8131964" y="960652"/>
            <a:ext cx="3628036" cy="461665"/>
          </a:xfrm>
          <a:prstGeom prst="rect">
            <a:avLst/>
          </a:prstGeom>
          <a:noFill/>
        </p:spPr>
        <p:txBody>
          <a:bodyPr wrap="square" rtlCol="0">
            <a:spAutoFit/>
          </a:bodyPr>
          <a:lstStyle/>
          <a:p>
            <a:pPr algn="ctr"/>
            <a:r>
              <a:rPr lang="en-US" sz="2400" b="1">
                <a:solidFill>
                  <a:srgbClr val="BA2529"/>
                </a:solidFill>
                <a:latin typeface="Tahoma" panose="020B0604030504040204" pitchFamily="34" charset="0"/>
                <a:ea typeface="Tahoma" panose="020B0604030504040204" pitchFamily="34" charset="0"/>
                <a:cs typeface="Tahoma" panose="020B0604030504040204" pitchFamily="34" charset="0"/>
              </a:rPr>
              <a:t>End of Year</a:t>
            </a:r>
          </a:p>
        </p:txBody>
      </p:sp>
      <p:sp>
        <p:nvSpPr>
          <p:cNvPr id="16" name="Rectangle 15">
            <a:extLst>
              <a:ext uri="{FF2B5EF4-FFF2-40B4-BE49-F238E27FC236}">
                <a16:creationId xmlns:a16="http://schemas.microsoft.com/office/drawing/2014/main" id="{27916B44-CB28-4973-834E-F243E4CCE3FE}"/>
              </a:ext>
            </a:extLst>
          </p:cNvPr>
          <p:cNvSpPr/>
          <p:nvPr/>
        </p:nvSpPr>
        <p:spPr>
          <a:xfrm>
            <a:off x="409983" y="4831431"/>
            <a:ext cx="3637679" cy="1220847"/>
          </a:xfrm>
          <a:prstGeom prst="rect">
            <a:avLst/>
          </a:prstGeom>
          <a:solidFill>
            <a:srgbClr val="FFFF99"/>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en-US" sz="2000" b="1" baseline="300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en-US" sz="2000" b="1" baseline="300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Student Program records should be regularly updated in CALPADS  throughout the year regardless of the submission period.</a:t>
            </a:r>
            <a:endParaRPr lang="en-US">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CBF930BF-70B8-4321-BDAB-703839775DC2}"/>
              </a:ext>
            </a:extLst>
          </p:cNvPr>
          <p:cNvSpPr txBox="1"/>
          <p:nvPr/>
        </p:nvSpPr>
        <p:spPr>
          <a:xfrm>
            <a:off x="4257236" y="995258"/>
            <a:ext cx="3628035" cy="461665"/>
          </a:xfrm>
          <a:prstGeom prst="rect">
            <a:avLst/>
          </a:prstGeom>
          <a:noFill/>
        </p:spPr>
        <p:txBody>
          <a:bodyPr wrap="square" rtlCol="0">
            <a:spAutoFit/>
          </a:bodyPr>
          <a:lstStyle/>
          <a:p>
            <a:pPr algn="ctr"/>
            <a:r>
              <a:rPr lang="en-US" sz="2400" b="1">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Fall 2</a:t>
            </a:r>
          </a:p>
        </p:txBody>
      </p:sp>
      <p:graphicFrame>
        <p:nvGraphicFramePr>
          <p:cNvPr id="19" name="Table 18">
            <a:extLst>
              <a:ext uri="{FF2B5EF4-FFF2-40B4-BE49-F238E27FC236}">
                <a16:creationId xmlns:a16="http://schemas.microsoft.com/office/drawing/2014/main" id="{7472EBD5-FDE1-4A5C-B084-3DE072E4CC10}"/>
              </a:ext>
            </a:extLst>
          </p:cNvPr>
          <p:cNvGraphicFramePr>
            <a:graphicFrameLocks noGrp="1"/>
          </p:cNvGraphicFramePr>
          <p:nvPr/>
        </p:nvGraphicFramePr>
        <p:xfrm>
          <a:off x="4281984" y="1481424"/>
          <a:ext cx="3628033" cy="466710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39817">
                  <a:extLst>
                    <a:ext uri="{9D8B030D-6E8A-4147-A177-3AD203B41FA5}">
                      <a16:colId xmlns:a16="http://schemas.microsoft.com/office/drawing/2014/main" val="20000"/>
                    </a:ext>
                  </a:extLst>
                </a:gridCol>
                <a:gridCol w="1911624">
                  <a:extLst>
                    <a:ext uri="{9D8B030D-6E8A-4147-A177-3AD203B41FA5}">
                      <a16:colId xmlns:a16="http://schemas.microsoft.com/office/drawing/2014/main" val="20001"/>
                    </a:ext>
                  </a:extLst>
                </a:gridCol>
                <a:gridCol w="1076592">
                  <a:extLst>
                    <a:ext uri="{9D8B030D-6E8A-4147-A177-3AD203B41FA5}">
                      <a16:colId xmlns:a16="http://schemas.microsoft.com/office/drawing/2014/main" val="20002"/>
                    </a:ext>
                  </a:extLst>
                </a:gridCol>
              </a:tblGrid>
              <a:tr h="493731">
                <a:tc>
                  <a:txBody>
                    <a:bodyPr/>
                    <a:lstStyle/>
                    <a:p>
                      <a:pPr algn="ctr"/>
                      <a:r>
                        <a:rPr lang="en-US" sz="1400"/>
                        <a:t>Code</a:t>
                      </a:r>
                      <a:endParaRPr lang="en-US" sz="1400">
                        <a:solidFill>
                          <a:schemeClr val="tx1"/>
                        </a:solidFill>
                      </a:endParaRPr>
                    </a:p>
                  </a:txBody>
                  <a:tcPr/>
                </a:tc>
                <a:tc>
                  <a:txBody>
                    <a:bodyPr/>
                    <a:lstStyle/>
                    <a:p>
                      <a:pPr algn="ctr"/>
                      <a:r>
                        <a:rPr lang="en-US" sz="1400" baseline="0"/>
                        <a:t>Program</a:t>
                      </a:r>
                      <a:endParaRPr lang="en-US" sz="1400">
                        <a:solidFill>
                          <a:schemeClr val="tx1"/>
                        </a:solidFill>
                      </a:endParaRPr>
                    </a:p>
                  </a:txBody>
                  <a:tcPr/>
                </a:tc>
                <a:tc>
                  <a:txBody>
                    <a:bodyPr/>
                    <a:lstStyle/>
                    <a:p>
                      <a:pPr algn="ctr"/>
                      <a:r>
                        <a:rPr lang="en-US" sz="1400"/>
                        <a:t>Type</a:t>
                      </a:r>
                      <a:endParaRPr lang="en-US" sz="1400">
                        <a:solidFill>
                          <a:schemeClr val="tx1"/>
                        </a:solidFill>
                      </a:endParaRPr>
                    </a:p>
                  </a:txBody>
                  <a:tcPr/>
                </a:tc>
                <a:extLst>
                  <a:ext uri="{0D108BD9-81ED-4DB2-BD59-A6C34878D82A}">
                    <a16:rowId xmlns:a16="http://schemas.microsoft.com/office/drawing/2014/main" val="10000"/>
                  </a:ext>
                </a:extLst>
              </a:tr>
              <a:tr h="507777">
                <a:tc>
                  <a:txBody>
                    <a:bodyPr/>
                    <a:lstStyle/>
                    <a:p>
                      <a:pPr lvl="0" algn="ctr"/>
                      <a:r>
                        <a:rPr lang="en-US" sz="1200"/>
                        <a:t>300</a:t>
                      </a:r>
                    </a:p>
                  </a:txBody>
                  <a:tcPr/>
                </a:tc>
                <a:tc>
                  <a:txBody>
                    <a:bodyPr/>
                    <a:lstStyle/>
                    <a:p>
                      <a:r>
                        <a:rPr lang="en-US" sz="1200"/>
                        <a:t>LIP - Developmental Bilingual Program</a:t>
                      </a:r>
                    </a:p>
                  </a:txBody>
                  <a:tcPr/>
                </a:tc>
                <a:tc>
                  <a:txBody>
                    <a:bodyPr/>
                    <a:lstStyle/>
                    <a:p>
                      <a:pPr lvl="0" algn="ctr"/>
                      <a:r>
                        <a:rPr lang="en-US" sz="1200"/>
                        <a:t>State</a:t>
                      </a:r>
                    </a:p>
                  </a:txBody>
                  <a:tcPr/>
                </a:tc>
                <a:extLst>
                  <a:ext uri="{0D108BD9-81ED-4DB2-BD59-A6C34878D82A}">
                    <a16:rowId xmlns:a16="http://schemas.microsoft.com/office/drawing/2014/main" val="10001"/>
                  </a:ext>
                </a:extLst>
              </a:tr>
              <a:tr h="507777">
                <a:tc>
                  <a:txBody>
                    <a:bodyPr/>
                    <a:lstStyle/>
                    <a:p>
                      <a:pPr lvl="0" algn="ctr"/>
                      <a:r>
                        <a:rPr lang="en-US" sz="1200"/>
                        <a:t>301</a:t>
                      </a:r>
                    </a:p>
                  </a:txBody>
                  <a:tcPr/>
                </a:tc>
                <a:tc>
                  <a:txBody>
                    <a:bodyPr/>
                    <a:lstStyle/>
                    <a:p>
                      <a:r>
                        <a:rPr lang="en-US" sz="1200"/>
                        <a:t>LIP - Dual-Language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002"/>
                  </a:ext>
                </a:extLst>
              </a:tr>
              <a:tr h="5608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302</a:t>
                      </a:r>
                    </a:p>
                  </a:txBody>
                  <a:tcPr/>
                </a:tc>
                <a:tc>
                  <a:txBody>
                    <a:bodyPr/>
                    <a:lstStyle/>
                    <a:p>
                      <a:r>
                        <a:rPr lang="en-US" sz="1200"/>
                        <a:t>LIP - Heritage or Indigenous Language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705502779"/>
                  </a:ext>
                </a:extLst>
              </a:tr>
              <a:tr h="507777">
                <a:tc>
                  <a:txBody>
                    <a:bodyPr/>
                    <a:lstStyle/>
                    <a:p>
                      <a:pPr lvl="0" algn="ctr"/>
                      <a:r>
                        <a:rPr lang="en-US" sz="1200"/>
                        <a:t>303</a:t>
                      </a:r>
                    </a:p>
                  </a:txBody>
                  <a:tcPr/>
                </a:tc>
                <a:tc>
                  <a:txBody>
                    <a:bodyPr/>
                    <a:lstStyle/>
                    <a:p>
                      <a:r>
                        <a:rPr lang="en-US" sz="1200"/>
                        <a:t>LIP - Newcomer Program (Various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004"/>
                  </a:ext>
                </a:extLst>
              </a:tr>
              <a:tr h="5077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304</a:t>
                      </a:r>
                    </a:p>
                  </a:txBody>
                  <a:tcPr/>
                </a:tc>
                <a:tc>
                  <a:txBody>
                    <a:bodyPr/>
                    <a:lstStyle/>
                    <a:p>
                      <a:r>
                        <a:rPr lang="en-US" sz="1200"/>
                        <a:t>LIP - One-Way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008"/>
                  </a:ext>
                </a:extLst>
              </a:tr>
              <a:tr h="10736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LIP - Structured English Immersion Program or other predominantly English Language Instructional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247403467"/>
                  </a:ext>
                </a:extLst>
              </a:tr>
              <a:tr h="5077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LIP - Transitional Bilingual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90671148"/>
                  </a:ext>
                </a:extLst>
              </a:tr>
            </a:tbl>
          </a:graphicData>
        </a:graphic>
      </p:graphicFrame>
      <p:sp>
        <p:nvSpPr>
          <p:cNvPr id="2" name="Title 1">
            <a:extLst>
              <a:ext uri="{FF2B5EF4-FFF2-40B4-BE49-F238E27FC236}">
                <a16:creationId xmlns:a16="http://schemas.microsoft.com/office/drawing/2014/main" id="{29AE5351-51BB-C304-DFE5-D1AE8056AE07}"/>
              </a:ext>
            </a:extLst>
          </p:cNvPr>
          <p:cNvSpPr>
            <a:spLocks noGrp="1"/>
          </p:cNvSpPr>
          <p:nvPr>
            <p:ph type="title"/>
          </p:nvPr>
        </p:nvSpPr>
        <p:spPr/>
        <p:txBody>
          <a:bodyPr/>
          <a:lstStyle/>
          <a:p>
            <a:r>
              <a:rPr lang="en-US" dirty="0"/>
              <a:t>Programs Collected </a:t>
            </a:r>
          </a:p>
        </p:txBody>
      </p:sp>
      <p:sp>
        <p:nvSpPr>
          <p:cNvPr id="3" name="Footer Placeholder 2">
            <a:extLst>
              <a:ext uri="{FF2B5EF4-FFF2-40B4-BE49-F238E27FC236}">
                <a16:creationId xmlns:a16="http://schemas.microsoft.com/office/drawing/2014/main" id="{C0D4000E-ED00-4E94-A36B-23DB9F15A3FF}"/>
              </a:ext>
            </a:extLst>
          </p:cNvPr>
          <p:cNvSpPr>
            <a:spLocks noGrp="1"/>
          </p:cNvSpPr>
          <p:nvPr>
            <p:ph type="ftr" sz="quarter" idx="11"/>
          </p:nvPr>
        </p:nvSpPr>
        <p:spPr/>
        <p:txBody>
          <a:bodyPr/>
          <a:lstStyle/>
          <a:p>
            <a:r>
              <a:rPr lang="fr-FR"/>
              <a:t>Session 719 EOY 2 &amp; 3 Certification Compliance</a:t>
            </a:r>
            <a:endParaRPr lang="en-US"/>
          </a:p>
        </p:txBody>
      </p:sp>
      <p:sp>
        <p:nvSpPr>
          <p:cNvPr id="5" name="Slide Number Placeholder 4">
            <a:extLst>
              <a:ext uri="{FF2B5EF4-FFF2-40B4-BE49-F238E27FC236}">
                <a16:creationId xmlns:a16="http://schemas.microsoft.com/office/drawing/2014/main" id="{9788C842-25D0-460F-8DCD-2FEDDEE34653}"/>
              </a:ext>
            </a:extLst>
          </p:cNvPr>
          <p:cNvSpPr>
            <a:spLocks noGrp="1"/>
          </p:cNvSpPr>
          <p:nvPr>
            <p:ph type="sldNum" sz="quarter" idx="12"/>
          </p:nvPr>
        </p:nvSpPr>
        <p:spPr/>
        <p:txBody>
          <a:bodyPr/>
          <a:lstStyle/>
          <a:p>
            <a:fld id="{6DD2ED5D-C420-46FC-9F17-98FAF5FA750B}" type="slidenum">
              <a:rPr lang="en-US" smtClean="0"/>
              <a:t>4</a:t>
            </a:fld>
            <a:endParaRPr lang="en-US"/>
          </a:p>
        </p:txBody>
      </p:sp>
    </p:spTree>
    <p:extLst>
      <p:ext uri="{BB962C8B-B14F-4D97-AF65-F5344CB8AC3E}">
        <p14:creationId xmlns:p14="http://schemas.microsoft.com/office/powerpoint/2010/main" val="2111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50" y="0"/>
            <a:ext cx="3670300" cy="68707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16300" y="2032000"/>
            <a:ext cx="546100" cy="546100"/>
          </a:xfrm>
          <a:prstGeom prst="rect">
            <a:avLst/>
          </a:prstGeom>
        </p:spPr>
      </p:pic>
      <p:sp>
        <p:nvSpPr>
          <p:cNvPr id="5" name="Object4"/>
          <p:cNvSpPr/>
          <p:nvPr/>
        </p:nvSpPr>
        <p:spPr>
          <a:xfrm>
            <a:off x="330200" y="704850"/>
            <a:ext cx="3086100" cy="4803530"/>
          </a:xfrm>
          <a:prstGeom prst="rect">
            <a:avLst/>
          </a:prstGeom>
          <a:noFill/>
          <a:ln/>
        </p:spPr>
        <p:txBody>
          <a:bodyPr wrap="square" lIns="0" tIns="0" rIns="0" bIns="0" rtlCol="0" anchor="ctr">
            <a:normAutofit/>
          </a:bodyPr>
          <a:lstStyle/>
          <a:p>
            <a:pPr defTabSz="609630">
              <a:lnSpc>
                <a:spcPts val="3133"/>
              </a:lnSpc>
            </a:pPr>
            <a:r>
              <a:rPr lang="en-US" sz="6600" dirty="0">
                <a:solidFill>
                  <a:srgbClr val="FFFFFF"/>
                </a:solidFill>
                <a:latin typeface="AeriesSansBold" pitchFamily="50" charset="0"/>
              </a:rPr>
              <a:t> </a:t>
            </a:r>
            <a:endParaRPr lang="en-US" sz="6600" dirty="0">
              <a:solidFill>
                <a:prstClr val="black"/>
              </a:solidFill>
              <a:latin typeface="AeriesSansBold" pitchFamily="50" charset="0"/>
            </a:endParaRPr>
          </a:p>
        </p:txBody>
      </p:sp>
      <p:sp>
        <p:nvSpPr>
          <p:cNvPr id="6" name="Object5"/>
          <p:cNvSpPr/>
          <p:nvPr/>
        </p:nvSpPr>
        <p:spPr>
          <a:xfrm>
            <a:off x="330200" y="1104901"/>
            <a:ext cx="2787650" cy="4803530"/>
          </a:xfrm>
          <a:prstGeom prst="rect">
            <a:avLst/>
          </a:prstGeom>
          <a:noFill/>
          <a:ln/>
        </p:spPr>
        <p:txBody>
          <a:bodyPr wrap="square" lIns="0" tIns="0" rIns="0" bIns="0" rtlCol="0" anchor="t">
            <a:noAutofit/>
          </a:bodyPr>
          <a:lstStyle/>
          <a:p>
            <a:pPr defTabSz="609630">
              <a:lnSpc>
                <a:spcPts val="2733"/>
              </a:lnSpc>
            </a:pPr>
            <a:endParaRPr lang="en-US" sz="1733" dirty="0">
              <a:solidFill>
                <a:prstClr val="black"/>
              </a:solidFill>
              <a:latin typeface="Calibri" panose="020F0502020204030204"/>
            </a:endParaRPr>
          </a:p>
        </p:txBody>
      </p:sp>
      <p:sp>
        <p:nvSpPr>
          <p:cNvPr id="9" name="Object8"/>
          <p:cNvSpPr/>
          <p:nvPr/>
        </p:nvSpPr>
        <p:spPr>
          <a:xfrm>
            <a:off x="4267201" y="609600"/>
            <a:ext cx="92364" cy="95250"/>
          </a:xfrm>
          <a:prstGeom prst="rect">
            <a:avLst/>
          </a:prstGeom>
          <a:noFill/>
          <a:ln/>
        </p:spPr>
        <p:txBody>
          <a:bodyPr wrap="square" lIns="0" tIns="0" rIns="0" bIns="0" rtlCol="0" anchor="ctr">
            <a:noAutofit/>
          </a:bodyPr>
          <a:lstStyle/>
          <a:p>
            <a:pPr defTabSz="609630">
              <a:lnSpc>
                <a:spcPts val="3800"/>
              </a:lnSpc>
            </a:pPr>
            <a:endParaRPr lang="en-US" sz="3200" dirty="0">
              <a:solidFill>
                <a:prstClr val="black"/>
              </a:solidFill>
              <a:latin typeface="AeriesSansBold" pitchFamily="50" charset="0"/>
            </a:endParaRPr>
          </a:p>
        </p:txBody>
      </p:sp>
      <p:sp>
        <p:nvSpPr>
          <p:cNvPr id="10" name="Object9"/>
          <p:cNvSpPr/>
          <p:nvPr/>
        </p:nvSpPr>
        <p:spPr>
          <a:xfrm>
            <a:off x="4267200" y="4498520"/>
            <a:ext cx="3015343" cy="375559"/>
          </a:xfrm>
          <a:prstGeom prst="rect">
            <a:avLst/>
          </a:prstGeom>
          <a:noFill/>
          <a:ln/>
        </p:spPr>
        <p:txBody>
          <a:bodyPr wrap="square" lIns="0" tIns="0" rIns="0" bIns="0" rtlCol="0" anchor="t">
            <a:noAutofit/>
          </a:bodyPr>
          <a:lstStyle/>
          <a:p>
            <a:pPr defTabSz="609630">
              <a:lnSpc>
                <a:spcPts val="1867"/>
              </a:lnSpc>
            </a:pPr>
            <a:endParaRPr lang="en-US" sz="16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59DEDA4-F01B-46B9-91B1-33B2AA91C0F3}"/>
              </a:ext>
            </a:extLst>
          </p:cNvPr>
          <p:cNvSpPr txBox="1"/>
          <p:nvPr/>
        </p:nvSpPr>
        <p:spPr>
          <a:xfrm>
            <a:off x="83704" y="149678"/>
            <a:ext cx="3435104" cy="6494085"/>
          </a:xfrm>
          <a:prstGeom prst="rect">
            <a:avLst/>
          </a:prstGeom>
          <a:noFill/>
        </p:spPr>
        <p:txBody>
          <a:bodyPr wrap="square" rtlCol="0">
            <a:spAutoFit/>
          </a:bodyPr>
          <a:lstStyle/>
          <a:p>
            <a:r>
              <a:rPr lang="en-US" b="1" dirty="0">
                <a:solidFill>
                  <a:schemeClr val="bg1"/>
                </a:solidFill>
              </a:rPr>
              <a:t>The Special Program (PGM) table </a:t>
            </a:r>
            <a:r>
              <a:rPr lang="en-US" sz="1600" dirty="0">
                <a:solidFill>
                  <a:schemeClr val="bg1"/>
                </a:solidFill>
              </a:rPr>
              <a:t>contains the majority of CALPADS reportable student programs. </a:t>
            </a:r>
          </a:p>
          <a:p>
            <a:endParaRPr lang="en-US" sz="1600" dirty="0">
              <a:solidFill>
                <a:schemeClr val="bg1"/>
              </a:solidFill>
            </a:endParaRPr>
          </a:p>
          <a:p>
            <a:r>
              <a:rPr lang="en-US" sz="1600" dirty="0">
                <a:solidFill>
                  <a:schemeClr val="bg1"/>
                </a:solidFill>
              </a:rPr>
              <a:t>What does your Program Management Plan look like?</a:t>
            </a:r>
          </a:p>
          <a:p>
            <a:pPr marL="285750" indent="-285750">
              <a:buFont typeface="Arial" panose="020B0604020202020204" pitchFamily="34" charset="0"/>
              <a:buChar char="•"/>
            </a:pPr>
            <a:r>
              <a:rPr lang="en-US" sz="1600" dirty="0">
                <a:solidFill>
                  <a:schemeClr val="bg1"/>
                </a:solidFill>
              </a:rPr>
              <a:t>Do you communicate with all LEA offices on expected data management to help meet CALPADS reporting and reduce your error validations</a:t>
            </a:r>
          </a:p>
          <a:p>
            <a:endParaRPr lang="en-US" sz="1600" dirty="0">
              <a:solidFill>
                <a:schemeClr val="bg1"/>
              </a:solidFill>
            </a:endParaRPr>
          </a:p>
          <a:p>
            <a:r>
              <a:rPr lang="en-US" sz="1600" dirty="0">
                <a:solidFill>
                  <a:schemeClr val="bg1"/>
                </a:solidFill>
              </a:rPr>
              <a:t>Considerations for setting data  maintenance  standards for the year...</a:t>
            </a:r>
          </a:p>
          <a:p>
            <a:pPr marL="285750" indent="-285750">
              <a:buFont typeface="Arial" panose="020B0604020202020204" pitchFamily="34" charset="0"/>
              <a:buChar char="•"/>
            </a:pPr>
            <a:r>
              <a:rPr lang="en-US" sz="1600" dirty="0">
                <a:solidFill>
                  <a:schemeClr val="bg1"/>
                </a:solidFill>
              </a:rPr>
              <a:t>Coordinate data processes and procedures:</a:t>
            </a:r>
          </a:p>
          <a:p>
            <a:pPr marL="285750" indent="-285750">
              <a:buFont typeface="Arial" panose="020B0604020202020204" pitchFamily="34" charset="0"/>
              <a:buChar char="•"/>
            </a:pPr>
            <a:r>
              <a:rPr lang="en-US" sz="1600" dirty="0">
                <a:solidFill>
                  <a:schemeClr val="bg1"/>
                </a:solidFill>
              </a:rPr>
              <a:t>Who will enter the program data on the Special Programs Page – Identify the owner of this page</a:t>
            </a:r>
          </a:p>
          <a:p>
            <a:pPr marL="285750" indent="-285750">
              <a:buFont typeface="Arial" panose="020B0604020202020204" pitchFamily="34" charset="0"/>
              <a:buChar char="•"/>
            </a:pPr>
            <a:r>
              <a:rPr lang="en-US" sz="1600" dirty="0">
                <a:solidFill>
                  <a:schemeClr val="bg1"/>
                </a:solidFill>
              </a:rPr>
              <a:t>How will this data be maintained – Identify what validation looks like in your LEA</a:t>
            </a:r>
          </a:p>
          <a:p>
            <a:pPr marL="285750" indent="-285750">
              <a:buFont typeface="Arial" panose="020B0604020202020204" pitchFamily="34" charset="0"/>
              <a:buChar char="•"/>
            </a:pPr>
            <a:r>
              <a:rPr lang="en-US" sz="1600" dirty="0">
                <a:solidFill>
                  <a:schemeClr val="bg1"/>
                </a:solidFill>
              </a:rPr>
              <a:t>Student withdrawals and program end dates.  Will you end-date upon withdrawal?</a:t>
            </a:r>
            <a:endParaRPr lang="en-US" dirty="0"/>
          </a:p>
        </p:txBody>
      </p:sp>
      <p:pic>
        <p:nvPicPr>
          <p:cNvPr id="3" name="Picture 2">
            <a:extLst>
              <a:ext uri="{FF2B5EF4-FFF2-40B4-BE49-F238E27FC236}">
                <a16:creationId xmlns:a16="http://schemas.microsoft.com/office/drawing/2014/main" id="{21344BD5-DE24-E18D-DC3E-819DA16BE30C}"/>
              </a:ext>
            </a:extLst>
          </p:cNvPr>
          <p:cNvPicPr>
            <a:picLocks noChangeAspect="1"/>
          </p:cNvPicPr>
          <p:nvPr/>
        </p:nvPicPr>
        <p:blipFill>
          <a:blip r:embed="rId7"/>
          <a:stretch>
            <a:fillRect/>
          </a:stretch>
        </p:blipFill>
        <p:spPr>
          <a:xfrm>
            <a:off x="3935846" y="201747"/>
            <a:ext cx="5773412" cy="4206605"/>
          </a:xfrm>
          <a:prstGeom prst="rect">
            <a:avLst/>
          </a:prstGeom>
        </p:spPr>
      </p:pic>
      <p:pic>
        <p:nvPicPr>
          <p:cNvPr id="8" name="Picture 7">
            <a:extLst>
              <a:ext uri="{FF2B5EF4-FFF2-40B4-BE49-F238E27FC236}">
                <a16:creationId xmlns:a16="http://schemas.microsoft.com/office/drawing/2014/main" id="{AB9EA237-7BDC-8773-6E34-5A57332C0856}"/>
              </a:ext>
            </a:extLst>
          </p:cNvPr>
          <p:cNvPicPr>
            <a:picLocks noChangeAspect="1"/>
          </p:cNvPicPr>
          <p:nvPr/>
        </p:nvPicPr>
        <p:blipFill>
          <a:blip r:embed="rId8"/>
          <a:stretch>
            <a:fillRect/>
          </a:stretch>
        </p:blipFill>
        <p:spPr>
          <a:xfrm>
            <a:off x="9891432" y="201747"/>
            <a:ext cx="2046908" cy="2536156"/>
          </a:xfrm>
          <a:prstGeom prst="rect">
            <a:avLst/>
          </a:prstGeom>
        </p:spPr>
      </p:pic>
      <p:sp>
        <p:nvSpPr>
          <p:cNvPr id="13" name="TextBox 12">
            <a:extLst>
              <a:ext uri="{FF2B5EF4-FFF2-40B4-BE49-F238E27FC236}">
                <a16:creationId xmlns:a16="http://schemas.microsoft.com/office/drawing/2014/main" id="{B5B2D059-ED22-0FC2-291C-0223018C7DE2}"/>
              </a:ext>
            </a:extLst>
          </p:cNvPr>
          <p:cNvSpPr txBox="1"/>
          <p:nvPr/>
        </p:nvSpPr>
        <p:spPr>
          <a:xfrm>
            <a:off x="9891431" y="2871222"/>
            <a:ext cx="2046908"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333333"/>
                </a:solidFill>
                <a:latin typeface="Helvetica Neue"/>
              </a:rPr>
              <a:t>Note: </a:t>
            </a:r>
            <a:r>
              <a:rPr lang="en-US" sz="1200" dirty="0">
                <a:solidFill>
                  <a:srgbClr val="333333"/>
                </a:solidFill>
                <a:latin typeface="Helvetica Neue"/>
              </a:rPr>
              <a:t>Program Services are now stored in a new table: </a:t>
            </a:r>
            <a:r>
              <a:rPr lang="en-US" sz="1200" b="1" dirty="0">
                <a:solidFill>
                  <a:srgbClr val="333333"/>
                </a:solidFill>
                <a:latin typeface="Helvetica Neue"/>
              </a:rPr>
              <a:t>PGS</a:t>
            </a:r>
            <a:r>
              <a:rPr lang="en-US" sz="1200" dirty="0">
                <a:solidFill>
                  <a:srgbClr val="333333"/>
                </a:solidFill>
                <a:latin typeface="Helvetica Neue"/>
              </a:rPr>
              <a:t>.  Existing data in the </a:t>
            </a:r>
            <a:r>
              <a:rPr lang="en-US" sz="1200" b="1" dirty="0">
                <a:solidFill>
                  <a:srgbClr val="333333"/>
                </a:solidFill>
                <a:latin typeface="Helvetica Neue"/>
              </a:rPr>
              <a:t>PGM.SR </a:t>
            </a:r>
            <a:r>
              <a:rPr lang="en-US" sz="1200" dirty="0">
                <a:solidFill>
                  <a:srgbClr val="333333"/>
                </a:solidFill>
                <a:latin typeface="Helvetica Neue"/>
              </a:rPr>
              <a:t>field has been converted to populate </a:t>
            </a:r>
            <a:r>
              <a:rPr lang="en-US" sz="1200" b="1" dirty="0">
                <a:solidFill>
                  <a:srgbClr val="333333"/>
                </a:solidFill>
                <a:latin typeface="Helvetica Neue"/>
              </a:rPr>
              <a:t>PGS</a:t>
            </a:r>
            <a:r>
              <a:rPr lang="en-US" sz="1200" dirty="0">
                <a:solidFill>
                  <a:srgbClr val="333333"/>
                </a:solidFill>
                <a:latin typeface="Helvetica Neue"/>
              </a:rPr>
              <a:t>. Existing queries utilizing the </a:t>
            </a:r>
            <a:r>
              <a:rPr lang="en-US" sz="1200" b="1" dirty="0">
                <a:solidFill>
                  <a:srgbClr val="333333"/>
                </a:solidFill>
                <a:latin typeface="Helvetica Neue"/>
              </a:rPr>
              <a:t>PGM.SR</a:t>
            </a:r>
            <a:r>
              <a:rPr lang="en-US" sz="1200" dirty="0">
                <a:solidFill>
                  <a:srgbClr val="333333"/>
                </a:solidFill>
                <a:latin typeface="Helvetica Neue"/>
              </a:rPr>
              <a:t> field will need to be revised.</a:t>
            </a:r>
          </a:p>
          <a:p>
            <a:endParaRPr lang="en-US" sz="1200" dirty="0">
              <a:solidFill>
                <a:srgbClr val="333333"/>
              </a:solidFill>
              <a:latin typeface="Helvetica Neue"/>
            </a:endParaRPr>
          </a:p>
          <a:p>
            <a:r>
              <a:rPr lang="en-US" sz="1200" dirty="0">
                <a:solidFill>
                  <a:srgbClr val="333333"/>
                </a:solidFill>
                <a:latin typeface="Helvetica Neue"/>
              </a:rPr>
              <a:t>You may consider populating School Zero in the School Field if you have high student movement between schools.</a:t>
            </a:r>
          </a:p>
        </p:txBody>
      </p:sp>
      <p:sp>
        <p:nvSpPr>
          <p:cNvPr id="15" name="Object10">
            <a:extLst>
              <a:ext uri="{FF2B5EF4-FFF2-40B4-BE49-F238E27FC236}">
                <a16:creationId xmlns:a16="http://schemas.microsoft.com/office/drawing/2014/main" id="{42681BB7-7E29-9153-F8F4-13616548B376}"/>
              </a:ext>
            </a:extLst>
          </p:cNvPr>
          <p:cNvSpPr/>
          <p:nvPr/>
        </p:nvSpPr>
        <p:spPr>
          <a:xfrm>
            <a:off x="4295410" y="5038538"/>
            <a:ext cx="5054284" cy="1146361"/>
          </a:xfrm>
          <a:prstGeom prst="rect">
            <a:avLst/>
          </a:prstGeom>
          <a:noFill/>
          <a:ln/>
        </p:spPr>
        <p:txBody>
          <a:bodyPr wrap="square" lIns="0" tIns="0" rIns="0" bIns="0" rtlCol="0" anchor="t">
            <a:normAutofit fontScale="85000" lnSpcReduction="20000"/>
          </a:bodyPr>
          <a:lstStyle/>
          <a:p>
            <a:pPr defTabSz="609630">
              <a:defRPr/>
            </a:pPr>
            <a:r>
              <a:rPr lang="en-US" sz="1400" dirty="0">
                <a:solidFill>
                  <a:srgbClr val="243154"/>
                </a:solidFill>
                <a:ea typeface="+mn-lt"/>
                <a:cs typeface="+mn-lt"/>
              </a:rPr>
              <a:t>Link to </a:t>
            </a:r>
            <a:r>
              <a:rPr kumimoji="0" lang="en-US" sz="1400" b="0" i="0" u="none" strike="noStrike" kern="1200" cap="none" spc="0" normalizeH="0" baseline="0" noProof="0" dirty="0">
                <a:ln>
                  <a:noFill/>
                </a:ln>
                <a:solidFill>
                  <a:srgbClr val="243154"/>
                </a:solidFill>
                <a:effectLst/>
                <a:uLnTx/>
                <a:uFillTx/>
                <a:ea typeface="+mn-lt"/>
                <a:cs typeface="+mn-lt"/>
              </a:rPr>
              <a:t>full </a:t>
            </a:r>
            <a:r>
              <a:rPr lang="en-US" sz="1400" dirty="0">
                <a:solidFill>
                  <a:srgbClr val="243154"/>
                </a:solidFill>
                <a:ea typeface="+mn-lt"/>
                <a:cs typeface="+mn-lt"/>
              </a:rPr>
              <a:t>Program Chart Information:</a:t>
            </a:r>
          </a:p>
          <a:p>
            <a:pPr defTabSz="609630">
              <a:defRPr/>
            </a:pPr>
            <a:r>
              <a:rPr lang="en-US" sz="1400" dirty="0">
                <a:solidFill>
                  <a:srgbClr val="243154"/>
                </a:solidFill>
                <a:ea typeface="+mn-lt"/>
                <a:cs typeface="+mn-lt"/>
                <a:hlinkClick r:id="rId9">
                  <a:extLst>
                    <a:ext uri="{A12FA001-AC4F-418D-AE19-62706E023703}">
                      <ahyp:hlinkClr xmlns:ahyp="http://schemas.microsoft.com/office/drawing/2018/hyperlinkcolor" val="tx"/>
                    </a:ext>
                  </a:extLst>
                </a:hlinkClick>
              </a:rPr>
              <a:t>https://support.aeries</a:t>
            </a:r>
            <a:r>
              <a:rPr kumimoji="0" lang="en-US" sz="1400" b="0" i="0" u="none" strike="noStrike" kern="1200" cap="none" spc="0" normalizeH="0" baseline="0" noProof="0" dirty="0">
                <a:ln>
                  <a:noFill/>
                </a:ln>
                <a:solidFill>
                  <a:srgbClr val="243154"/>
                </a:solidFill>
                <a:effectLst/>
                <a:uLnTx/>
                <a:uFillTx/>
                <a:ea typeface="+mn-lt"/>
                <a:cs typeface="+mn-lt"/>
                <a:hlinkClick r:id="rId9">
                  <a:extLst>
                    <a:ext uri="{A12FA001-AC4F-418D-AE19-62706E023703}">
                      <ahyp:hlinkClr xmlns:ahyp="http://schemas.microsoft.com/office/drawing/2018/hyperlinkcolor" val="tx"/>
                    </a:ext>
                  </a:extLst>
                </a:hlinkClick>
              </a:rPr>
              <a:t>.</a:t>
            </a:r>
            <a:r>
              <a:rPr lang="en-US" sz="1400" dirty="0">
                <a:solidFill>
                  <a:srgbClr val="243154"/>
                </a:solidFill>
                <a:ea typeface="+mn-lt"/>
                <a:cs typeface="+mn-lt"/>
                <a:hlinkClick r:id="rId9">
                  <a:extLst>
                    <a:ext uri="{A12FA001-AC4F-418D-AE19-62706E023703}">
                      <ahyp:hlinkClr xmlns:ahyp="http://schemas.microsoft.com/office/drawing/2018/hyperlinkcolor" val="tx"/>
                    </a:ext>
                  </a:extLst>
                </a:hlinkClick>
              </a:rPr>
              <a:t>com/support/solutions/articles/14000084898-sprg-calpads-special-programs-chart</a:t>
            </a:r>
            <a:endParaRPr lang="en-US" sz="1400" dirty="0">
              <a:solidFill>
                <a:srgbClr val="243154"/>
              </a:solidFill>
              <a:ea typeface="+mn-lt"/>
              <a:cs typeface="+mn-lt"/>
            </a:endParaRPr>
          </a:p>
          <a:p>
            <a:pPr defTabSz="609630">
              <a:defRPr/>
            </a:pPr>
            <a:endParaRPr lang="en-US" sz="1400" dirty="0">
              <a:solidFill>
                <a:srgbClr val="243154"/>
              </a:solidFill>
              <a:ea typeface="+mn-lt"/>
              <a:cs typeface="+mn-lt"/>
            </a:endParaRPr>
          </a:p>
          <a:p>
            <a:pPr defTabSz="609630">
              <a:defRPr/>
            </a:pPr>
            <a:r>
              <a:rPr lang="en-US" sz="1400" dirty="0">
                <a:solidFill>
                  <a:srgbClr val="243154"/>
                </a:solidFill>
                <a:ea typeface="+mn-lt"/>
                <a:cs typeface="+mn-lt"/>
              </a:rPr>
              <a:t>Verify</a:t>
            </a:r>
            <a:r>
              <a:rPr kumimoji="0" lang="en-US" sz="1400" b="0" i="0" u="none" strike="noStrike" kern="1200" cap="none" spc="0" normalizeH="0" baseline="0" noProof="0" dirty="0">
                <a:ln>
                  <a:noFill/>
                </a:ln>
                <a:solidFill>
                  <a:srgbClr val="243154"/>
                </a:solidFill>
                <a:effectLst/>
                <a:uLnTx/>
                <a:uFillTx/>
                <a:ea typeface="+mn-lt"/>
                <a:cs typeface="+mn-lt"/>
              </a:rPr>
              <a:t> with </a:t>
            </a:r>
            <a:r>
              <a:rPr lang="en-US" sz="1400" dirty="0">
                <a:solidFill>
                  <a:srgbClr val="243154"/>
                </a:solidFill>
                <a:ea typeface="+mn-lt"/>
                <a:cs typeface="+mn-lt"/>
              </a:rPr>
              <a:t>Aeries Query and Reports</a:t>
            </a:r>
          </a:p>
          <a:p>
            <a:pPr defTabSz="609630">
              <a:defRPr/>
            </a:pPr>
            <a:r>
              <a:rPr lang="en-US" sz="1400" dirty="0">
                <a:solidFill>
                  <a:srgbClr val="243154"/>
                </a:solidFill>
                <a:ea typeface="+mn-lt"/>
                <a:cs typeface="+mn-lt"/>
                <a:hlinkClick r:id="rId10">
                  <a:extLst>
                    <a:ext uri="{A12FA001-AC4F-418D-AE19-62706E023703}">
                      <ahyp:hlinkClr xmlns:ahyp="http://schemas.microsoft.com/office/drawing/2018/hyperlinkcolor" val="tx"/>
                    </a:ext>
                  </a:extLst>
                </a:hlinkClick>
              </a:rPr>
              <a:t>https://support.aeries</a:t>
            </a:r>
            <a:r>
              <a:rPr kumimoji="0" lang="en-US" sz="1400" b="0" i="0" u="none" strike="noStrike" kern="1200" cap="none" spc="0" normalizeH="0" baseline="0" noProof="0" dirty="0">
                <a:ln>
                  <a:noFill/>
                </a:ln>
                <a:solidFill>
                  <a:srgbClr val="243154"/>
                </a:solidFill>
                <a:effectLst/>
                <a:uLnTx/>
                <a:uFillTx/>
                <a:ea typeface="+mn-lt"/>
                <a:cs typeface="+mn-lt"/>
                <a:hlinkClick r:id="rId10">
                  <a:extLst>
                    <a:ext uri="{A12FA001-AC4F-418D-AE19-62706E023703}">
                      <ahyp:hlinkClr xmlns:ahyp="http://schemas.microsoft.com/office/drawing/2018/hyperlinkcolor" val="tx"/>
                    </a:ext>
                  </a:extLst>
                </a:hlinkClick>
              </a:rPr>
              <a:t>.</a:t>
            </a:r>
            <a:r>
              <a:rPr lang="en-US" sz="1400" dirty="0">
                <a:solidFill>
                  <a:srgbClr val="243154"/>
                </a:solidFill>
                <a:ea typeface="+mn-lt"/>
                <a:cs typeface="+mn-lt"/>
                <a:hlinkClick r:id="rId10">
                  <a:extLst>
                    <a:ext uri="{A12FA001-AC4F-418D-AE19-62706E023703}">
                      <ahyp:hlinkClr xmlns:ahyp="http://schemas.microsoft.com/office/drawing/2018/hyperlinkcolor" val="tx"/>
                    </a:ext>
                  </a:extLst>
                </a:hlinkClick>
              </a:rPr>
              <a:t>com/support/solutions/articles/14000081710-eoy2-program-queries-and-reports</a:t>
            </a:r>
            <a:endParaRPr lang="en-US" sz="1400" dirty="0">
              <a:solidFill>
                <a:srgbClr val="243154"/>
              </a:solidFill>
              <a:ea typeface="+mn-lt"/>
              <a:cs typeface="+mn-lt"/>
            </a:endParaRPr>
          </a:p>
          <a:p>
            <a:pPr marL="0" marR="0" lvl="0" indent="0" algn="l" defTabSz="609630">
              <a:lnSpc>
                <a:spcPts val="1932"/>
              </a:lnSpc>
              <a:spcBef>
                <a:spcPts val="0"/>
              </a:spcBef>
              <a:spcAft>
                <a:spcPts val="0"/>
              </a:spcAft>
              <a:buClrTx/>
              <a:buSzTx/>
              <a:buFontTx/>
              <a:buNone/>
              <a:tabLst/>
              <a:defRPr/>
            </a:pPr>
            <a:endParaRPr lang="en-US" sz="1400" b="0" i="0" u="none" strike="noStrike" kern="1200" cap="none" spc="0" normalizeH="0" baseline="0" noProof="0" dirty="0">
              <a:ln>
                <a:noFill/>
              </a:ln>
              <a:solidFill>
                <a:srgbClr val="243154"/>
              </a:solidFill>
              <a:effectLst/>
              <a:uLnTx/>
              <a:uFillTx/>
              <a:latin typeface="Nunito Sans"/>
            </a:endParaRPr>
          </a:p>
        </p:txBody>
      </p:sp>
    </p:spTree>
    <p:extLst>
      <p:ext uri="{BB962C8B-B14F-4D97-AF65-F5344CB8AC3E}">
        <p14:creationId xmlns:p14="http://schemas.microsoft.com/office/powerpoint/2010/main" val="536517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0"/>
            <a:ext cx="3670300" cy="68707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16300" y="2032000"/>
            <a:ext cx="546100" cy="546100"/>
          </a:xfrm>
          <a:prstGeom prst="rect">
            <a:avLst/>
          </a:prstGeom>
        </p:spPr>
      </p:pic>
      <p:sp>
        <p:nvSpPr>
          <p:cNvPr id="5" name="Object4"/>
          <p:cNvSpPr/>
          <p:nvPr/>
        </p:nvSpPr>
        <p:spPr>
          <a:xfrm>
            <a:off x="330200" y="704850"/>
            <a:ext cx="3086100" cy="4803530"/>
          </a:xfrm>
          <a:prstGeom prst="rect">
            <a:avLst/>
          </a:prstGeom>
          <a:noFill/>
          <a:ln/>
        </p:spPr>
        <p:txBody>
          <a:bodyPr wrap="square" lIns="0" tIns="0" rIns="0" bIns="0" rtlCol="0" anchor="ctr">
            <a:normAutofit/>
          </a:bodyPr>
          <a:lstStyle/>
          <a:p>
            <a:pPr defTabSz="609630">
              <a:lnSpc>
                <a:spcPts val="3133"/>
              </a:lnSpc>
            </a:pPr>
            <a:r>
              <a:rPr lang="en-US" sz="6600" dirty="0">
                <a:solidFill>
                  <a:srgbClr val="FFFFFF"/>
                </a:solidFill>
                <a:latin typeface="AeriesSansBold" pitchFamily="50" charset="0"/>
              </a:rPr>
              <a:t> </a:t>
            </a:r>
            <a:endParaRPr lang="en-US" sz="6600" dirty="0">
              <a:solidFill>
                <a:prstClr val="black"/>
              </a:solidFill>
              <a:latin typeface="AeriesSansBold" pitchFamily="50" charset="0"/>
            </a:endParaRPr>
          </a:p>
        </p:txBody>
      </p:sp>
      <p:sp>
        <p:nvSpPr>
          <p:cNvPr id="6" name="Object5"/>
          <p:cNvSpPr/>
          <p:nvPr/>
        </p:nvSpPr>
        <p:spPr>
          <a:xfrm>
            <a:off x="330200" y="1104901"/>
            <a:ext cx="2787650" cy="4803530"/>
          </a:xfrm>
          <a:prstGeom prst="rect">
            <a:avLst/>
          </a:prstGeom>
          <a:noFill/>
          <a:ln/>
        </p:spPr>
        <p:txBody>
          <a:bodyPr wrap="square" lIns="0" tIns="0" rIns="0" bIns="0" rtlCol="0" anchor="t">
            <a:noAutofit/>
          </a:bodyPr>
          <a:lstStyle/>
          <a:p>
            <a:pPr defTabSz="609630">
              <a:lnSpc>
                <a:spcPts val="2733"/>
              </a:lnSpc>
            </a:pPr>
            <a:endParaRPr lang="en-US" sz="1733" dirty="0">
              <a:solidFill>
                <a:prstClr val="black"/>
              </a:solidFill>
              <a:latin typeface="Calibri" panose="020F0502020204030204"/>
            </a:endParaRPr>
          </a:p>
        </p:txBody>
      </p:sp>
      <p:sp>
        <p:nvSpPr>
          <p:cNvPr id="9" name="Object8"/>
          <p:cNvSpPr/>
          <p:nvPr/>
        </p:nvSpPr>
        <p:spPr>
          <a:xfrm>
            <a:off x="4267201" y="609600"/>
            <a:ext cx="92364" cy="95250"/>
          </a:xfrm>
          <a:prstGeom prst="rect">
            <a:avLst/>
          </a:prstGeom>
          <a:noFill/>
          <a:ln/>
        </p:spPr>
        <p:txBody>
          <a:bodyPr wrap="square" lIns="0" tIns="0" rIns="0" bIns="0" rtlCol="0" anchor="ctr">
            <a:noAutofit/>
          </a:bodyPr>
          <a:lstStyle/>
          <a:p>
            <a:pPr defTabSz="609630">
              <a:lnSpc>
                <a:spcPts val="3800"/>
              </a:lnSpc>
            </a:pPr>
            <a:endParaRPr lang="en-US" sz="3200" dirty="0">
              <a:solidFill>
                <a:prstClr val="black"/>
              </a:solidFill>
              <a:latin typeface="AeriesSansBold" pitchFamily="50" charset="0"/>
            </a:endParaRPr>
          </a:p>
        </p:txBody>
      </p:sp>
      <p:sp>
        <p:nvSpPr>
          <p:cNvPr id="10" name="Object9"/>
          <p:cNvSpPr/>
          <p:nvPr/>
        </p:nvSpPr>
        <p:spPr>
          <a:xfrm>
            <a:off x="4267201" y="3393831"/>
            <a:ext cx="7372350" cy="2514600"/>
          </a:xfrm>
          <a:prstGeom prst="rect">
            <a:avLst/>
          </a:prstGeom>
          <a:noFill/>
          <a:ln/>
        </p:spPr>
        <p:txBody>
          <a:bodyPr wrap="square" lIns="0" tIns="0" rIns="0" bIns="0" rtlCol="0" anchor="t">
            <a:noAutofit/>
          </a:bodyPr>
          <a:lstStyle/>
          <a:p>
            <a:pPr defTabSz="609630">
              <a:lnSpc>
                <a:spcPts val="1867"/>
              </a:lnSpc>
            </a:pPr>
            <a:endParaRPr lang="en-US" sz="16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59DEDA4-F01B-46B9-91B1-33B2AA91C0F3}"/>
              </a:ext>
            </a:extLst>
          </p:cNvPr>
          <p:cNvSpPr txBox="1"/>
          <p:nvPr/>
        </p:nvSpPr>
        <p:spPr>
          <a:xfrm>
            <a:off x="163912" y="17882"/>
            <a:ext cx="3154317" cy="6671057"/>
          </a:xfrm>
          <a:prstGeom prst="rect">
            <a:avLst/>
          </a:prstGeom>
          <a:noFill/>
        </p:spPr>
        <p:txBody>
          <a:bodyPr wrap="square" rtlCol="0">
            <a:spAutoFit/>
          </a:bodyPr>
          <a:lstStyle/>
          <a:p>
            <a:pPr defTabSz="609630">
              <a:lnSpc>
                <a:spcPts val="1932"/>
              </a:lnSpc>
              <a:defRPr/>
            </a:pPr>
            <a:r>
              <a:rPr lang="en-US" sz="2400" dirty="0">
                <a:solidFill>
                  <a:schemeClr val="bg1"/>
                </a:solidFill>
              </a:rPr>
              <a:t> </a:t>
            </a:r>
          </a:p>
          <a:p>
            <a:pPr marL="0" marR="0" lvl="0" indent="0" algn="l" defTabSz="609630" rtl="0" eaLnBrk="1" fontAlgn="auto" latinLnBrk="0" hangingPunct="1">
              <a:lnSpc>
                <a:spcPts val="1932"/>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Calibri"/>
              </a:rPr>
              <a:t>504 Program Data</a:t>
            </a:r>
          </a:p>
          <a:p>
            <a:pPr marL="285750" marR="0" lvl="0" indent="-285750" algn="l" defTabSz="609630" rtl="0" eaLnBrk="1" fontAlgn="auto" latinLnBrk="0" hangingPunct="1">
              <a:lnSpc>
                <a:spcPts val="1932"/>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Calibri"/>
                <a:cs typeface="Calibri"/>
              </a:rPr>
              <a:t>The 504 Plan Area(FOF) </a:t>
            </a:r>
            <a:endParaRPr kumimoji="0" lang="en-US" b="0" i="0" u="none" strike="noStrike" kern="1200" cap="none" spc="0" normalizeH="0" baseline="0" noProof="0" dirty="0">
              <a:ln>
                <a:noFill/>
              </a:ln>
              <a:solidFill>
                <a:prstClr val="white"/>
              </a:solidFill>
              <a:effectLst/>
              <a:uLnTx/>
              <a:uFillTx/>
              <a:latin typeface="Nunito Sans"/>
              <a:ea typeface="Calibri"/>
              <a:cs typeface="Calibri"/>
            </a:endParaRPr>
          </a:p>
          <a:p>
            <a:pPr marL="285750" marR="0" lvl="0" indent="-285750" algn="l" defTabSz="609630" rtl="0" eaLnBrk="1" fontAlgn="auto" latinLnBrk="0" hangingPunct="1">
              <a:lnSpc>
                <a:spcPts val="1932"/>
              </a:lnSpc>
              <a:spcBef>
                <a:spcPts val="0"/>
              </a:spcBef>
              <a:spcAft>
                <a:spcPts val="0"/>
              </a:spcAft>
              <a:buClrTx/>
              <a:buSzTx/>
              <a:buFont typeface="Arial"/>
              <a:buChar char="•"/>
              <a:tabLst/>
              <a:defRPr/>
            </a:pPr>
            <a:r>
              <a:rPr kumimoji="0" lang="en-US" b="1" i="0" u="none" strike="noStrike" kern="1200" cap="none" spc="0" normalizeH="0" baseline="0" noProof="0" dirty="0">
                <a:ln>
                  <a:noFill/>
                </a:ln>
                <a:solidFill>
                  <a:prstClr val="white"/>
                </a:solidFill>
                <a:effectLst/>
                <a:uLnTx/>
                <a:uFillTx/>
                <a:latin typeface="Calibri"/>
                <a:ea typeface="Calibri"/>
                <a:cs typeface="Calibri"/>
              </a:rPr>
              <a:t>Special Programs (PGM)</a:t>
            </a:r>
          </a:p>
          <a:p>
            <a:pPr marL="0" marR="0" lvl="0" indent="0" algn="l" defTabSz="609630" rtl="0" eaLnBrk="1" fontAlgn="auto" latinLnBrk="0" hangingPunct="1">
              <a:lnSpc>
                <a:spcPts val="1932"/>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a:ea typeface="+mn-ea"/>
                <a:cs typeface="Calibri"/>
              </a:rPr>
              <a:t>Data entry can be entered on either table Per School…but should not be kept in both FOF and PGM to avoid potential of data errors</a:t>
            </a:r>
          </a:p>
          <a:p>
            <a:pPr marL="0" marR="0" lvl="0" indent="0" algn="l" defTabSz="609630" rtl="0" eaLnBrk="1" fontAlgn="auto" latinLnBrk="0" hangingPunct="1">
              <a:lnSpc>
                <a:spcPts val="1932"/>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a:ea typeface="+mn-ea"/>
              <a:cs typeface="Calibri"/>
            </a:endParaRPr>
          </a:p>
          <a:p>
            <a:pPr marL="0" marR="0" lvl="0" indent="0" algn="l" defTabSz="609630" rtl="0" eaLnBrk="1" fontAlgn="auto" latinLnBrk="0" hangingPunct="1">
              <a:lnSpc>
                <a:spcPts val="1932"/>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a:ea typeface="+mn-ea"/>
                <a:cs typeface="Calibri"/>
              </a:rPr>
              <a:t>504 plan data is based upon Eligibility, you can define your Data Standards for your LEA to determine closing of program 504</a:t>
            </a:r>
          </a:p>
          <a:p>
            <a:pPr marL="285750" marR="0" lvl="0" indent="-285750" algn="l" defTabSz="609630" rtl="0" eaLnBrk="1" fontAlgn="auto" latinLnBrk="0" hangingPunct="1">
              <a:lnSpc>
                <a:spcPts val="1932"/>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Calibri"/>
              </a:rPr>
              <a:t>Again… consider students who have withdrawn but are now back months or years from original enrollment.  </a:t>
            </a:r>
          </a:p>
          <a:p>
            <a:pPr marL="285750" marR="0" lvl="0" indent="-285750" algn="l" defTabSz="609630" rtl="0" eaLnBrk="1" fontAlgn="auto" latinLnBrk="0" hangingPunct="1">
              <a:lnSpc>
                <a:spcPts val="1932"/>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uLnTx/>
                <a:uFillTx/>
                <a:latin typeface="Calibri"/>
                <a:ea typeface="+mn-ea"/>
                <a:cs typeface="Calibri"/>
              </a:rPr>
              <a:t>What program data is being copied forward and is the program data still valid?</a:t>
            </a:r>
          </a:p>
          <a:p>
            <a:pPr marL="285750" marR="0" lvl="0" indent="-285750" algn="l" defTabSz="609630" rtl="0" eaLnBrk="1" fontAlgn="auto" latinLnBrk="0" hangingPunct="1">
              <a:lnSpc>
                <a:spcPts val="1932"/>
              </a:lnSpc>
              <a:spcBef>
                <a:spcPts val="0"/>
              </a:spcBef>
              <a:spcAft>
                <a:spcPts val="0"/>
              </a:spcAft>
              <a:buClrTx/>
              <a:buSzTx/>
              <a:buFont typeface="Arial" panose="020B0604020202020204" pitchFamily="34" charset="0"/>
              <a:buChar char="•"/>
              <a:tabLst/>
              <a:defRPr/>
            </a:pPr>
            <a:r>
              <a:rPr lang="en-US" b="1" dirty="0">
                <a:solidFill>
                  <a:prstClr val="white"/>
                </a:solidFill>
                <a:latin typeface="Calibri"/>
                <a:cs typeface="Calibri"/>
              </a:rPr>
              <a:t>Close or not to close, as a student withdraws </a:t>
            </a:r>
            <a:r>
              <a:rPr lang="en-US" sz="1600" b="1" i="1" dirty="0">
                <a:solidFill>
                  <a:prstClr val="white"/>
                </a:solidFill>
                <a:latin typeface="Calibri"/>
                <a:cs typeface="Calibri"/>
              </a:rPr>
              <a:t>(this can also be from school A to school B withing the year)</a:t>
            </a:r>
            <a:endParaRPr lang="en-US" sz="1600" i="1" dirty="0"/>
          </a:p>
        </p:txBody>
      </p:sp>
      <p:pic>
        <p:nvPicPr>
          <p:cNvPr id="3" name="Picture 2">
            <a:extLst>
              <a:ext uri="{FF2B5EF4-FFF2-40B4-BE49-F238E27FC236}">
                <a16:creationId xmlns:a16="http://schemas.microsoft.com/office/drawing/2014/main" id="{BB7F13B6-CC3B-4D02-8A56-0486278345CA}"/>
              </a:ext>
            </a:extLst>
          </p:cNvPr>
          <p:cNvPicPr>
            <a:picLocks noChangeAspect="1"/>
          </p:cNvPicPr>
          <p:nvPr/>
        </p:nvPicPr>
        <p:blipFill>
          <a:blip r:embed="rId7"/>
          <a:stretch>
            <a:fillRect/>
          </a:stretch>
        </p:blipFill>
        <p:spPr>
          <a:xfrm>
            <a:off x="3994150" y="206725"/>
            <a:ext cx="4968671" cy="3194581"/>
          </a:xfrm>
          <a:prstGeom prst="rect">
            <a:avLst/>
          </a:prstGeom>
        </p:spPr>
      </p:pic>
      <p:pic>
        <p:nvPicPr>
          <p:cNvPr id="8" name="Picture 7">
            <a:extLst>
              <a:ext uri="{FF2B5EF4-FFF2-40B4-BE49-F238E27FC236}">
                <a16:creationId xmlns:a16="http://schemas.microsoft.com/office/drawing/2014/main" id="{BAD751E7-CF1D-8F78-AFD0-3EB6439B22C6}"/>
              </a:ext>
            </a:extLst>
          </p:cNvPr>
          <p:cNvPicPr>
            <a:picLocks noChangeAspect="1"/>
          </p:cNvPicPr>
          <p:nvPr/>
        </p:nvPicPr>
        <p:blipFill>
          <a:blip r:embed="rId8"/>
          <a:stretch>
            <a:fillRect/>
          </a:stretch>
        </p:blipFill>
        <p:spPr>
          <a:xfrm>
            <a:off x="6729373" y="3514550"/>
            <a:ext cx="5383235" cy="3359187"/>
          </a:xfrm>
          <a:prstGeom prst="rect">
            <a:avLst/>
          </a:prstGeom>
        </p:spPr>
      </p:pic>
      <p:sp>
        <p:nvSpPr>
          <p:cNvPr id="12" name="TextBox 11">
            <a:extLst>
              <a:ext uri="{FF2B5EF4-FFF2-40B4-BE49-F238E27FC236}">
                <a16:creationId xmlns:a16="http://schemas.microsoft.com/office/drawing/2014/main" id="{922CADD6-327A-434B-F17B-A1BA1D366BDB}"/>
              </a:ext>
            </a:extLst>
          </p:cNvPr>
          <p:cNvSpPr txBox="1"/>
          <p:nvPr/>
        </p:nvSpPr>
        <p:spPr>
          <a:xfrm>
            <a:off x="9118600" y="550903"/>
            <a:ext cx="2743200" cy="55399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t>Link</a:t>
            </a:r>
            <a:r>
              <a:rPr lang="en-US" sz="1000" dirty="0"/>
              <a:t>:  </a:t>
            </a:r>
            <a:r>
              <a:rPr lang="en-US" sz="1000" dirty="0">
                <a:ea typeface="+mn-lt"/>
                <a:cs typeface="+mn-lt"/>
                <a:hlinkClick r:id="rId9"/>
              </a:rPr>
              <a:t>https://support.aeries.com/support/solutions/articles/14000070436-calpads-in-aeries-basics-504-plans</a:t>
            </a:r>
            <a:endParaRPr lang="en-US" sz="1000" dirty="0"/>
          </a:p>
        </p:txBody>
      </p:sp>
      <p:sp>
        <p:nvSpPr>
          <p:cNvPr id="13" name="TextBox 12">
            <a:extLst>
              <a:ext uri="{FF2B5EF4-FFF2-40B4-BE49-F238E27FC236}">
                <a16:creationId xmlns:a16="http://schemas.microsoft.com/office/drawing/2014/main" id="{B7533573-A180-78FE-D6A0-9E011761A98D}"/>
              </a:ext>
            </a:extLst>
          </p:cNvPr>
          <p:cNvSpPr txBox="1"/>
          <p:nvPr/>
        </p:nvSpPr>
        <p:spPr>
          <a:xfrm>
            <a:off x="4064733" y="4508103"/>
            <a:ext cx="2462172" cy="723275"/>
          </a:xfrm>
          <a:prstGeom prst="rect">
            <a:avLst/>
          </a:prstGeom>
          <a:solidFill>
            <a:schemeClr val="bg1"/>
          </a:solidFill>
        </p:spPr>
        <p:txBody>
          <a:bodyPr wrap="square" lIns="91440" tIns="45720" rIns="91440" bIns="45720" rtlCol="0" anchor="t">
            <a:spAutoFit/>
          </a:bodyPr>
          <a:lstStyle/>
          <a:p>
            <a:r>
              <a:rPr lang="en-US" sz="1000" b="1" dirty="0">
                <a:cs typeface="Calibri"/>
              </a:rPr>
              <a:t>Link</a:t>
            </a:r>
            <a:r>
              <a:rPr lang="en-US" sz="1000" dirty="0">
                <a:cs typeface="Calibri"/>
              </a:rPr>
              <a:t>:  </a:t>
            </a:r>
            <a:r>
              <a:rPr lang="en-US" sz="1000" dirty="0">
                <a:ea typeface="+mn-lt"/>
                <a:cs typeface="+mn-lt"/>
                <a:hlinkClick r:id="rId10"/>
              </a:rPr>
              <a:t>https://support.aeries.com/support/solutions/articles/14000070397-calpads-in-aeries-basics-special-programs</a:t>
            </a:r>
          </a:p>
          <a:p>
            <a:endParaRPr lang="en-US" sz="1100" dirty="0">
              <a:cs typeface="Calibri"/>
            </a:endParaRPr>
          </a:p>
        </p:txBody>
      </p:sp>
      <p:sp>
        <p:nvSpPr>
          <p:cNvPr id="14" name="TextBox 13">
            <a:extLst>
              <a:ext uri="{FF2B5EF4-FFF2-40B4-BE49-F238E27FC236}">
                <a16:creationId xmlns:a16="http://schemas.microsoft.com/office/drawing/2014/main" id="{EEF5B887-DA1E-680E-FF96-06204AA5731B}"/>
              </a:ext>
            </a:extLst>
          </p:cNvPr>
          <p:cNvSpPr txBox="1"/>
          <p:nvPr/>
        </p:nvSpPr>
        <p:spPr>
          <a:xfrm>
            <a:off x="3794144" y="5508380"/>
            <a:ext cx="2831943" cy="954107"/>
          </a:xfrm>
          <a:prstGeom prst="rect">
            <a:avLst/>
          </a:prstGeom>
          <a:noFill/>
        </p:spPr>
        <p:txBody>
          <a:bodyPr wrap="square">
            <a:spAutoFit/>
          </a:bodyPr>
          <a:lstStyle/>
          <a:p>
            <a:r>
              <a:rPr lang="en-US" sz="1400" dirty="0"/>
              <a:t>https://support.aeries.com/support/solutions/articles/14000135653-504-plans-how-does-aeries-extract-504-plan-records-/preview</a:t>
            </a:r>
          </a:p>
        </p:txBody>
      </p:sp>
    </p:spTree>
    <p:extLst>
      <p:ext uri="{BB962C8B-B14F-4D97-AF65-F5344CB8AC3E}">
        <p14:creationId xmlns:p14="http://schemas.microsoft.com/office/powerpoint/2010/main" val="3377025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50" y="0"/>
            <a:ext cx="3670300" cy="68707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52912" y="2560515"/>
            <a:ext cx="546100" cy="546100"/>
          </a:xfrm>
          <a:prstGeom prst="rect">
            <a:avLst/>
          </a:prstGeom>
        </p:spPr>
      </p:pic>
      <p:sp>
        <p:nvSpPr>
          <p:cNvPr id="5" name="Object4"/>
          <p:cNvSpPr/>
          <p:nvPr/>
        </p:nvSpPr>
        <p:spPr>
          <a:xfrm>
            <a:off x="330200" y="704850"/>
            <a:ext cx="3086100" cy="4803530"/>
          </a:xfrm>
          <a:prstGeom prst="rect">
            <a:avLst/>
          </a:prstGeom>
          <a:noFill/>
          <a:ln/>
        </p:spPr>
        <p:txBody>
          <a:bodyPr wrap="square" lIns="0" tIns="0" rIns="0" bIns="0" rtlCol="0" anchor="ctr">
            <a:normAutofit/>
          </a:bodyPr>
          <a:lstStyle/>
          <a:p>
            <a:pPr defTabSz="609630">
              <a:lnSpc>
                <a:spcPts val="3133"/>
              </a:lnSpc>
            </a:pPr>
            <a:r>
              <a:rPr lang="en-US" sz="6600" dirty="0">
                <a:solidFill>
                  <a:srgbClr val="FFFFFF"/>
                </a:solidFill>
                <a:latin typeface="AeriesSansBold" pitchFamily="50" charset="0"/>
              </a:rPr>
              <a:t> </a:t>
            </a:r>
            <a:endParaRPr lang="en-US" sz="6600" dirty="0">
              <a:solidFill>
                <a:prstClr val="black"/>
              </a:solidFill>
              <a:latin typeface="AeriesSansBold" pitchFamily="50" charset="0"/>
            </a:endParaRPr>
          </a:p>
        </p:txBody>
      </p:sp>
      <p:sp>
        <p:nvSpPr>
          <p:cNvPr id="6" name="Object5"/>
          <p:cNvSpPr/>
          <p:nvPr/>
        </p:nvSpPr>
        <p:spPr>
          <a:xfrm>
            <a:off x="330200" y="1104901"/>
            <a:ext cx="2787650" cy="4803530"/>
          </a:xfrm>
          <a:prstGeom prst="rect">
            <a:avLst/>
          </a:prstGeom>
          <a:noFill/>
          <a:ln/>
        </p:spPr>
        <p:txBody>
          <a:bodyPr wrap="square" lIns="0" tIns="0" rIns="0" bIns="0" rtlCol="0" anchor="t">
            <a:noAutofit/>
          </a:bodyPr>
          <a:lstStyle/>
          <a:p>
            <a:pPr defTabSz="609630">
              <a:lnSpc>
                <a:spcPts val="2733"/>
              </a:lnSpc>
            </a:pPr>
            <a:endParaRPr lang="en-US" sz="1733" dirty="0">
              <a:solidFill>
                <a:prstClr val="black"/>
              </a:solidFill>
              <a:latin typeface="Calibri" panose="020F0502020204030204"/>
            </a:endParaRPr>
          </a:p>
        </p:txBody>
      </p:sp>
      <p:sp>
        <p:nvSpPr>
          <p:cNvPr id="9" name="Object8"/>
          <p:cNvSpPr/>
          <p:nvPr/>
        </p:nvSpPr>
        <p:spPr>
          <a:xfrm>
            <a:off x="4267201" y="609600"/>
            <a:ext cx="92364" cy="95250"/>
          </a:xfrm>
          <a:prstGeom prst="rect">
            <a:avLst/>
          </a:prstGeom>
          <a:noFill/>
          <a:ln/>
        </p:spPr>
        <p:txBody>
          <a:bodyPr wrap="square" lIns="0" tIns="0" rIns="0" bIns="0" rtlCol="0" anchor="ctr">
            <a:noAutofit/>
          </a:bodyPr>
          <a:lstStyle/>
          <a:p>
            <a:pPr defTabSz="609630">
              <a:lnSpc>
                <a:spcPts val="3800"/>
              </a:lnSpc>
            </a:pPr>
            <a:endParaRPr lang="en-US" sz="3200" dirty="0">
              <a:solidFill>
                <a:prstClr val="black"/>
              </a:solidFill>
              <a:latin typeface="AeriesSansBold" pitchFamily="50" charset="0"/>
            </a:endParaRPr>
          </a:p>
        </p:txBody>
      </p:sp>
      <p:sp>
        <p:nvSpPr>
          <p:cNvPr id="10" name="Object9"/>
          <p:cNvSpPr/>
          <p:nvPr/>
        </p:nvSpPr>
        <p:spPr>
          <a:xfrm>
            <a:off x="4267200" y="2952750"/>
            <a:ext cx="7372350" cy="2514600"/>
          </a:xfrm>
          <a:prstGeom prst="rect">
            <a:avLst/>
          </a:prstGeom>
          <a:noFill/>
          <a:ln/>
        </p:spPr>
        <p:txBody>
          <a:bodyPr wrap="square" lIns="0" tIns="0" rIns="0" bIns="0" rtlCol="0" anchor="t">
            <a:noAutofit/>
          </a:bodyPr>
          <a:lstStyle/>
          <a:p>
            <a:pPr defTabSz="609630">
              <a:lnSpc>
                <a:spcPts val="1867"/>
              </a:lnSpc>
            </a:pPr>
            <a:endParaRPr lang="en-US" sz="16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59DEDA4-F01B-46B9-91B1-33B2AA91C0F3}"/>
              </a:ext>
            </a:extLst>
          </p:cNvPr>
          <p:cNvSpPr txBox="1"/>
          <p:nvPr/>
        </p:nvSpPr>
        <p:spPr>
          <a:xfrm>
            <a:off x="217054" y="98563"/>
            <a:ext cx="3281520" cy="6678751"/>
          </a:xfrm>
          <a:prstGeom prst="rect">
            <a:avLst/>
          </a:prstGeom>
          <a:noFill/>
        </p:spPr>
        <p:txBody>
          <a:bodyPr wrap="square" rtlCol="0">
            <a:spAutoFit/>
          </a:bodyPr>
          <a:lstStyle/>
          <a:p>
            <a:r>
              <a:rPr lang="en-US" sz="2400" b="1" dirty="0">
                <a:solidFill>
                  <a:schemeClr val="bg1"/>
                </a:solidFill>
              </a:rPr>
              <a:t>Free and Reduced (NSLP)</a:t>
            </a:r>
          </a:p>
          <a:p>
            <a:r>
              <a:rPr lang="en-US" sz="1600" b="1" dirty="0">
                <a:solidFill>
                  <a:schemeClr val="bg1"/>
                </a:solidFill>
              </a:rPr>
              <a:t> </a:t>
            </a:r>
            <a:r>
              <a:rPr lang="en-US" sz="1600" dirty="0">
                <a:solidFill>
                  <a:schemeClr val="bg1"/>
                </a:solidFill>
              </a:rPr>
              <a:t> </a:t>
            </a:r>
          </a:p>
          <a:p>
            <a:pPr marL="342900" indent="-342900">
              <a:buFont typeface="Arial" panose="020B0604020202020204" pitchFamily="34" charset="0"/>
              <a:buChar char="•"/>
            </a:pPr>
            <a:r>
              <a:rPr lang="en-US" sz="2000" dirty="0">
                <a:solidFill>
                  <a:schemeClr val="bg1"/>
                </a:solidFill>
              </a:rPr>
              <a:t>Entering the Free and Reduced Meals data below will create a Program record with a Code of 181 - Free or 182 - Reduced. </a:t>
            </a:r>
          </a:p>
          <a:p>
            <a:pPr marL="342900" indent="-342900">
              <a:buFont typeface="Arial" panose="020B0604020202020204" pitchFamily="34" charset="0"/>
              <a:buChar char="•"/>
            </a:pP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The highlighted CALPADS fields are the only required fields. All of the others are informational. Drop down values are stored in the Code table</a:t>
            </a:r>
          </a:p>
          <a:p>
            <a:pPr marL="342900" indent="-342900">
              <a:buFont typeface="Arial" panose="020B0604020202020204" pitchFamily="34" charset="0"/>
              <a:buChar char="•"/>
            </a:pPr>
            <a:endParaRPr lang="en-US" sz="2000" dirty="0">
              <a:solidFill>
                <a:schemeClr val="bg1"/>
              </a:solidFill>
            </a:endParaRPr>
          </a:p>
          <a:p>
            <a:r>
              <a:rPr lang="en-US" sz="1400" dirty="0">
                <a:solidFill>
                  <a:schemeClr val="bg1"/>
                </a:solidFill>
              </a:rPr>
              <a:t>For more information on managing this page reference following link:</a:t>
            </a:r>
          </a:p>
          <a:p>
            <a:pPr marL="342900" indent="-342900">
              <a:buFont typeface="Arial" panose="020B0604020202020204" pitchFamily="34" charset="0"/>
              <a:buChar char="•"/>
            </a:pPr>
            <a:endParaRPr lang="en-US" sz="1400" dirty="0">
              <a:solidFill>
                <a:schemeClr val="bg1"/>
              </a:solidFill>
            </a:endParaRPr>
          </a:p>
          <a:p>
            <a:r>
              <a:rPr lang="en-US" sz="1400" dirty="0">
                <a:solidFill>
                  <a:schemeClr val="bg1"/>
                </a:solidFill>
              </a:rPr>
              <a:t>https://support.aeries.com/support/solutions/articles/14000114405-free-and-reduced-meals</a:t>
            </a:r>
            <a:endParaRPr lang="en-US" dirty="0"/>
          </a:p>
        </p:txBody>
      </p:sp>
      <p:pic>
        <p:nvPicPr>
          <p:cNvPr id="3" name="Picture 2">
            <a:extLst>
              <a:ext uri="{FF2B5EF4-FFF2-40B4-BE49-F238E27FC236}">
                <a16:creationId xmlns:a16="http://schemas.microsoft.com/office/drawing/2014/main" id="{5DF95DE2-B1B0-5E46-B960-48CF87A9280A}"/>
              </a:ext>
            </a:extLst>
          </p:cNvPr>
          <p:cNvPicPr>
            <a:picLocks noChangeAspect="1"/>
          </p:cNvPicPr>
          <p:nvPr/>
        </p:nvPicPr>
        <p:blipFill>
          <a:blip r:embed="rId7"/>
          <a:stretch>
            <a:fillRect/>
          </a:stretch>
        </p:blipFill>
        <p:spPr>
          <a:xfrm>
            <a:off x="4805708" y="2428649"/>
            <a:ext cx="5604979" cy="3140212"/>
          </a:xfrm>
          <a:prstGeom prst="rect">
            <a:avLst/>
          </a:prstGeom>
        </p:spPr>
      </p:pic>
      <p:sp>
        <p:nvSpPr>
          <p:cNvPr id="8" name="TextBox 7">
            <a:extLst>
              <a:ext uri="{FF2B5EF4-FFF2-40B4-BE49-F238E27FC236}">
                <a16:creationId xmlns:a16="http://schemas.microsoft.com/office/drawing/2014/main" id="{3760DD6B-4F95-F09D-32D4-A44471292321}"/>
              </a:ext>
            </a:extLst>
          </p:cNvPr>
          <p:cNvSpPr txBox="1"/>
          <p:nvPr/>
        </p:nvSpPr>
        <p:spPr>
          <a:xfrm>
            <a:off x="3802496" y="147935"/>
            <a:ext cx="7864909" cy="2308324"/>
          </a:xfrm>
          <a:prstGeom prst="rect">
            <a:avLst/>
          </a:prstGeom>
          <a:noFill/>
        </p:spPr>
        <p:txBody>
          <a:bodyPr wrap="square" rtlCol="0">
            <a:spAutoFit/>
          </a:bodyPr>
          <a:lstStyle/>
          <a:p>
            <a:r>
              <a:rPr lang="en-US" dirty="0"/>
              <a:t>The FRE (NSLP/Free and Reduced Meals) table is a multi-record table and needs to be managed carefully. If there are multiple records for a student, you must have proper Start and End dates.</a:t>
            </a:r>
          </a:p>
          <a:p>
            <a:pPr marL="285750" indent="-285750">
              <a:buFont typeface="Arial" panose="020B0604020202020204" pitchFamily="34" charset="0"/>
              <a:buChar char="•"/>
            </a:pPr>
            <a:r>
              <a:rPr lang="en-US" dirty="0"/>
              <a:t>The Eligibility Date fields are required to extract in the SPRG Student Program file. </a:t>
            </a:r>
            <a:r>
              <a:rPr lang="en-US" b="1" dirty="0">
                <a:solidFill>
                  <a:srgbClr val="FF0000"/>
                </a:solidFill>
              </a:rPr>
              <a:t>Only</a:t>
            </a:r>
            <a:r>
              <a:rPr lang="en-US" dirty="0"/>
              <a:t> FRE records with </a:t>
            </a:r>
            <a:r>
              <a:rPr lang="en-US" b="1" dirty="0">
                <a:solidFill>
                  <a:srgbClr val="FF0000"/>
                </a:solidFill>
              </a:rPr>
              <a:t>current year dates will be extracted</a:t>
            </a:r>
            <a:r>
              <a:rPr lang="en-US" dirty="0"/>
              <a:t>. FRE records without any Eligibility Dates will not be extracted.</a:t>
            </a:r>
          </a:p>
          <a:p>
            <a:pPr marL="285750" indent="-285750">
              <a:buFont typeface="Arial" panose="020B0604020202020204" pitchFamily="34" charset="0"/>
              <a:buChar char="•"/>
            </a:pPr>
            <a:r>
              <a:rPr lang="en-US" dirty="0"/>
              <a:t>Aeries will auto-convert a code of F to 181 and a code of R to a 182 when reporting to CALPADS</a:t>
            </a:r>
          </a:p>
        </p:txBody>
      </p:sp>
      <p:sp>
        <p:nvSpPr>
          <p:cNvPr id="13" name="TextBox 12">
            <a:extLst>
              <a:ext uri="{FF2B5EF4-FFF2-40B4-BE49-F238E27FC236}">
                <a16:creationId xmlns:a16="http://schemas.microsoft.com/office/drawing/2014/main" id="{0FEC71A7-05D5-1754-DC02-E5C16DCECA1A}"/>
              </a:ext>
            </a:extLst>
          </p:cNvPr>
          <p:cNvSpPr txBox="1"/>
          <p:nvPr/>
        </p:nvSpPr>
        <p:spPr>
          <a:xfrm>
            <a:off x="3802496" y="5670371"/>
            <a:ext cx="8059304" cy="923330"/>
          </a:xfrm>
          <a:prstGeom prst="rect">
            <a:avLst/>
          </a:prstGeom>
          <a:noFill/>
        </p:spPr>
        <p:txBody>
          <a:bodyPr wrap="square" rtlCol="0">
            <a:spAutoFit/>
          </a:bodyPr>
          <a:lstStyle/>
          <a:p>
            <a:r>
              <a:rPr lang="en-US" dirty="0"/>
              <a:t>No eligibility from Previous School Year is to be reported to CALPADS during the 30 day carry-over period to establish meal eligibility. Eligibility end dates should be populated for previous year’s records.</a:t>
            </a:r>
          </a:p>
        </p:txBody>
      </p:sp>
    </p:spTree>
    <p:extLst>
      <p:ext uri="{BB962C8B-B14F-4D97-AF65-F5344CB8AC3E}">
        <p14:creationId xmlns:p14="http://schemas.microsoft.com/office/powerpoint/2010/main" val="355910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50" y="0"/>
            <a:ext cx="3670300" cy="68707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16300" y="2032000"/>
            <a:ext cx="546100" cy="546100"/>
          </a:xfrm>
          <a:prstGeom prst="rect">
            <a:avLst/>
          </a:prstGeom>
        </p:spPr>
      </p:pic>
      <p:sp>
        <p:nvSpPr>
          <p:cNvPr id="5" name="Object4"/>
          <p:cNvSpPr/>
          <p:nvPr/>
        </p:nvSpPr>
        <p:spPr>
          <a:xfrm>
            <a:off x="330200" y="704850"/>
            <a:ext cx="3086100" cy="4803530"/>
          </a:xfrm>
          <a:prstGeom prst="rect">
            <a:avLst/>
          </a:prstGeom>
          <a:noFill/>
          <a:ln/>
        </p:spPr>
        <p:txBody>
          <a:bodyPr wrap="square" lIns="0" tIns="0" rIns="0" bIns="0" rtlCol="0" anchor="ctr">
            <a:normAutofit/>
          </a:bodyPr>
          <a:lstStyle/>
          <a:p>
            <a:pPr defTabSz="609630">
              <a:lnSpc>
                <a:spcPts val="3133"/>
              </a:lnSpc>
            </a:pPr>
            <a:r>
              <a:rPr lang="en-US" sz="6600" dirty="0">
                <a:solidFill>
                  <a:srgbClr val="FFFFFF"/>
                </a:solidFill>
                <a:latin typeface="AeriesSansBold" pitchFamily="50" charset="0"/>
              </a:rPr>
              <a:t> </a:t>
            </a:r>
            <a:endParaRPr lang="en-US" sz="6600" dirty="0">
              <a:solidFill>
                <a:prstClr val="black"/>
              </a:solidFill>
              <a:latin typeface="AeriesSansBold" pitchFamily="50" charset="0"/>
            </a:endParaRPr>
          </a:p>
        </p:txBody>
      </p:sp>
      <p:sp>
        <p:nvSpPr>
          <p:cNvPr id="6" name="Object5"/>
          <p:cNvSpPr/>
          <p:nvPr/>
        </p:nvSpPr>
        <p:spPr>
          <a:xfrm>
            <a:off x="330200" y="1104901"/>
            <a:ext cx="2787650" cy="4803530"/>
          </a:xfrm>
          <a:prstGeom prst="rect">
            <a:avLst/>
          </a:prstGeom>
          <a:noFill/>
          <a:ln/>
        </p:spPr>
        <p:txBody>
          <a:bodyPr wrap="square" lIns="0" tIns="0" rIns="0" bIns="0" rtlCol="0" anchor="t">
            <a:noAutofit/>
          </a:bodyPr>
          <a:lstStyle/>
          <a:p>
            <a:pPr defTabSz="609630">
              <a:lnSpc>
                <a:spcPts val="2733"/>
              </a:lnSpc>
            </a:pPr>
            <a:endParaRPr lang="en-US" sz="1733" dirty="0">
              <a:solidFill>
                <a:prstClr val="black"/>
              </a:solidFill>
              <a:latin typeface="Calibri" panose="020F0502020204030204"/>
            </a:endParaRPr>
          </a:p>
        </p:txBody>
      </p:sp>
      <p:sp>
        <p:nvSpPr>
          <p:cNvPr id="9" name="Object8"/>
          <p:cNvSpPr/>
          <p:nvPr/>
        </p:nvSpPr>
        <p:spPr>
          <a:xfrm>
            <a:off x="4267201" y="609600"/>
            <a:ext cx="92364" cy="95250"/>
          </a:xfrm>
          <a:prstGeom prst="rect">
            <a:avLst/>
          </a:prstGeom>
          <a:noFill/>
          <a:ln/>
        </p:spPr>
        <p:txBody>
          <a:bodyPr wrap="square" lIns="0" tIns="0" rIns="0" bIns="0" rtlCol="0" anchor="ctr">
            <a:noAutofit/>
          </a:bodyPr>
          <a:lstStyle/>
          <a:p>
            <a:pPr defTabSz="609630">
              <a:lnSpc>
                <a:spcPts val="3800"/>
              </a:lnSpc>
            </a:pPr>
            <a:endParaRPr lang="en-US" sz="3200" dirty="0">
              <a:solidFill>
                <a:prstClr val="black"/>
              </a:solidFill>
              <a:latin typeface="AeriesSansBold" pitchFamily="50" charset="0"/>
            </a:endParaRPr>
          </a:p>
        </p:txBody>
      </p:sp>
      <p:sp>
        <p:nvSpPr>
          <p:cNvPr id="10" name="Object9"/>
          <p:cNvSpPr/>
          <p:nvPr/>
        </p:nvSpPr>
        <p:spPr>
          <a:xfrm>
            <a:off x="4267200" y="2952750"/>
            <a:ext cx="7372350" cy="2514600"/>
          </a:xfrm>
          <a:prstGeom prst="rect">
            <a:avLst/>
          </a:prstGeom>
          <a:noFill/>
          <a:ln/>
        </p:spPr>
        <p:txBody>
          <a:bodyPr wrap="square" lIns="0" tIns="0" rIns="0" bIns="0" rtlCol="0" anchor="t">
            <a:noAutofit/>
          </a:bodyPr>
          <a:lstStyle/>
          <a:p>
            <a:pPr defTabSz="609630">
              <a:lnSpc>
                <a:spcPts val="1867"/>
              </a:lnSpc>
            </a:pPr>
            <a:endParaRPr lang="en-US" sz="16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59DEDA4-F01B-46B9-91B1-33B2AA91C0F3}"/>
              </a:ext>
            </a:extLst>
          </p:cNvPr>
          <p:cNvSpPr txBox="1"/>
          <p:nvPr/>
        </p:nvSpPr>
        <p:spPr>
          <a:xfrm>
            <a:off x="281732" y="236960"/>
            <a:ext cx="2689514" cy="5109091"/>
          </a:xfrm>
          <a:prstGeom prst="rect">
            <a:avLst/>
          </a:prstGeom>
          <a:noFill/>
        </p:spPr>
        <p:txBody>
          <a:bodyPr wrap="square" rtlCol="0">
            <a:spAutoFit/>
          </a:bodyPr>
          <a:lstStyle/>
          <a:p>
            <a:r>
              <a:rPr lang="en-US" sz="3200" b="1" dirty="0">
                <a:solidFill>
                  <a:schemeClr val="bg1"/>
                </a:solidFill>
              </a:rPr>
              <a:t>Closing LIP Program Records</a:t>
            </a:r>
          </a:p>
          <a:p>
            <a:r>
              <a:rPr lang="en-US" sz="2400" dirty="0">
                <a:solidFill>
                  <a:schemeClr val="bg1"/>
                </a:solidFill>
              </a:rPr>
              <a:t> </a:t>
            </a:r>
          </a:p>
          <a:p>
            <a:r>
              <a:rPr lang="en-US" sz="2400" dirty="0">
                <a:solidFill>
                  <a:schemeClr val="bg1"/>
                </a:solidFill>
              </a:rPr>
              <a:t>Closing LIP Program Records for students that are Reclassified before the end of the year will prevent EOY CALPADS Errors</a:t>
            </a:r>
          </a:p>
          <a:p>
            <a:endParaRPr lang="en-US" sz="2000" dirty="0">
              <a:solidFill>
                <a:schemeClr val="bg1"/>
              </a:solidFill>
            </a:endParaRPr>
          </a:p>
          <a:p>
            <a:endParaRPr lang="en-US" dirty="0"/>
          </a:p>
        </p:txBody>
      </p:sp>
      <p:pic>
        <p:nvPicPr>
          <p:cNvPr id="7" name="Picture 6">
            <a:extLst>
              <a:ext uri="{FF2B5EF4-FFF2-40B4-BE49-F238E27FC236}">
                <a16:creationId xmlns:a16="http://schemas.microsoft.com/office/drawing/2014/main" id="{07381F8C-1F73-B354-3983-481D9DBCDD1E}"/>
              </a:ext>
            </a:extLst>
          </p:cNvPr>
          <p:cNvPicPr>
            <a:picLocks noChangeAspect="1"/>
          </p:cNvPicPr>
          <p:nvPr/>
        </p:nvPicPr>
        <p:blipFill>
          <a:blip r:embed="rId7"/>
          <a:stretch>
            <a:fillRect/>
          </a:stretch>
        </p:blipFill>
        <p:spPr>
          <a:xfrm>
            <a:off x="1873250" y="4953549"/>
            <a:ext cx="10037018" cy="1109662"/>
          </a:xfrm>
          <a:prstGeom prst="rect">
            <a:avLst/>
          </a:prstGeom>
        </p:spPr>
      </p:pic>
      <p:pic>
        <p:nvPicPr>
          <p:cNvPr id="14" name="Picture 13">
            <a:extLst>
              <a:ext uri="{FF2B5EF4-FFF2-40B4-BE49-F238E27FC236}">
                <a16:creationId xmlns:a16="http://schemas.microsoft.com/office/drawing/2014/main" id="{C9B31F7C-75DA-9EF9-9918-D1CB396C8B57}"/>
              </a:ext>
            </a:extLst>
          </p:cNvPr>
          <p:cNvPicPr>
            <a:picLocks noChangeAspect="1"/>
          </p:cNvPicPr>
          <p:nvPr/>
        </p:nvPicPr>
        <p:blipFill>
          <a:blip r:embed="rId8"/>
          <a:stretch>
            <a:fillRect/>
          </a:stretch>
        </p:blipFill>
        <p:spPr>
          <a:xfrm>
            <a:off x="4000500" y="274232"/>
            <a:ext cx="6878640" cy="4607736"/>
          </a:xfrm>
          <a:prstGeom prst="rect">
            <a:avLst/>
          </a:prstGeom>
        </p:spPr>
      </p:pic>
    </p:spTree>
    <p:extLst>
      <p:ext uri="{BB962C8B-B14F-4D97-AF65-F5344CB8AC3E}">
        <p14:creationId xmlns:p14="http://schemas.microsoft.com/office/powerpoint/2010/main" val="2290888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050" y="0"/>
            <a:ext cx="3670300" cy="68707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416300" y="2032000"/>
            <a:ext cx="546100" cy="546100"/>
          </a:xfrm>
          <a:prstGeom prst="rect">
            <a:avLst/>
          </a:prstGeom>
        </p:spPr>
      </p:pic>
      <p:sp>
        <p:nvSpPr>
          <p:cNvPr id="5" name="Object4"/>
          <p:cNvSpPr/>
          <p:nvPr/>
        </p:nvSpPr>
        <p:spPr>
          <a:xfrm>
            <a:off x="330200" y="704850"/>
            <a:ext cx="3086100" cy="4803530"/>
          </a:xfrm>
          <a:prstGeom prst="rect">
            <a:avLst/>
          </a:prstGeom>
          <a:noFill/>
          <a:ln/>
        </p:spPr>
        <p:txBody>
          <a:bodyPr wrap="square" lIns="0" tIns="0" rIns="0" bIns="0" rtlCol="0" anchor="ctr">
            <a:normAutofit/>
          </a:bodyPr>
          <a:lstStyle/>
          <a:p>
            <a:pPr defTabSz="609630">
              <a:lnSpc>
                <a:spcPts val="3133"/>
              </a:lnSpc>
            </a:pPr>
            <a:r>
              <a:rPr lang="en-US" sz="6600" dirty="0">
                <a:solidFill>
                  <a:srgbClr val="FFFFFF"/>
                </a:solidFill>
                <a:latin typeface="AeriesSansBold" pitchFamily="50" charset="0"/>
              </a:rPr>
              <a:t> </a:t>
            </a:r>
            <a:endParaRPr lang="en-US" sz="6600" dirty="0">
              <a:solidFill>
                <a:prstClr val="black"/>
              </a:solidFill>
              <a:latin typeface="AeriesSansBold" pitchFamily="50" charset="0"/>
            </a:endParaRPr>
          </a:p>
        </p:txBody>
      </p:sp>
      <p:sp>
        <p:nvSpPr>
          <p:cNvPr id="6" name="Object5"/>
          <p:cNvSpPr/>
          <p:nvPr/>
        </p:nvSpPr>
        <p:spPr>
          <a:xfrm>
            <a:off x="330200" y="1104901"/>
            <a:ext cx="2787650" cy="4803530"/>
          </a:xfrm>
          <a:prstGeom prst="rect">
            <a:avLst/>
          </a:prstGeom>
          <a:noFill/>
          <a:ln/>
        </p:spPr>
        <p:txBody>
          <a:bodyPr wrap="square" lIns="0" tIns="0" rIns="0" bIns="0" rtlCol="0" anchor="t">
            <a:noAutofit/>
          </a:bodyPr>
          <a:lstStyle/>
          <a:p>
            <a:pPr defTabSz="609630">
              <a:lnSpc>
                <a:spcPts val="2733"/>
              </a:lnSpc>
            </a:pPr>
            <a:endParaRPr lang="en-US" sz="1733" dirty="0">
              <a:solidFill>
                <a:prstClr val="black"/>
              </a:solidFill>
              <a:latin typeface="Calibri" panose="020F0502020204030204"/>
            </a:endParaRPr>
          </a:p>
        </p:txBody>
      </p:sp>
      <p:sp>
        <p:nvSpPr>
          <p:cNvPr id="9" name="Object8"/>
          <p:cNvSpPr/>
          <p:nvPr/>
        </p:nvSpPr>
        <p:spPr>
          <a:xfrm>
            <a:off x="4267201" y="609600"/>
            <a:ext cx="92364" cy="95250"/>
          </a:xfrm>
          <a:prstGeom prst="rect">
            <a:avLst/>
          </a:prstGeom>
          <a:noFill/>
          <a:ln/>
        </p:spPr>
        <p:txBody>
          <a:bodyPr wrap="square" lIns="0" tIns="0" rIns="0" bIns="0" rtlCol="0" anchor="ctr">
            <a:noAutofit/>
          </a:bodyPr>
          <a:lstStyle/>
          <a:p>
            <a:pPr defTabSz="609630">
              <a:lnSpc>
                <a:spcPts val="3800"/>
              </a:lnSpc>
            </a:pPr>
            <a:endParaRPr lang="en-US" sz="3200" dirty="0">
              <a:solidFill>
                <a:prstClr val="black"/>
              </a:solidFill>
              <a:latin typeface="AeriesSansBold" pitchFamily="50" charset="0"/>
            </a:endParaRPr>
          </a:p>
        </p:txBody>
      </p:sp>
      <p:sp>
        <p:nvSpPr>
          <p:cNvPr id="10" name="Object9"/>
          <p:cNvSpPr/>
          <p:nvPr/>
        </p:nvSpPr>
        <p:spPr>
          <a:xfrm>
            <a:off x="4267200" y="2952750"/>
            <a:ext cx="7372350" cy="2514600"/>
          </a:xfrm>
          <a:prstGeom prst="rect">
            <a:avLst/>
          </a:prstGeom>
          <a:noFill/>
          <a:ln/>
        </p:spPr>
        <p:txBody>
          <a:bodyPr wrap="square" lIns="0" tIns="0" rIns="0" bIns="0" rtlCol="0" anchor="t">
            <a:noAutofit/>
          </a:bodyPr>
          <a:lstStyle/>
          <a:p>
            <a:pPr defTabSz="609630">
              <a:lnSpc>
                <a:spcPts val="1867"/>
              </a:lnSpc>
            </a:pPr>
            <a:endParaRPr lang="en-US" sz="1600" dirty="0">
              <a:solidFill>
                <a:prstClr val="black"/>
              </a:solidFill>
              <a:latin typeface="Calibri" panose="020F0502020204030204"/>
            </a:endParaRPr>
          </a:p>
        </p:txBody>
      </p:sp>
      <p:sp>
        <p:nvSpPr>
          <p:cNvPr id="11" name="TextBox 10">
            <a:extLst>
              <a:ext uri="{FF2B5EF4-FFF2-40B4-BE49-F238E27FC236}">
                <a16:creationId xmlns:a16="http://schemas.microsoft.com/office/drawing/2014/main" id="{759DEDA4-F01B-46B9-91B1-33B2AA91C0F3}"/>
              </a:ext>
            </a:extLst>
          </p:cNvPr>
          <p:cNvSpPr txBox="1"/>
          <p:nvPr/>
        </p:nvSpPr>
        <p:spPr>
          <a:xfrm>
            <a:off x="148934" y="81627"/>
            <a:ext cx="3540415" cy="6863417"/>
          </a:xfrm>
          <a:prstGeom prst="rect">
            <a:avLst/>
          </a:prstGeom>
          <a:noFill/>
        </p:spPr>
        <p:txBody>
          <a:bodyPr wrap="square" rtlCol="0">
            <a:spAutoFit/>
          </a:bodyPr>
          <a:lstStyle/>
          <a:p>
            <a:r>
              <a:rPr lang="en-US" sz="2400" b="1" dirty="0">
                <a:solidFill>
                  <a:schemeClr val="bg1"/>
                </a:solidFill>
              </a:rPr>
              <a:t>SPRG </a:t>
            </a:r>
            <a:r>
              <a:rPr lang="en-US" sz="2400" b="1" dirty="0" err="1">
                <a:solidFill>
                  <a:schemeClr val="bg1"/>
                </a:solidFill>
              </a:rPr>
              <a:t>Reconcilliation</a:t>
            </a:r>
            <a:endParaRPr lang="en-US" sz="2400" b="1" dirty="0">
              <a:solidFill>
                <a:schemeClr val="bg1"/>
              </a:solidFill>
            </a:endParaRPr>
          </a:p>
          <a:p>
            <a:r>
              <a:rPr lang="en-US" sz="1400" dirty="0">
                <a:solidFill>
                  <a:schemeClr val="bg1"/>
                </a:solidFill>
              </a:rPr>
              <a:t> </a:t>
            </a:r>
            <a:endParaRPr lang="en-US" sz="900" dirty="0">
              <a:solidFill>
                <a:schemeClr val="bg1"/>
              </a:solidFill>
            </a:endParaRPr>
          </a:p>
          <a:p>
            <a:r>
              <a:rPr lang="en-US" sz="1600" dirty="0">
                <a:solidFill>
                  <a:schemeClr val="bg1"/>
                </a:solidFill>
              </a:rPr>
              <a:t>Per CALPADS, the SPRG ODS file is a snapshot as of 10:00pm the previous day.  </a:t>
            </a:r>
          </a:p>
          <a:p>
            <a:endParaRPr lang="en-US" sz="1600" dirty="0">
              <a:solidFill>
                <a:schemeClr val="bg1"/>
              </a:solidFill>
            </a:endParaRPr>
          </a:p>
          <a:p>
            <a:r>
              <a:rPr lang="en-US" sz="1600" dirty="0">
                <a:solidFill>
                  <a:schemeClr val="bg1"/>
                </a:solidFill>
              </a:rPr>
              <a:t>Therefore, once the SPRG ODS file has been downloaded from CALPADS, we recommend that no modifications be made to enrollment or program data in Aeries or CALPADS until the SPRG Reconciliation process is complete. </a:t>
            </a:r>
          </a:p>
          <a:p>
            <a:endParaRPr lang="en-US" sz="1600" dirty="0">
              <a:solidFill>
                <a:schemeClr val="bg1"/>
              </a:solidFill>
            </a:endParaRPr>
          </a:p>
          <a:p>
            <a:r>
              <a:rPr lang="en-US" sz="1600" dirty="0">
                <a:solidFill>
                  <a:schemeClr val="bg1"/>
                </a:solidFill>
              </a:rPr>
              <a:t> Please keep in mind that since the SPRG ODS file is a snapshot as of 10:00pm the previous day, any enrollment update files (SENR, SINF and SPRG) that have been posted, need to be in complete status the previous day before downloading the SPRG ODS file. </a:t>
            </a:r>
          </a:p>
          <a:p>
            <a:endParaRPr lang="en-US" sz="1600" dirty="0">
              <a:solidFill>
                <a:schemeClr val="bg1"/>
              </a:solidFill>
            </a:endParaRPr>
          </a:p>
          <a:p>
            <a:r>
              <a:rPr lang="en-US" sz="1600" dirty="0">
                <a:solidFill>
                  <a:schemeClr val="bg1"/>
                </a:solidFill>
              </a:rPr>
              <a:t>NOTE:   Extracting 10 years of records will ensure that all open and closed program records with membership dates on or in between the date range will be returned in the extract. </a:t>
            </a:r>
          </a:p>
          <a:p>
            <a:endParaRPr lang="en-US" dirty="0"/>
          </a:p>
        </p:txBody>
      </p:sp>
      <p:pic>
        <p:nvPicPr>
          <p:cNvPr id="3" name="Picture 2">
            <a:extLst>
              <a:ext uri="{FF2B5EF4-FFF2-40B4-BE49-F238E27FC236}">
                <a16:creationId xmlns:a16="http://schemas.microsoft.com/office/drawing/2014/main" id="{7702609B-C7C6-B56C-6778-945CC17A9D00}"/>
              </a:ext>
            </a:extLst>
          </p:cNvPr>
          <p:cNvPicPr>
            <a:picLocks noChangeAspect="1"/>
          </p:cNvPicPr>
          <p:nvPr/>
        </p:nvPicPr>
        <p:blipFill>
          <a:blip r:embed="rId7"/>
          <a:stretch>
            <a:fillRect/>
          </a:stretch>
        </p:blipFill>
        <p:spPr>
          <a:xfrm>
            <a:off x="3962400" y="63805"/>
            <a:ext cx="8096471" cy="2407726"/>
          </a:xfrm>
          <a:prstGeom prst="rect">
            <a:avLst/>
          </a:prstGeom>
        </p:spPr>
      </p:pic>
      <p:sp>
        <p:nvSpPr>
          <p:cNvPr id="8" name="TextBox 7">
            <a:extLst>
              <a:ext uri="{FF2B5EF4-FFF2-40B4-BE49-F238E27FC236}">
                <a16:creationId xmlns:a16="http://schemas.microsoft.com/office/drawing/2014/main" id="{D35AA457-CE63-9779-19BF-552E30C21123}"/>
              </a:ext>
            </a:extLst>
          </p:cNvPr>
          <p:cNvSpPr txBox="1"/>
          <p:nvPr/>
        </p:nvSpPr>
        <p:spPr>
          <a:xfrm>
            <a:off x="4359565" y="2727531"/>
            <a:ext cx="7649416" cy="1354217"/>
          </a:xfrm>
          <a:prstGeom prst="rect">
            <a:avLst/>
          </a:prstGeom>
          <a:noFill/>
        </p:spPr>
        <p:txBody>
          <a:bodyPr wrap="square">
            <a:spAutoFit/>
          </a:bodyPr>
          <a:lstStyle/>
          <a:p>
            <a:r>
              <a:rPr lang="en-US" sz="1600" dirty="0"/>
              <a:t>PROGRAM DATE NOTES</a:t>
            </a:r>
          </a:p>
          <a:p>
            <a:r>
              <a:rPr lang="en-US" sz="1600" dirty="0"/>
              <a:t>Participating Programs (Membership Category - 3) – Program dates will be extracted unless the program dates are out of the school enrollment ranges.  If the program dates are out of the school enrollment ranges, the school enrollment dates will be extracted.</a:t>
            </a:r>
          </a:p>
          <a:p>
            <a:endParaRPr lang="en-US" dirty="0"/>
          </a:p>
        </p:txBody>
      </p:sp>
      <p:sp>
        <p:nvSpPr>
          <p:cNvPr id="13" name="TextBox 12">
            <a:extLst>
              <a:ext uri="{FF2B5EF4-FFF2-40B4-BE49-F238E27FC236}">
                <a16:creationId xmlns:a16="http://schemas.microsoft.com/office/drawing/2014/main" id="{38A4FB67-65A8-67B5-FA6A-598B21D45A67}"/>
              </a:ext>
            </a:extLst>
          </p:cNvPr>
          <p:cNvSpPr txBox="1"/>
          <p:nvPr/>
        </p:nvSpPr>
        <p:spPr>
          <a:xfrm>
            <a:off x="4426226" y="3865611"/>
            <a:ext cx="7435574" cy="2554545"/>
          </a:xfrm>
          <a:prstGeom prst="rect">
            <a:avLst/>
          </a:prstGeom>
          <a:noFill/>
        </p:spPr>
        <p:txBody>
          <a:bodyPr wrap="square">
            <a:spAutoFit/>
          </a:bodyPr>
          <a:lstStyle/>
          <a:p>
            <a:r>
              <a:rPr lang="en-US" sz="1600" dirty="0"/>
              <a:t>Eligibility (Membership Category - 1) – Program dates will be extracted.</a:t>
            </a:r>
          </a:p>
          <a:p>
            <a:endParaRPr lang="en-US" sz="1600" dirty="0"/>
          </a:p>
          <a:p>
            <a:r>
              <a:rPr lang="en-US" sz="1600" dirty="0"/>
              <a:t>The program start date can be before the enrollment date, but the end date has to be within the enrollment date range.</a:t>
            </a:r>
          </a:p>
          <a:p>
            <a:r>
              <a:rPr lang="en-US" sz="1600" dirty="0"/>
              <a:t>If the student’s school enrollment exit date is before the program date, the exit date will be extracted.</a:t>
            </a:r>
          </a:p>
          <a:p>
            <a:r>
              <a:rPr lang="en-US" sz="1600" dirty="0"/>
              <a:t>Eligibility programs can have overlapping records if the School of Attendance is different.</a:t>
            </a:r>
          </a:p>
          <a:p>
            <a:r>
              <a:rPr lang="en-US" sz="1600" dirty="0"/>
              <a:t>For FRE (NSLP/Free and Reduced Meals) - Only FRE records with current year dates will be extracted.  FRE records without any Eligibility dates will not be extracted. </a:t>
            </a:r>
          </a:p>
        </p:txBody>
      </p:sp>
      <p:sp>
        <p:nvSpPr>
          <p:cNvPr id="12" name="TextBox 11">
            <a:extLst>
              <a:ext uri="{FF2B5EF4-FFF2-40B4-BE49-F238E27FC236}">
                <a16:creationId xmlns:a16="http://schemas.microsoft.com/office/drawing/2014/main" id="{B4A6EDC9-46E4-E42B-BFBB-5A12A7FAD23E}"/>
              </a:ext>
            </a:extLst>
          </p:cNvPr>
          <p:cNvSpPr txBox="1"/>
          <p:nvPr/>
        </p:nvSpPr>
        <p:spPr>
          <a:xfrm>
            <a:off x="4045640" y="6451541"/>
            <a:ext cx="8096471" cy="307777"/>
          </a:xfrm>
          <a:prstGeom prst="rect">
            <a:avLst/>
          </a:prstGeom>
          <a:noFill/>
        </p:spPr>
        <p:txBody>
          <a:bodyPr wrap="square">
            <a:spAutoFit/>
          </a:bodyPr>
          <a:lstStyle/>
          <a:p>
            <a:r>
              <a:rPr lang="en-US" sz="1400" dirty="0">
                <a:hlinkClick r:id="rId8"/>
              </a:rPr>
              <a:t>https://support.aeries.com/support/solutions/articles/14000082206-calpads-extracts-sprg-ods-reconciliation</a:t>
            </a:r>
            <a:endParaRPr lang="en-US" sz="1400" dirty="0"/>
          </a:p>
        </p:txBody>
      </p:sp>
    </p:spTree>
    <p:extLst>
      <p:ext uri="{BB962C8B-B14F-4D97-AF65-F5344CB8AC3E}">
        <p14:creationId xmlns:p14="http://schemas.microsoft.com/office/powerpoint/2010/main" val="271404146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Nunito San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6FBC856B53234499D9A36070EF598F" ma:contentTypeVersion="11" ma:contentTypeDescription="Create a new document." ma:contentTypeScope="" ma:versionID="ee66088e439691c41b69527c3927a72d">
  <xsd:schema xmlns:xsd="http://www.w3.org/2001/XMLSchema" xmlns:xs="http://www.w3.org/2001/XMLSchema" xmlns:p="http://schemas.microsoft.com/office/2006/metadata/properties" xmlns:ns3="5edfd47d-9178-48f1-b960-9193125d240d" xmlns:ns4="c0b1bf15-26d9-4473-8489-e169e2931a57" targetNamespace="http://schemas.microsoft.com/office/2006/metadata/properties" ma:root="true" ma:fieldsID="4555ee6e43b6176e6cfc626c14b1af7a" ns3:_="" ns4:_="">
    <xsd:import namespace="5edfd47d-9178-48f1-b960-9193125d240d"/>
    <xsd:import namespace="c0b1bf15-26d9-4473-8489-e169e2931a5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dfd47d-9178-48f1-b960-9193125d24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b1bf15-26d9-4473-8489-e169e2931a5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EE6B17-017A-4877-B073-AECADA54DE8F}">
  <ds:schemaRefs>
    <ds:schemaRef ds:uri="http://schemas.microsoft.com/sharepoint/v3/contenttype/forms"/>
  </ds:schemaRefs>
</ds:datastoreItem>
</file>

<file path=customXml/itemProps2.xml><?xml version="1.0" encoding="utf-8"?>
<ds:datastoreItem xmlns:ds="http://schemas.openxmlformats.org/officeDocument/2006/customXml" ds:itemID="{881591FF-1DFE-44B8-8044-B30CFCB36C4B}">
  <ds:schemaRefs>
    <ds:schemaRef ds:uri="http://purl.org/dc/dcmitype/"/>
    <ds:schemaRef ds:uri="http://schemas.openxmlformats.org/package/2006/metadata/core-properties"/>
    <ds:schemaRef ds:uri="http://purl.org/dc/terms/"/>
    <ds:schemaRef ds:uri="c0b1bf15-26d9-4473-8489-e169e2931a57"/>
    <ds:schemaRef ds:uri="http://purl.org/dc/elements/1.1/"/>
    <ds:schemaRef ds:uri="5edfd47d-9178-48f1-b960-9193125d240d"/>
    <ds:schemaRef ds:uri="http://schemas.microsoft.com/office/2006/metadata/properties"/>
    <ds:schemaRef ds:uri="http://www.w3.org/XML/1998/namespace"/>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EBFD6A4D-4E7C-4E68-B82D-809C9F7349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dfd47d-9178-48f1-b960-9193125d240d"/>
    <ds:schemaRef ds:uri="c0b1bf15-26d9-4473-8489-e169e2931a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2568</TotalTime>
  <Words>1306</Words>
  <Application>Microsoft Office PowerPoint</Application>
  <PresentationFormat>Widescreen</PresentationFormat>
  <Paragraphs>198</Paragraphs>
  <Slides>12</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Calibri</vt:lpstr>
      <vt:lpstr>Helvetica Neue</vt:lpstr>
      <vt:lpstr>Nunito Sans Light</vt:lpstr>
      <vt:lpstr>Calibri Light</vt:lpstr>
      <vt:lpstr>AeriesSansBold</vt:lpstr>
      <vt:lpstr>Lato</vt:lpstr>
      <vt:lpstr>Nunito Sans SemiBold</vt:lpstr>
      <vt:lpstr>Nunito Sans</vt:lpstr>
      <vt:lpstr>Tahoma</vt:lpstr>
      <vt:lpstr>Arial</vt:lpstr>
      <vt:lpstr>1_Office Theme</vt:lpstr>
      <vt:lpstr>3_Office Theme</vt:lpstr>
      <vt:lpstr>PowerPoint Presentation</vt:lpstr>
      <vt:lpstr>PowerPoint Presentation</vt:lpstr>
      <vt:lpstr>PowerPoint Presentation</vt:lpstr>
      <vt:lpstr>Programs Collected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Lin-Clark</dc:creator>
  <cp:lastModifiedBy>Sandy Madrid</cp:lastModifiedBy>
  <cp:revision>16</cp:revision>
  <dcterms:created xsi:type="dcterms:W3CDTF">2020-10-12T22:05:31Z</dcterms:created>
  <dcterms:modified xsi:type="dcterms:W3CDTF">2023-03-27T14:31:23Z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0x010100C66FBC856B53234499D9A36070EF598F</vt:lpwstr>
  </property>
</Properties>
</file>