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Nunito Sans SemiBold"/>
      <p:regular r:id="rId23"/>
      <p:bold r:id="rId24"/>
      <p:italic r:id="rId25"/>
      <p:boldItalic r:id="rId26"/>
    </p:embeddedFont>
    <p:embeddedFont>
      <p:font typeface="Nunito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NunitoSansSemiBold-bold.fntdata"/><Relationship Id="rId23" Type="http://schemas.openxmlformats.org/officeDocument/2006/relationships/font" Target="fonts/NunitoSans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SansSemiBold-boldItalic.fntdata"/><Relationship Id="rId25" Type="http://schemas.openxmlformats.org/officeDocument/2006/relationships/font" Target="fonts/NunitoSansSemiBold-italic.fntdata"/><Relationship Id="rId28" Type="http://schemas.openxmlformats.org/officeDocument/2006/relationships/font" Target="fonts/NunitoSans-bold.fntdata"/><Relationship Id="rId27" Type="http://schemas.openxmlformats.org/officeDocument/2006/relationships/font" Target="fonts/Nunito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Sans-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Nunito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b84a3c222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1b84a3c2226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1b84a3c2226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b84a3c2226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1b84a3c2226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1b84a3c2226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b84a3c2226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1b84a3c2226_0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1b84a3c2226_0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b84a3c2226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1b84a3c2226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1b84a3c2226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b84a3c2226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1b84a3c2226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1b84a3c2226_0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b84a3c2226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b84a3c2226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1b84a3c2226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b84a3c2226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b84a3c2226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1b84a3c2226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 name="Google Shape;3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 name="Google Shape;3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b84a3c2226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1b84a3c2226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1b84a3c2226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b84a3c2226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1b84a3c2226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1b84a3c2226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b84a3c2226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1b84a3c2226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1b84a3c2226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b84a3c2226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1b84a3c2226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1b84a3c2226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png"/><Relationship Id="rId4" Type="http://schemas.openxmlformats.org/officeDocument/2006/relationships/image" Target="../media/image2.png"/><Relationship Id="rId11" Type="http://schemas.openxmlformats.org/officeDocument/2006/relationships/image" Target="../media/image10.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31.png"/><Relationship Id="rId5" Type="http://schemas.openxmlformats.org/officeDocument/2006/relationships/image" Target="../media/image33.png"/><Relationship Id="rId6"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32.png"/><Relationship Id="rId5"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41.png"/><Relationship Id="rId5" Type="http://schemas.openxmlformats.org/officeDocument/2006/relationships/image" Target="../media/image38.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8.png"/><Relationship Id="rId5" Type="http://schemas.openxmlformats.org/officeDocument/2006/relationships/image" Target="../media/image55.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9.png"/></Relationships>
</file>

<file path=ppt/slides/_rels/slide17.xml.rels><?xml version="1.0" encoding="UTF-8" standalone="yes"?><Relationships xmlns="http://schemas.openxmlformats.org/package/2006/relationships"><Relationship Id="rId11" Type="http://schemas.openxmlformats.org/officeDocument/2006/relationships/hyperlink" Target="https://www.aeries.com/events" TargetMode="External"/><Relationship Id="rId10" Type="http://schemas.openxmlformats.org/officeDocument/2006/relationships/hyperlink" Target="https://support.aeries.com/support/solutions/14000075940" TargetMode="External"/><Relationship Id="rId13" Type="http://schemas.openxmlformats.org/officeDocument/2006/relationships/hyperlink" Target="https://www.aeries.com/academy" TargetMode="External"/><Relationship Id="rId12" Type="http://schemas.openxmlformats.org/officeDocument/2006/relationships/hyperlink" Target="https://www.aeries.com/events/827"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hyperlink" Target="https://support.aeries.com/support/solutions/articles/14000112708-events-calendar" TargetMode="External"/><Relationship Id="rId9" Type="http://schemas.openxmlformats.org/officeDocument/2006/relationships/hyperlink" Target="https://support.aeries.com/support/home" TargetMode="External"/><Relationship Id="rId15" Type="http://schemas.openxmlformats.org/officeDocument/2006/relationships/hyperlink" Target="https://support.aeries.com/support/solutions/articles/14000065687-code-table-report" TargetMode="External"/><Relationship Id="rId14" Type="http://schemas.openxmlformats.org/officeDocument/2006/relationships/hyperlink" Target="https://www.aeries.com/training/catalog/" TargetMode="External"/><Relationship Id="rId17" Type="http://schemas.openxmlformats.org/officeDocument/2006/relationships/hyperlink" Target="https://support.aeries.com/support/solutions/articles/14000077980-course-attendance-audit-report" TargetMode="External"/><Relationship Id="rId16" Type="http://schemas.openxmlformats.org/officeDocument/2006/relationships/hyperlink" Target="https://support.aeries.com/support/solutions/articles/14000075364-attendance-audit-listing-report" TargetMode="External"/><Relationship Id="rId5" Type="http://schemas.openxmlformats.org/officeDocument/2006/relationships/hyperlink" Target="https://support.aeries.com/support/solutions/articles/14000111089-school-and-district-global-messages" TargetMode="External"/><Relationship Id="rId6" Type="http://schemas.openxmlformats.org/officeDocument/2006/relationships/hyperlink" Target="https://support.aeries.com/support/solutions/articles/14000069556-searching-for-students" TargetMode="External"/><Relationship Id="rId18" Type="http://schemas.openxmlformats.org/officeDocument/2006/relationships/hyperlink" Target="https://www.aeries.com/blog" TargetMode="External"/><Relationship Id="rId7" Type="http://schemas.openxmlformats.org/officeDocument/2006/relationships/hyperlink" Target="https://support.aeries.com/support/solutions/articles/14000095910-sample-queries-query-banks" TargetMode="External"/><Relationship Id="rId8" Type="http://schemas.openxmlformats.org/officeDocument/2006/relationships/hyperlink" Target="https://support.aeries.com/support/solutions/articles/14000069820-intro-to-the-teacher-porta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6.png"/><Relationship Id="rId5" Type="http://schemas.openxmlformats.org/officeDocument/2006/relationships/image" Target="../media/image2.png"/><Relationship Id="rId6" Type="http://schemas.openxmlformats.org/officeDocument/2006/relationships/hyperlink" Target="https://www.aeries.com/events" TargetMode="External"/><Relationship Id="rId7" Type="http://schemas.openxmlformats.org/officeDocument/2006/relationships/hyperlink" Target="https://survey.alchemer.com/s3/6899809/Good-Morning-Aeries-Surve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6.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5" name="Shape 15"/>
        <p:cNvGrpSpPr/>
        <p:nvPr/>
      </p:nvGrpSpPr>
      <p:grpSpPr>
        <a:xfrm>
          <a:off x="0" y="0"/>
          <a:ext cx="0" cy="0"/>
          <a:chOff x="0" y="0"/>
          <a:chExt cx="0" cy="0"/>
        </a:xfrm>
      </p:grpSpPr>
      <p:sp>
        <p:nvSpPr>
          <p:cNvPr id="16" name="Google Shape;16;p3"/>
          <p:cNvSpPr/>
          <p:nvPr/>
        </p:nvSpPr>
        <p:spPr>
          <a:xfrm>
            <a:off x="-2330464" y="-2104975"/>
            <a:ext cx="10118700" cy="10118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00" u="none" cap="none" strike="noStrike">
              <a:solidFill>
                <a:schemeClr val="lt1"/>
              </a:solidFill>
              <a:latin typeface="Calibri"/>
              <a:ea typeface="Calibri"/>
              <a:cs typeface="Calibri"/>
              <a:sym typeface="Calibri"/>
            </a:endParaRPr>
          </a:p>
        </p:txBody>
      </p:sp>
      <p:pic>
        <p:nvPicPr>
          <p:cNvPr id="17" name="Google Shape;17;p3"/>
          <p:cNvPicPr preferRelativeResize="0"/>
          <p:nvPr/>
        </p:nvPicPr>
        <p:blipFill rotWithShape="1">
          <a:blip r:embed="rId3">
            <a:alphaModFix amt="70000"/>
          </a:blip>
          <a:srcRect b="0" l="0" r="0" t="0"/>
          <a:stretch/>
        </p:blipFill>
        <p:spPr>
          <a:xfrm>
            <a:off x="4978829" y="2756503"/>
            <a:ext cx="7455379" cy="4050698"/>
          </a:xfrm>
          <a:prstGeom prst="rect">
            <a:avLst/>
          </a:prstGeom>
          <a:noFill/>
          <a:ln>
            <a:noFill/>
          </a:ln>
        </p:spPr>
      </p:pic>
      <p:sp>
        <p:nvSpPr>
          <p:cNvPr id="18" name="Google Shape;18;p3"/>
          <p:cNvSpPr/>
          <p:nvPr/>
        </p:nvSpPr>
        <p:spPr>
          <a:xfrm>
            <a:off x="653871" y="1446336"/>
            <a:ext cx="9915525" cy="704850"/>
          </a:xfrm>
          <a:prstGeom prst="rect">
            <a:avLst/>
          </a:prstGeom>
          <a:noFill/>
          <a:ln>
            <a:noFill/>
          </a:ln>
        </p:spPr>
        <p:txBody>
          <a:bodyPr anchorCtr="0" anchor="t" bIns="0" lIns="0" spcFirstLastPara="1" rIns="0" wrap="square" tIns="0">
            <a:noAutofit/>
          </a:bodyPr>
          <a:lstStyle/>
          <a:p>
            <a:pPr indent="0" lvl="0" marL="0" marR="0" rtl="0" algn="l">
              <a:lnSpc>
                <a:spcPct val="76861"/>
              </a:lnSpc>
              <a:spcBef>
                <a:spcPts val="0"/>
              </a:spcBef>
              <a:spcAft>
                <a:spcPts val="0"/>
              </a:spcAft>
              <a:buNone/>
            </a:pPr>
            <a:r>
              <a:rPr b="0" i="0" lang="en-US" sz="7200" u="none" cap="none" strike="noStrike">
                <a:solidFill>
                  <a:srgbClr val="345BA9"/>
                </a:solidFill>
                <a:latin typeface="Arial"/>
                <a:ea typeface="Arial"/>
                <a:cs typeface="Arial"/>
                <a:sym typeface="Arial"/>
              </a:rPr>
              <a:t>Good morning, Aeries!</a:t>
            </a:r>
            <a:endParaRPr b="0" i="0" sz="7200" u="none" cap="none" strike="noStrike">
              <a:solidFill>
                <a:srgbClr val="345BA9"/>
              </a:solidFill>
              <a:latin typeface="Arial"/>
              <a:ea typeface="Arial"/>
              <a:cs typeface="Arial"/>
              <a:sym typeface="Arial"/>
            </a:endParaRPr>
          </a:p>
        </p:txBody>
      </p:sp>
      <p:pic>
        <p:nvPicPr>
          <p:cNvPr descr="preencoded.png" id="19" name="Google Shape;19;p3"/>
          <p:cNvPicPr preferRelativeResize="0"/>
          <p:nvPr/>
        </p:nvPicPr>
        <p:blipFill rotWithShape="1">
          <a:blip r:embed="rId4">
            <a:alphaModFix/>
          </a:blip>
          <a:srcRect b="0" l="0" r="0" t="0"/>
          <a:stretch/>
        </p:blipFill>
        <p:spPr>
          <a:xfrm>
            <a:off x="0" y="4034682"/>
            <a:ext cx="831406" cy="2823317"/>
          </a:xfrm>
          <a:prstGeom prst="rect">
            <a:avLst/>
          </a:prstGeom>
          <a:noFill/>
          <a:ln>
            <a:noFill/>
          </a:ln>
        </p:spPr>
      </p:pic>
      <p:pic>
        <p:nvPicPr>
          <p:cNvPr descr="preencoded.png" id="20" name="Google Shape;20;p3"/>
          <p:cNvPicPr preferRelativeResize="0"/>
          <p:nvPr/>
        </p:nvPicPr>
        <p:blipFill rotWithShape="1">
          <a:blip r:embed="rId5">
            <a:alphaModFix/>
          </a:blip>
          <a:srcRect b="0" l="0" r="0" t="0"/>
          <a:stretch/>
        </p:blipFill>
        <p:spPr>
          <a:xfrm>
            <a:off x="10695602" y="1"/>
            <a:ext cx="1496398" cy="1208954"/>
          </a:xfrm>
          <a:prstGeom prst="rect">
            <a:avLst/>
          </a:prstGeom>
          <a:noFill/>
          <a:ln>
            <a:noFill/>
          </a:ln>
        </p:spPr>
      </p:pic>
      <p:pic>
        <p:nvPicPr>
          <p:cNvPr id="21" name="Google Shape;21;p3"/>
          <p:cNvPicPr preferRelativeResize="0"/>
          <p:nvPr/>
        </p:nvPicPr>
        <p:blipFill rotWithShape="1">
          <a:blip r:embed="rId6">
            <a:alphaModFix/>
          </a:blip>
          <a:srcRect b="0" l="0" r="0" t="0"/>
          <a:stretch/>
        </p:blipFill>
        <p:spPr>
          <a:xfrm>
            <a:off x="4351152" y="3051818"/>
            <a:ext cx="1091407" cy="545704"/>
          </a:xfrm>
          <a:prstGeom prst="rect">
            <a:avLst/>
          </a:prstGeom>
          <a:noFill/>
          <a:ln>
            <a:noFill/>
          </a:ln>
        </p:spPr>
      </p:pic>
      <p:pic>
        <p:nvPicPr>
          <p:cNvPr id="22" name="Google Shape;22;p3"/>
          <p:cNvPicPr preferRelativeResize="0"/>
          <p:nvPr/>
        </p:nvPicPr>
        <p:blipFill rotWithShape="1">
          <a:blip r:embed="rId7">
            <a:alphaModFix/>
          </a:blip>
          <a:srcRect b="0" l="0" r="0" t="0"/>
          <a:stretch/>
        </p:blipFill>
        <p:spPr>
          <a:xfrm>
            <a:off x="7382967" y="-443609"/>
            <a:ext cx="2561133" cy="910495"/>
          </a:xfrm>
          <a:prstGeom prst="rect">
            <a:avLst/>
          </a:prstGeom>
          <a:noFill/>
          <a:ln>
            <a:noFill/>
          </a:ln>
        </p:spPr>
      </p:pic>
      <p:pic>
        <p:nvPicPr>
          <p:cNvPr id="23" name="Google Shape;23;p3"/>
          <p:cNvPicPr preferRelativeResize="0"/>
          <p:nvPr/>
        </p:nvPicPr>
        <p:blipFill rotWithShape="1">
          <a:blip r:embed="rId8">
            <a:alphaModFix/>
          </a:blip>
          <a:srcRect b="0" l="0" r="0" t="0"/>
          <a:stretch/>
        </p:blipFill>
        <p:spPr>
          <a:xfrm>
            <a:off x="11548493" y="2163222"/>
            <a:ext cx="126206" cy="124905"/>
          </a:xfrm>
          <a:prstGeom prst="rect">
            <a:avLst/>
          </a:prstGeom>
          <a:noFill/>
          <a:ln>
            <a:noFill/>
          </a:ln>
        </p:spPr>
      </p:pic>
      <p:pic>
        <p:nvPicPr>
          <p:cNvPr id="24" name="Google Shape;24;p3"/>
          <p:cNvPicPr preferRelativeResize="0"/>
          <p:nvPr/>
        </p:nvPicPr>
        <p:blipFill rotWithShape="1">
          <a:blip r:embed="rId9">
            <a:alphaModFix/>
          </a:blip>
          <a:srcRect b="0" l="0" r="0" t="0"/>
          <a:stretch/>
        </p:blipFill>
        <p:spPr>
          <a:xfrm>
            <a:off x="-232708" y="222608"/>
            <a:ext cx="751166" cy="545705"/>
          </a:xfrm>
          <a:prstGeom prst="rect">
            <a:avLst/>
          </a:prstGeom>
          <a:noFill/>
          <a:ln>
            <a:noFill/>
          </a:ln>
        </p:spPr>
      </p:pic>
      <p:pic>
        <p:nvPicPr>
          <p:cNvPr id="25" name="Google Shape;25;p3"/>
          <p:cNvPicPr preferRelativeResize="0"/>
          <p:nvPr/>
        </p:nvPicPr>
        <p:blipFill rotWithShape="1">
          <a:blip r:embed="rId10">
            <a:alphaModFix/>
          </a:blip>
          <a:srcRect b="0" l="0" r="0" t="0"/>
          <a:stretch/>
        </p:blipFill>
        <p:spPr>
          <a:xfrm>
            <a:off x="1784493" y="6221395"/>
            <a:ext cx="2253870" cy="59955"/>
          </a:xfrm>
          <a:prstGeom prst="rect">
            <a:avLst/>
          </a:prstGeom>
          <a:noFill/>
          <a:ln>
            <a:noFill/>
          </a:ln>
        </p:spPr>
      </p:pic>
      <p:pic>
        <p:nvPicPr>
          <p:cNvPr descr="preencoded.png" id="26" name="Google Shape;26;p3"/>
          <p:cNvPicPr preferRelativeResize="0"/>
          <p:nvPr/>
        </p:nvPicPr>
        <p:blipFill rotWithShape="1">
          <a:blip r:embed="rId11">
            <a:alphaModFix/>
          </a:blip>
          <a:srcRect b="0" l="0" r="0" t="0"/>
          <a:stretch/>
        </p:blipFill>
        <p:spPr>
          <a:xfrm>
            <a:off x="755470" y="5943600"/>
            <a:ext cx="625807" cy="615547"/>
          </a:xfrm>
          <a:prstGeom prst="rect">
            <a:avLst/>
          </a:prstGeom>
          <a:noFill/>
          <a:ln>
            <a:noFill/>
          </a:ln>
        </p:spPr>
      </p:pic>
      <p:sp>
        <p:nvSpPr>
          <p:cNvPr id="27" name="Google Shape;27;p3"/>
          <p:cNvSpPr txBox="1"/>
          <p:nvPr/>
        </p:nvSpPr>
        <p:spPr>
          <a:xfrm>
            <a:off x="1201325" y="3051825"/>
            <a:ext cx="29646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rgbClr val="1649A0"/>
                </a:solidFill>
              </a:rPr>
              <a:t>What I Wish </a:t>
            </a:r>
            <a:endParaRPr b="1" sz="3600">
              <a:solidFill>
                <a:srgbClr val="1649A0"/>
              </a:solidFill>
            </a:endParaRPr>
          </a:p>
          <a:p>
            <a:pPr indent="0" lvl="0" marL="0" rtl="0" algn="l">
              <a:spcBef>
                <a:spcPts val="0"/>
              </a:spcBef>
              <a:spcAft>
                <a:spcPts val="0"/>
              </a:spcAft>
              <a:buNone/>
            </a:pPr>
            <a:r>
              <a:rPr b="1" lang="en-US" sz="3600">
                <a:solidFill>
                  <a:srgbClr val="1649A0"/>
                </a:solidFill>
              </a:rPr>
              <a:t>I Knew on </a:t>
            </a:r>
            <a:endParaRPr b="1" sz="3600">
              <a:solidFill>
                <a:srgbClr val="1649A0"/>
              </a:solidFill>
            </a:endParaRPr>
          </a:p>
          <a:p>
            <a:pPr indent="0" lvl="0" marL="0" rtl="0" algn="l">
              <a:spcBef>
                <a:spcPts val="0"/>
              </a:spcBef>
              <a:spcAft>
                <a:spcPts val="0"/>
              </a:spcAft>
              <a:buNone/>
            </a:pPr>
            <a:r>
              <a:rPr b="1" lang="en-US" sz="3600">
                <a:solidFill>
                  <a:srgbClr val="1649A0"/>
                </a:solidFill>
              </a:rPr>
              <a:t>Day One</a:t>
            </a:r>
            <a:endParaRPr b="1" sz="3600">
              <a:solidFill>
                <a:srgbClr val="1649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 name="Shape 128"/>
        <p:cNvGrpSpPr/>
        <p:nvPr/>
      </p:nvGrpSpPr>
      <p:grpSpPr>
        <a:xfrm>
          <a:off x="0" y="0"/>
          <a:ext cx="0" cy="0"/>
          <a:chOff x="0" y="0"/>
          <a:chExt cx="0" cy="0"/>
        </a:xfrm>
      </p:grpSpPr>
      <p:pic>
        <p:nvPicPr>
          <p:cNvPr descr="preencoded.png" id="129" name="Google Shape;129;p12"/>
          <p:cNvPicPr preferRelativeResize="0"/>
          <p:nvPr/>
        </p:nvPicPr>
        <p:blipFill rotWithShape="1">
          <a:blip r:embed="rId3">
            <a:alphaModFix/>
          </a:blip>
          <a:srcRect b="0" l="0" r="86103" t="91981"/>
          <a:stretch/>
        </p:blipFill>
        <p:spPr>
          <a:xfrm>
            <a:off x="1492201" y="2775995"/>
            <a:ext cx="1272419" cy="146655"/>
          </a:xfrm>
          <a:prstGeom prst="rect">
            <a:avLst/>
          </a:prstGeom>
          <a:noFill/>
          <a:ln>
            <a:noFill/>
          </a:ln>
        </p:spPr>
      </p:pic>
      <p:sp>
        <p:nvSpPr>
          <p:cNvPr id="130" name="Google Shape;130;p12"/>
          <p:cNvSpPr/>
          <p:nvPr/>
        </p:nvSpPr>
        <p:spPr>
          <a:xfrm>
            <a:off x="1524000" y="749625"/>
            <a:ext cx="6350400" cy="4920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Take a Look at the Whole Child</a:t>
            </a:r>
            <a:endParaRPr b="1" i="0" sz="3200" u="none" cap="none" strike="noStrike">
              <a:solidFill>
                <a:srgbClr val="000000"/>
              </a:solidFill>
            </a:endParaRPr>
          </a:p>
        </p:txBody>
      </p:sp>
      <p:sp>
        <p:nvSpPr>
          <p:cNvPr id="131" name="Google Shape;131;p12"/>
          <p:cNvSpPr/>
          <p:nvPr/>
        </p:nvSpPr>
        <p:spPr>
          <a:xfrm>
            <a:off x="1492200" y="1254325"/>
            <a:ext cx="9207600" cy="1271400"/>
          </a:xfrm>
          <a:prstGeom prst="rect">
            <a:avLst/>
          </a:prstGeom>
          <a:noFill/>
          <a:ln>
            <a:noFill/>
          </a:ln>
        </p:spPr>
        <p:txBody>
          <a:bodyPr anchorCtr="0" anchor="t" bIns="0" lIns="0" spcFirstLastPara="1" rIns="0" wrap="square" tIns="0">
            <a:noAutofit/>
          </a:bodyPr>
          <a:lstStyle/>
          <a:p>
            <a:pPr indent="0" lvl="0" marL="0" marR="0" rtl="0" algn="l">
              <a:lnSpc>
                <a:spcPct val="118500"/>
              </a:lnSpc>
              <a:spcBef>
                <a:spcPts val="0"/>
              </a:spcBef>
              <a:spcAft>
                <a:spcPts val="0"/>
              </a:spcAft>
              <a:buNone/>
            </a:pPr>
            <a:r>
              <a:rPr b="1" lang="en-US" sz="1800">
                <a:solidFill>
                  <a:srgbClr val="0C1E41"/>
                </a:solidFill>
                <a:latin typeface="Nunito Sans SemiBold"/>
                <a:ea typeface="Nunito Sans SemiBold"/>
                <a:cs typeface="Nunito Sans SemiBold"/>
                <a:sym typeface="Nunito Sans SemiBold"/>
              </a:rPr>
              <a:t>The </a:t>
            </a:r>
            <a:r>
              <a:rPr b="1" lang="en-US" sz="1800" u="sng">
                <a:solidFill>
                  <a:srgbClr val="0C1E41"/>
                </a:solidFill>
                <a:latin typeface="Nunito Sans SemiBold"/>
                <a:ea typeface="Nunito Sans SemiBold"/>
                <a:cs typeface="Nunito Sans SemiBold"/>
                <a:sym typeface="Nunito Sans SemiBold"/>
              </a:rPr>
              <a:t>Student Data/Profile</a:t>
            </a:r>
            <a:r>
              <a:rPr b="1" lang="en-US" sz="1800">
                <a:solidFill>
                  <a:srgbClr val="0C1E41"/>
                </a:solidFill>
                <a:latin typeface="Nunito Sans SemiBold"/>
                <a:ea typeface="Nunito Sans SemiBold"/>
                <a:cs typeface="Nunito Sans SemiBold"/>
                <a:sym typeface="Nunito Sans SemiBold"/>
              </a:rPr>
              <a:t> page houses the </a:t>
            </a:r>
            <a:r>
              <a:rPr b="1" lang="en-US" sz="1800" u="sng">
                <a:solidFill>
                  <a:srgbClr val="0C1E41"/>
                </a:solidFill>
                <a:latin typeface="Nunito Sans SemiBold"/>
                <a:ea typeface="Nunito Sans SemiBold"/>
                <a:cs typeface="Nunito Sans SemiBold"/>
                <a:sym typeface="Nunito Sans SemiBold"/>
              </a:rPr>
              <a:t>Data Snapshot</a:t>
            </a:r>
            <a:r>
              <a:rPr b="1" lang="en-US" sz="1800">
                <a:solidFill>
                  <a:srgbClr val="0C1E41"/>
                </a:solidFill>
                <a:latin typeface="Nunito Sans SemiBold"/>
                <a:ea typeface="Nunito Sans SemiBold"/>
                <a:cs typeface="Nunito Sans SemiBold"/>
                <a:sym typeface="Nunito Sans SemiBold"/>
              </a:rPr>
              <a:t> which is a great overview of what is happening in the life of this child. It is a synthesis of the many areas of data that has been inputted in Aeries from different parts of the school. </a:t>
            </a:r>
            <a:r>
              <a:rPr b="1" lang="en-US" sz="1800" u="sng">
                <a:solidFill>
                  <a:srgbClr val="0C1E41"/>
                </a:solidFill>
                <a:latin typeface="Nunito Sans SemiBold"/>
                <a:ea typeface="Nunito Sans SemiBold"/>
                <a:cs typeface="Nunito Sans SemiBold"/>
                <a:sym typeface="Nunito Sans SemiBold"/>
              </a:rPr>
              <a:t>Linked Portal Accounts</a:t>
            </a:r>
            <a:r>
              <a:rPr b="1" lang="en-US" sz="1800">
                <a:solidFill>
                  <a:srgbClr val="0C1E41"/>
                </a:solidFill>
                <a:latin typeface="Nunito Sans SemiBold"/>
                <a:ea typeface="Nunito Sans SemiBold"/>
                <a:cs typeface="Nunito Sans SemiBold"/>
                <a:sym typeface="Nunito Sans SemiBold"/>
              </a:rPr>
              <a:t> is an excellent way to see parents and students are partnering in education.</a:t>
            </a:r>
            <a:endParaRPr b="0" i="0" sz="1800" u="none" cap="none" strike="noStrike">
              <a:solidFill>
                <a:srgbClr val="000000"/>
              </a:solidFill>
              <a:latin typeface="Calibri"/>
              <a:ea typeface="Calibri"/>
              <a:cs typeface="Calibri"/>
              <a:sym typeface="Calibri"/>
            </a:endParaRPr>
          </a:p>
        </p:txBody>
      </p:sp>
      <p:pic>
        <p:nvPicPr>
          <p:cNvPr id="132" name="Google Shape;132;p12"/>
          <p:cNvPicPr preferRelativeResize="0"/>
          <p:nvPr/>
        </p:nvPicPr>
        <p:blipFill>
          <a:blip r:embed="rId4">
            <a:alphaModFix/>
          </a:blip>
          <a:stretch>
            <a:fillRect/>
          </a:stretch>
        </p:blipFill>
        <p:spPr>
          <a:xfrm>
            <a:off x="1523988" y="3096938"/>
            <a:ext cx="2352675" cy="3248025"/>
          </a:xfrm>
          <a:prstGeom prst="rect">
            <a:avLst/>
          </a:prstGeom>
          <a:noFill/>
          <a:ln>
            <a:noFill/>
          </a:ln>
        </p:spPr>
      </p:pic>
      <p:pic>
        <p:nvPicPr>
          <p:cNvPr id="133" name="Google Shape;133;p12"/>
          <p:cNvPicPr preferRelativeResize="0"/>
          <p:nvPr/>
        </p:nvPicPr>
        <p:blipFill>
          <a:blip r:embed="rId5">
            <a:alphaModFix/>
          </a:blip>
          <a:stretch>
            <a:fillRect/>
          </a:stretch>
        </p:blipFill>
        <p:spPr>
          <a:xfrm>
            <a:off x="4724488" y="2776000"/>
            <a:ext cx="6181725" cy="2447925"/>
          </a:xfrm>
          <a:prstGeom prst="rect">
            <a:avLst/>
          </a:prstGeom>
          <a:noFill/>
          <a:ln>
            <a:noFill/>
          </a:ln>
        </p:spPr>
      </p:pic>
      <p:pic>
        <p:nvPicPr>
          <p:cNvPr id="134" name="Google Shape;134;p12"/>
          <p:cNvPicPr preferRelativeResize="0"/>
          <p:nvPr/>
        </p:nvPicPr>
        <p:blipFill>
          <a:blip r:embed="rId6">
            <a:alphaModFix/>
          </a:blip>
          <a:stretch>
            <a:fillRect/>
          </a:stretch>
        </p:blipFill>
        <p:spPr>
          <a:xfrm>
            <a:off x="5238038" y="5354925"/>
            <a:ext cx="5276850" cy="1057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9" name="Shape 139"/>
        <p:cNvGrpSpPr/>
        <p:nvPr/>
      </p:nvGrpSpPr>
      <p:grpSpPr>
        <a:xfrm>
          <a:off x="0" y="0"/>
          <a:ext cx="0" cy="0"/>
          <a:chOff x="0" y="0"/>
          <a:chExt cx="0" cy="0"/>
        </a:xfrm>
      </p:grpSpPr>
      <p:pic>
        <p:nvPicPr>
          <p:cNvPr descr="preencoded.png" id="140" name="Google Shape;140;p13"/>
          <p:cNvPicPr preferRelativeResize="0"/>
          <p:nvPr/>
        </p:nvPicPr>
        <p:blipFill rotWithShape="1">
          <a:blip r:embed="rId3">
            <a:alphaModFix/>
          </a:blip>
          <a:srcRect b="0" l="0" r="86103" t="91981"/>
          <a:stretch/>
        </p:blipFill>
        <p:spPr>
          <a:xfrm>
            <a:off x="984376" y="2609695"/>
            <a:ext cx="1272419" cy="146655"/>
          </a:xfrm>
          <a:prstGeom prst="rect">
            <a:avLst/>
          </a:prstGeom>
          <a:noFill/>
          <a:ln>
            <a:noFill/>
          </a:ln>
        </p:spPr>
      </p:pic>
      <p:sp>
        <p:nvSpPr>
          <p:cNvPr id="141" name="Google Shape;141;p13"/>
          <p:cNvSpPr/>
          <p:nvPr/>
        </p:nvSpPr>
        <p:spPr>
          <a:xfrm>
            <a:off x="984375" y="524950"/>
            <a:ext cx="9276000" cy="6633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Quick Gradebook View to Monitor Students</a:t>
            </a:r>
            <a:endParaRPr b="1" i="0" sz="3200" u="none" cap="none" strike="noStrike">
              <a:solidFill>
                <a:srgbClr val="000000"/>
              </a:solidFill>
            </a:endParaRPr>
          </a:p>
        </p:txBody>
      </p:sp>
      <p:sp>
        <p:nvSpPr>
          <p:cNvPr id="142" name="Google Shape;142;p13"/>
          <p:cNvSpPr/>
          <p:nvPr/>
        </p:nvSpPr>
        <p:spPr>
          <a:xfrm>
            <a:off x="984375" y="1197425"/>
            <a:ext cx="10560000" cy="1050000"/>
          </a:xfrm>
          <a:prstGeom prst="rect">
            <a:avLst/>
          </a:prstGeom>
          <a:noFill/>
          <a:ln>
            <a:noFill/>
          </a:ln>
        </p:spPr>
        <p:txBody>
          <a:bodyPr anchorCtr="0" anchor="t" bIns="0" lIns="0" spcFirstLastPara="1" rIns="0" wrap="square" tIns="0">
            <a:noAutofit/>
          </a:bodyPr>
          <a:lstStyle/>
          <a:p>
            <a:pPr indent="0" lvl="0" marL="0" marR="0" rtl="0" algn="l">
              <a:lnSpc>
                <a:spcPct val="118500"/>
              </a:lnSpc>
              <a:spcBef>
                <a:spcPts val="0"/>
              </a:spcBef>
              <a:spcAft>
                <a:spcPts val="0"/>
              </a:spcAft>
              <a:buNone/>
            </a:pPr>
            <a:r>
              <a:rPr b="1" lang="en-US" sz="1800">
                <a:latin typeface="Calibri"/>
                <a:ea typeface="Calibri"/>
                <a:cs typeface="Calibri"/>
                <a:sym typeface="Calibri"/>
              </a:rPr>
              <a:t>If a teacher is using Aeries Gradebook and categories, a quick snapshot of student performance is available right on the </a:t>
            </a:r>
            <a:r>
              <a:rPr b="1" lang="en-US" sz="1800" u="sng">
                <a:latin typeface="Calibri"/>
                <a:ea typeface="Calibri"/>
                <a:cs typeface="Calibri"/>
                <a:sym typeface="Calibri"/>
              </a:rPr>
              <a:t>Profile</a:t>
            </a:r>
            <a:r>
              <a:rPr b="1" lang="en-US" sz="1800">
                <a:latin typeface="Calibri"/>
                <a:ea typeface="Calibri"/>
                <a:cs typeface="Calibri"/>
                <a:sym typeface="Calibri"/>
              </a:rPr>
              <a:t> page.  Click on one of the </a:t>
            </a:r>
            <a:r>
              <a:rPr b="1" lang="en-US" sz="1800" u="sng">
                <a:latin typeface="Calibri"/>
                <a:ea typeface="Calibri"/>
                <a:cs typeface="Calibri"/>
                <a:sym typeface="Calibri"/>
              </a:rPr>
              <a:t>Gradebook</a:t>
            </a:r>
            <a:r>
              <a:rPr b="1" lang="en-US" sz="1800">
                <a:latin typeface="Calibri"/>
                <a:ea typeface="Calibri"/>
                <a:cs typeface="Calibri"/>
                <a:sym typeface="Calibri"/>
              </a:rPr>
              <a:t>s and scroll to the bottom, you will find performance by category. This is a great chart to monitor student strengths in each area.</a:t>
            </a:r>
            <a:endParaRPr b="1" i="0" sz="1800" u="none" cap="none" strike="noStrike">
              <a:solidFill>
                <a:srgbClr val="000000"/>
              </a:solidFill>
              <a:latin typeface="Calibri"/>
              <a:ea typeface="Calibri"/>
              <a:cs typeface="Calibri"/>
              <a:sym typeface="Calibri"/>
            </a:endParaRPr>
          </a:p>
        </p:txBody>
      </p:sp>
      <p:pic>
        <p:nvPicPr>
          <p:cNvPr id="143" name="Google Shape;143;p13"/>
          <p:cNvPicPr preferRelativeResize="0"/>
          <p:nvPr/>
        </p:nvPicPr>
        <p:blipFill>
          <a:blip r:embed="rId4">
            <a:alphaModFix/>
          </a:blip>
          <a:stretch>
            <a:fillRect/>
          </a:stretch>
        </p:blipFill>
        <p:spPr>
          <a:xfrm>
            <a:off x="8058875" y="3333175"/>
            <a:ext cx="3187750" cy="2241650"/>
          </a:xfrm>
          <a:prstGeom prst="rect">
            <a:avLst/>
          </a:prstGeom>
          <a:noFill/>
          <a:ln>
            <a:noFill/>
          </a:ln>
        </p:spPr>
      </p:pic>
      <p:pic>
        <p:nvPicPr>
          <p:cNvPr id="144" name="Google Shape;144;p13"/>
          <p:cNvPicPr preferRelativeResize="0"/>
          <p:nvPr/>
        </p:nvPicPr>
        <p:blipFill>
          <a:blip r:embed="rId5">
            <a:alphaModFix/>
          </a:blip>
          <a:stretch>
            <a:fillRect/>
          </a:stretch>
        </p:blipFill>
        <p:spPr>
          <a:xfrm>
            <a:off x="984375" y="2882825"/>
            <a:ext cx="6718924" cy="31876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9" name="Shape 149"/>
        <p:cNvGrpSpPr/>
        <p:nvPr/>
      </p:nvGrpSpPr>
      <p:grpSpPr>
        <a:xfrm>
          <a:off x="0" y="0"/>
          <a:ext cx="0" cy="0"/>
          <a:chOff x="0" y="0"/>
          <a:chExt cx="0" cy="0"/>
        </a:xfrm>
      </p:grpSpPr>
      <p:pic>
        <p:nvPicPr>
          <p:cNvPr descr="preencoded.png" id="150" name="Google Shape;150;p14"/>
          <p:cNvPicPr preferRelativeResize="0"/>
          <p:nvPr/>
        </p:nvPicPr>
        <p:blipFill rotWithShape="1">
          <a:blip r:embed="rId3">
            <a:alphaModFix/>
          </a:blip>
          <a:srcRect b="0" l="0" r="86103" t="91981"/>
          <a:stretch/>
        </p:blipFill>
        <p:spPr>
          <a:xfrm>
            <a:off x="930901" y="3109595"/>
            <a:ext cx="1272419" cy="146655"/>
          </a:xfrm>
          <a:prstGeom prst="rect">
            <a:avLst/>
          </a:prstGeom>
          <a:noFill/>
          <a:ln>
            <a:noFill/>
          </a:ln>
        </p:spPr>
      </p:pic>
      <p:sp>
        <p:nvSpPr>
          <p:cNvPr id="151" name="Google Shape;151;p14"/>
          <p:cNvSpPr/>
          <p:nvPr/>
        </p:nvSpPr>
        <p:spPr>
          <a:xfrm>
            <a:off x="984375" y="888700"/>
            <a:ext cx="9276000" cy="12411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Let the breakfast tools help you create Queries!</a:t>
            </a:r>
            <a:endParaRPr b="1" sz="3200">
              <a:solidFill>
                <a:srgbClr val="0C1E41"/>
              </a:solidFill>
            </a:endParaRPr>
          </a:p>
          <a:p>
            <a:pPr indent="0" lvl="0" marL="0" rtl="0" algn="l">
              <a:lnSpc>
                <a:spcPct val="118750"/>
              </a:lnSpc>
              <a:spcBef>
                <a:spcPts val="0"/>
              </a:spcBef>
              <a:spcAft>
                <a:spcPts val="0"/>
              </a:spcAft>
              <a:buClr>
                <a:schemeClr val="dk1"/>
              </a:buClr>
              <a:buFont typeface="Arial"/>
              <a:buNone/>
            </a:pPr>
            <a:r>
              <a:rPr b="1" lang="en-US" sz="3200">
                <a:solidFill>
                  <a:srgbClr val="0C1E41"/>
                </a:solidFill>
              </a:rPr>
              <a:t>Stack of Pancakes or Waffles?</a:t>
            </a:r>
            <a:endParaRPr b="1" sz="3200">
              <a:solidFill>
                <a:srgbClr val="0C1E41"/>
              </a:solidFill>
            </a:endParaRPr>
          </a:p>
          <a:p>
            <a:pPr indent="0" lvl="0" marL="0" marR="0" rtl="0" algn="l">
              <a:lnSpc>
                <a:spcPct val="118750"/>
              </a:lnSpc>
              <a:spcBef>
                <a:spcPts val="0"/>
              </a:spcBef>
              <a:spcAft>
                <a:spcPts val="0"/>
              </a:spcAft>
              <a:buNone/>
            </a:pPr>
            <a:r>
              <a:t/>
            </a:r>
            <a:endParaRPr b="1" sz="3200">
              <a:solidFill>
                <a:srgbClr val="0C1E41"/>
              </a:solidFill>
            </a:endParaRPr>
          </a:p>
        </p:txBody>
      </p:sp>
      <p:sp>
        <p:nvSpPr>
          <p:cNvPr id="152" name="Google Shape;152;p14"/>
          <p:cNvSpPr/>
          <p:nvPr/>
        </p:nvSpPr>
        <p:spPr>
          <a:xfrm>
            <a:off x="984375" y="2054300"/>
            <a:ext cx="10153200" cy="1055400"/>
          </a:xfrm>
          <a:prstGeom prst="rect">
            <a:avLst/>
          </a:prstGeom>
          <a:noFill/>
          <a:ln>
            <a:noFill/>
          </a:ln>
        </p:spPr>
        <p:txBody>
          <a:bodyPr anchorCtr="0" anchor="t" bIns="0" lIns="0" spcFirstLastPara="1" rIns="0" wrap="square" tIns="0">
            <a:noAutofit/>
          </a:bodyPr>
          <a:lstStyle/>
          <a:p>
            <a:pPr indent="0" lvl="0" marL="0" marR="0" rtl="0" algn="l">
              <a:lnSpc>
                <a:spcPct val="118500"/>
              </a:lnSpc>
              <a:spcBef>
                <a:spcPts val="0"/>
              </a:spcBef>
              <a:spcAft>
                <a:spcPts val="0"/>
              </a:spcAft>
              <a:buNone/>
            </a:pPr>
            <a:r>
              <a:rPr b="1" lang="en-US" sz="1800">
                <a:latin typeface="Calibri"/>
                <a:ea typeface="Calibri"/>
                <a:cs typeface="Calibri"/>
                <a:sym typeface="Calibri"/>
              </a:rPr>
              <a:t>On the top right of your screen you see the </a:t>
            </a:r>
            <a:r>
              <a:rPr b="1" lang="en-US" sz="1800">
                <a:latin typeface="Calibri"/>
                <a:ea typeface="Calibri"/>
                <a:cs typeface="Calibri"/>
                <a:sym typeface="Calibri"/>
              </a:rPr>
              <a:t>breakfast</a:t>
            </a:r>
            <a:r>
              <a:rPr b="1" lang="en-US" sz="1800">
                <a:latin typeface="Calibri"/>
                <a:ea typeface="Calibri"/>
                <a:cs typeface="Calibri"/>
                <a:sym typeface="Calibri"/>
              </a:rPr>
              <a:t> icons. Click either the </a:t>
            </a:r>
            <a:r>
              <a:rPr b="1" lang="en-US" sz="1800" u="sng">
                <a:latin typeface="Calibri"/>
                <a:ea typeface="Calibri"/>
                <a:cs typeface="Calibri"/>
                <a:sym typeface="Calibri"/>
              </a:rPr>
              <a:t>Stack of Pancakes</a:t>
            </a:r>
            <a:r>
              <a:rPr b="1" lang="en-US" sz="1800">
                <a:latin typeface="Calibri"/>
                <a:ea typeface="Calibri"/>
                <a:cs typeface="Calibri"/>
                <a:sym typeface="Calibri"/>
              </a:rPr>
              <a:t> or the </a:t>
            </a:r>
            <a:r>
              <a:rPr b="1" lang="en-US" sz="1800" u="sng">
                <a:latin typeface="Calibri"/>
                <a:ea typeface="Calibri"/>
                <a:cs typeface="Calibri"/>
                <a:sym typeface="Calibri"/>
              </a:rPr>
              <a:t>Waffle</a:t>
            </a:r>
            <a:r>
              <a:rPr b="1" lang="en-US" sz="1800">
                <a:latin typeface="Calibri"/>
                <a:ea typeface="Calibri"/>
                <a:cs typeface="Calibri"/>
                <a:sym typeface="Calibri"/>
              </a:rPr>
              <a:t> icon to take you to a great resource to help you in writing queries. You will find the table and fields names on the screen you are currently viewing.</a:t>
            </a:r>
            <a:endParaRPr b="1" i="0" sz="1800" u="none" cap="none" strike="noStrike">
              <a:solidFill>
                <a:srgbClr val="000000"/>
              </a:solidFill>
              <a:latin typeface="Calibri"/>
              <a:ea typeface="Calibri"/>
              <a:cs typeface="Calibri"/>
              <a:sym typeface="Calibri"/>
            </a:endParaRPr>
          </a:p>
        </p:txBody>
      </p:sp>
      <p:pic>
        <p:nvPicPr>
          <p:cNvPr id="153" name="Google Shape;153;p14"/>
          <p:cNvPicPr preferRelativeResize="0"/>
          <p:nvPr/>
        </p:nvPicPr>
        <p:blipFill>
          <a:blip r:embed="rId4">
            <a:alphaModFix/>
          </a:blip>
          <a:stretch>
            <a:fillRect/>
          </a:stretch>
        </p:blipFill>
        <p:spPr>
          <a:xfrm>
            <a:off x="8540350" y="1150100"/>
            <a:ext cx="1003583" cy="979700"/>
          </a:xfrm>
          <a:prstGeom prst="rect">
            <a:avLst/>
          </a:prstGeom>
          <a:noFill/>
          <a:ln>
            <a:noFill/>
          </a:ln>
        </p:spPr>
      </p:pic>
      <p:pic>
        <p:nvPicPr>
          <p:cNvPr id="154" name="Google Shape;154;p14"/>
          <p:cNvPicPr preferRelativeResize="0"/>
          <p:nvPr/>
        </p:nvPicPr>
        <p:blipFill>
          <a:blip r:embed="rId5">
            <a:alphaModFix/>
          </a:blip>
          <a:stretch>
            <a:fillRect/>
          </a:stretch>
        </p:blipFill>
        <p:spPr>
          <a:xfrm>
            <a:off x="9805400" y="1225600"/>
            <a:ext cx="937744" cy="828700"/>
          </a:xfrm>
          <a:prstGeom prst="rect">
            <a:avLst/>
          </a:prstGeom>
          <a:noFill/>
          <a:ln>
            <a:noFill/>
          </a:ln>
        </p:spPr>
      </p:pic>
      <p:pic>
        <p:nvPicPr>
          <p:cNvPr id="155" name="Google Shape;155;p14"/>
          <p:cNvPicPr preferRelativeResize="0"/>
          <p:nvPr/>
        </p:nvPicPr>
        <p:blipFill>
          <a:blip r:embed="rId6">
            <a:alphaModFix/>
          </a:blip>
          <a:stretch>
            <a:fillRect/>
          </a:stretch>
        </p:blipFill>
        <p:spPr>
          <a:xfrm>
            <a:off x="2463300" y="3109600"/>
            <a:ext cx="7946824" cy="364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0" name="Shape 160"/>
        <p:cNvGrpSpPr/>
        <p:nvPr/>
      </p:nvGrpSpPr>
      <p:grpSpPr>
        <a:xfrm>
          <a:off x="0" y="0"/>
          <a:ext cx="0" cy="0"/>
          <a:chOff x="0" y="0"/>
          <a:chExt cx="0" cy="0"/>
        </a:xfrm>
      </p:grpSpPr>
      <p:pic>
        <p:nvPicPr>
          <p:cNvPr descr="preencoded.png" id="161" name="Google Shape;161;p15"/>
          <p:cNvPicPr preferRelativeResize="0"/>
          <p:nvPr/>
        </p:nvPicPr>
        <p:blipFill rotWithShape="1">
          <a:blip r:embed="rId3">
            <a:alphaModFix/>
          </a:blip>
          <a:srcRect b="0" l="0" r="86103" t="91981"/>
          <a:stretch/>
        </p:blipFill>
        <p:spPr>
          <a:xfrm>
            <a:off x="984376" y="2353570"/>
            <a:ext cx="1272419" cy="146655"/>
          </a:xfrm>
          <a:prstGeom prst="rect">
            <a:avLst/>
          </a:prstGeom>
          <a:noFill/>
          <a:ln>
            <a:noFill/>
          </a:ln>
        </p:spPr>
      </p:pic>
      <p:sp>
        <p:nvSpPr>
          <p:cNvPr id="162" name="Google Shape;162;p15"/>
          <p:cNvSpPr/>
          <p:nvPr/>
        </p:nvSpPr>
        <p:spPr>
          <a:xfrm>
            <a:off x="984375" y="749625"/>
            <a:ext cx="9276000" cy="4920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Query?</a:t>
            </a:r>
            <a:endParaRPr b="1" i="0" sz="3200" u="none" cap="none" strike="noStrike">
              <a:solidFill>
                <a:srgbClr val="000000"/>
              </a:solidFill>
            </a:endParaRPr>
          </a:p>
        </p:txBody>
      </p:sp>
      <p:sp>
        <p:nvSpPr>
          <p:cNvPr id="163" name="Google Shape;163;p15"/>
          <p:cNvSpPr/>
          <p:nvPr/>
        </p:nvSpPr>
        <p:spPr>
          <a:xfrm>
            <a:off x="984375" y="1316675"/>
            <a:ext cx="8997900" cy="543900"/>
          </a:xfrm>
          <a:prstGeom prst="rect">
            <a:avLst/>
          </a:prstGeom>
          <a:noFill/>
          <a:ln>
            <a:noFill/>
          </a:ln>
        </p:spPr>
        <p:txBody>
          <a:bodyPr anchorCtr="0" anchor="t" bIns="0" lIns="0" spcFirstLastPara="1" rIns="0" wrap="square" tIns="0">
            <a:noAutofit/>
          </a:bodyPr>
          <a:lstStyle/>
          <a:p>
            <a:pPr indent="0" lvl="0" marL="0" marR="0" rtl="0" algn="l">
              <a:lnSpc>
                <a:spcPct val="118500"/>
              </a:lnSpc>
              <a:spcBef>
                <a:spcPts val="0"/>
              </a:spcBef>
              <a:spcAft>
                <a:spcPts val="0"/>
              </a:spcAft>
              <a:buNone/>
            </a:pPr>
            <a:r>
              <a:rPr b="1" lang="en-US" sz="1800">
                <a:latin typeface="Calibri"/>
                <a:ea typeface="Calibri"/>
                <a:cs typeface="Calibri"/>
                <a:sym typeface="Calibri"/>
              </a:rPr>
              <a:t>One of the </a:t>
            </a:r>
            <a:r>
              <a:rPr b="1" lang="en-US" sz="1800" u="sng">
                <a:latin typeface="Calibri"/>
                <a:ea typeface="Calibri"/>
                <a:cs typeface="Calibri"/>
                <a:sym typeface="Calibri"/>
              </a:rPr>
              <a:t>Special</a:t>
            </a:r>
            <a:r>
              <a:rPr b="1" lang="en-US" sz="1800">
                <a:latin typeface="Calibri"/>
                <a:ea typeface="Calibri"/>
                <a:cs typeface="Calibri"/>
                <a:sym typeface="Calibri"/>
              </a:rPr>
              <a:t> features of  </a:t>
            </a:r>
            <a:r>
              <a:rPr b="1" lang="en-US" sz="1800" u="sng">
                <a:latin typeface="Calibri"/>
                <a:ea typeface="Calibri"/>
                <a:cs typeface="Calibri"/>
                <a:sym typeface="Calibri"/>
              </a:rPr>
              <a:t>Query</a:t>
            </a:r>
            <a:r>
              <a:rPr b="1" lang="en-US" sz="1800">
                <a:latin typeface="Calibri"/>
                <a:ea typeface="Calibri"/>
                <a:cs typeface="Calibri"/>
                <a:sym typeface="Calibri"/>
              </a:rPr>
              <a:t> is the ?.  Adding a ? after the field name will give the description in the query rather than the alpha/numeric value. This doesn’t work in all fields, but it is worth a try! </a:t>
            </a:r>
            <a:endParaRPr b="1" i="0" sz="1800" u="none" cap="none" strike="noStrike">
              <a:solidFill>
                <a:srgbClr val="000000"/>
              </a:solidFill>
              <a:latin typeface="Calibri"/>
              <a:ea typeface="Calibri"/>
              <a:cs typeface="Calibri"/>
              <a:sym typeface="Calibri"/>
            </a:endParaRPr>
          </a:p>
        </p:txBody>
      </p:sp>
      <p:pic>
        <p:nvPicPr>
          <p:cNvPr id="164" name="Google Shape;164;p15"/>
          <p:cNvPicPr preferRelativeResize="0"/>
          <p:nvPr/>
        </p:nvPicPr>
        <p:blipFill>
          <a:blip r:embed="rId4">
            <a:alphaModFix/>
          </a:blip>
          <a:stretch>
            <a:fillRect/>
          </a:stretch>
        </p:blipFill>
        <p:spPr>
          <a:xfrm>
            <a:off x="633875" y="3612175"/>
            <a:ext cx="5196272" cy="2908075"/>
          </a:xfrm>
          <a:prstGeom prst="rect">
            <a:avLst/>
          </a:prstGeom>
          <a:noFill/>
          <a:ln>
            <a:noFill/>
          </a:ln>
        </p:spPr>
      </p:pic>
      <p:pic>
        <p:nvPicPr>
          <p:cNvPr id="165" name="Google Shape;165;p15"/>
          <p:cNvPicPr preferRelativeResize="0"/>
          <p:nvPr/>
        </p:nvPicPr>
        <p:blipFill>
          <a:blip r:embed="rId5">
            <a:alphaModFix/>
          </a:blip>
          <a:stretch>
            <a:fillRect/>
          </a:stretch>
        </p:blipFill>
        <p:spPr>
          <a:xfrm>
            <a:off x="6266989" y="3635375"/>
            <a:ext cx="5505137" cy="2908075"/>
          </a:xfrm>
          <a:prstGeom prst="rect">
            <a:avLst/>
          </a:prstGeom>
          <a:noFill/>
          <a:ln>
            <a:noFill/>
          </a:ln>
        </p:spPr>
      </p:pic>
      <p:pic>
        <p:nvPicPr>
          <p:cNvPr id="166" name="Google Shape;166;p15"/>
          <p:cNvPicPr preferRelativeResize="0"/>
          <p:nvPr/>
        </p:nvPicPr>
        <p:blipFill>
          <a:blip r:embed="rId6">
            <a:alphaModFix/>
          </a:blip>
          <a:stretch>
            <a:fillRect/>
          </a:stretch>
        </p:blipFill>
        <p:spPr>
          <a:xfrm>
            <a:off x="6609375" y="2723425"/>
            <a:ext cx="2795075" cy="888750"/>
          </a:xfrm>
          <a:prstGeom prst="rect">
            <a:avLst/>
          </a:prstGeom>
          <a:noFill/>
          <a:ln>
            <a:noFill/>
          </a:ln>
        </p:spPr>
      </p:pic>
      <p:pic>
        <p:nvPicPr>
          <p:cNvPr id="167" name="Google Shape;167;p15"/>
          <p:cNvPicPr preferRelativeResize="0"/>
          <p:nvPr/>
        </p:nvPicPr>
        <p:blipFill>
          <a:blip r:embed="rId7">
            <a:alphaModFix/>
          </a:blip>
          <a:stretch>
            <a:fillRect/>
          </a:stretch>
        </p:blipFill>
        <p:spPr>
          <a:xfrm>
            <a:off x="984375" y="2700225"/>
            <a:ext cx="2662589" cy="935150"/>
          </a:xfrm>
          <a:prstGeom prst="rect">
            <a:avLst/>
          </a:prstGeom>
          <a:noFill/>
          <a:ln>
            <a:noFill/>
          </a:ln>
        </p:spPr>
      </p:pic>
      <p:pic>
        <p:nvPicPr>
          <p:cNvPr id="168" name="Google Shape;168;p15"/>
          <p:cNvPicPr preferRelativeResize="0"/>
          <p:nvPr/>
        </p:nvPicPr>
        <p:blipFill>
          <a:blip r:embed="rId8">
            <a:alphaModFix/>
          </a:blip>
          <a:stretch>
            <a:fillRect/>
          </a:stretch>
        </p:blipFill>
        <p:spPr>
          <a:xfrm>
            <a:off x="10057100" y="665501"/>
            <a:ext cx="1518150" cy="2761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pic>
        <p:nvPicPr>
          <p:cNvPr descr="preencoded.png" id="174" name="Google Shape;174;p16"/>
          <p:cNvPicPr preferRelativeResize="0"/>
          <p:nvPr/>
        </p:nvPicPr>
        <p:blipFill rotWithShape="1">
          <a:blip r:embed="rId3">
            <a:alphaModFix/>
          </a:blip>
          <a:srcRect b="0" l="0" r="86103" t="91981"/>
          <a:stretch/>
        </p:blipFill>
        <p:spPr>
          <a:xfrm>
            <a:off x="984376" y="1394195"/>
            <a:ext cx="1272419" cy="146655"/>
          </a:xfrm>
          <a:prstGeom prst="rect">
            <a:avLst/>
          </a:prstGeom>
          <a:noFill/>
          <a:ln>
            <a:noFill/>
          </a:ln>
        </p:spPr>
      </p:pic>
      <p:sp>
        <p:nvSpPr>
          <p:cNvPr id="175" name="Google Shape;175;p16"/>
          <p:cNvSpPr/>
          <p:nvPr/>
        </p:nvSpPr>
        <p:spPr>
          <a:xfrm>
            <a:off x="984375" y="749625"/>
            <a:ext cx="9276000" cy="4920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Ah-ha Moment Reports</a:t>
            </a:r>
            <a:endParaRPr b="1" i="0" sz="3200" u="none" cap="none" strike="noStrike">
              <a:solidFill>
                <a:srgbClr val="000000"/>
              </a:solidFill>
            </a:endParaRPr>
          </a:p>
        </p:txBody>
      </p:sp>
      <p:sp>
        <p:nvSpPr>
          <p:cNvPr id="176" name="Google Shape;176;p16"/>
          <p:cNvSpPr/>
          <p:nvPr/>
        </p:nvSpPr>
        <p:spPr>
          <a:xfrm>
            <a:off x="984375" y="1310525"/>
            <a:ext cx="10560000" cy="550200"/>
          </a:xfrm>
          <a:prstGeom prst="rect">
            <a:avLst/>
          </a:prstGeom>
          <a:noFill/>
          <a:ln>
            <a:noFill/>
          </a:ln>
        </p:spPr>
        <p:txBody>
          <a:bodyPr anchorCtr="0" anchor="t" bIns="0" lIns="0" spcFirstLastPara="1" rIns="0" wrap="square" tIns="0">
            <a:noAutofit/>
          </a:bodyPr>
          <a:lstStyle/>
          <a:p>
            <a:pPr indent="0" lvl="0" marL="0" marR="0" rtl="0" algn="l">
              <a:lnSpc>
                <a:spcPct val="1185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p:txBody>
      </p:sp>
      <p:pic>
        <p:nvPicPr>
          <p:cNvPr id="177" name="Google Shape;177;p16"/>
          <p:cNvPicPr preferRelativeResize="0"/>
          <p:nvPr/>
        </p:nvPicPr>
        <p:blipFill>
          <a:blip r:embed="rId4">
            <a:alphaModFix/>
          </a:blip>
          <a:stretch>
            <a:fillRect/>
          </a:stretch>
        </p:blipFill>
        <p:spPr>
          <a:xfrm>
            <a:off x="984370" y="1693425"/>
            <a:ext cx="1825274" cy="4692475"/>
          </a:xfrm>
          <a:prstGeom prst="rect">
            <a:avLst/>
          </a:prstGeom>
          <a:noFill/>
          <a:ln>
            <a:noFill/>
          </a:ln>
        </p:spPr>
      </p:pic>
      <p:pic>
        <p:nvPicPr>
          <p:cNvPr id="178" name="Google Shape;178;p16"/>
          <p:cNvPicPr preferRelativeResize="0"/>
          <p:nvPr/>
        </p:nvPicPr>
        <p:blipFill>
          <a:blip r:embed="rId5">
            <a:alphaModFix/>
          </a:blip>
          <a:stretch>
            <a:fillRect/>
          </a:stretch>
        </p:blipFill>
        <p:spPr>
          <a:xfrm>
            <a:off x="3156937" y="1693427"/>
            <a:ext cx="4616350" cy="2930398"/>
          </a:xfrm>
          <a:prstGeom prst="rect">
            <a:avLst/>
          </a:prstGeom>
          <a:noFill/>
          <a:ln>
            <a:noFill/>
          </a:ln>
        </p:spPr>
      </p:pic>
      <p:pic>
        <p:nvPicPr>
          <p:cNvPr id="179" name="Google Shape;179;p16"/>
          <p:cNvPicPr preferRelativeResize="0"/>
          <p:nvPr/>
        </p:nvPicPr>
        <p:blipFill>
          <a:blip r:embed="rId6">
            <a:alphaModFix/>
          </a:blip>
          <a:stretch>
            <a:fillRect/>
          </a:stretch>
        </p:blipFill>
        <p:spPr>
          <a:xfrm>
            <a:off x="8151056" y="1091275"/>
            <a:ext cx="2752725" cy="752475"/>
          </a:xfrm>
          <a:prstGeom prst="rect">
            <a:avLst/>
          </a:prstGeom>
          <a:noFill/>
          <a:ln>
            <a:noFill/>
          </a:ln>
        </p:spPr>
      </p:pic>
      <p:pic>
        <p:nvPicPr>
          <p:cNvPr id="180" name="Google Shape;180;p16"/>
          <p:cNvPicPr preferRelativeResize="0"/>
          <p:nvPr/>
        </p:nvPicPr>
        <p:blipFill>
          <a:blip r:embed="rId7">
            <a:alphaModFix/>
          </a:blip>
          <a:stretch>
            <a:fillRect/>
          </a:stretch>
        </p:blipFill>
        <p:spPr>
          <a:xfrm>
            <a:off x="8191876" y="2606800"/>
            <a:ext cx="3257550" cy="714375"/>
          </a:xfrm>
          <a:prstGeom prst="rect">
            <a:avLst/>
          </a:prstGeom>
          <a:noFill/>
          <a:ln>
            <a:noFill/>
          </a:ln>
        </p:spPr>
      </p:pic>
      <p:pic>
        <p:nvPicPr>
          <p:cNvPr id="181" name="Google Shape;181;p16"/>
          <p:cNvPicPr preferRelativeResize="0"/>
          <p:nvPr/>
        </p:nvPicPr>
        <p:blipFill>
          <a:blip r:embed="rId8">
            <a:alphaModFix/>
          </a:blip>
          <a:stretch>
            <a:fillRect/>
          </a:stretch>
        </p:blipFill>
        <p:spPr>
          <a:xfrm>
            <a:off x="8191876" y="4290600"/>
            <a:ext cx="3143250" cy="733425"/>
          </a:xfrm>
          <a:prstGeom prst="rect">
            <a:avLst/>
          </a:prstGeom>
          <a:noFill/>
          <a:ln>
            <a:noFill/>
          </a:ln>
        </p:spPr>
      </p:pic>
      <p:sp>
        <p:nvSpPr>
          <p:cNvPr id="182" name="Google Shape;182;p16"/>
          <p:cNvSpPr txBox="1"/>
          <p:nvPr/>
        </p:nvSpPr>
        <p:spPr>
          <a:xfrm>
            <a:off x="8190325" y="3321175"/>
            <a:ext cx="3257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Find </a:t>
            </a:r>
            <a:r>
              <a:rPr lang="en-US"/>
              <a:t>students</a:t>
            </a:r>
            <a:r>
              <a:rPr lang="en-US"/>
              <a:t> whose attendance records may be invalid</a:t>
            </a:r>
            <a:endParaRPr/>
          </a:p>
        </p:txBody>
      </p:sp>
      <p:sp>
        <p:nvSpPr>
          <p:cNvPr id="183" name="Google Shape;183;p16"/>
          <p:cNvSpPr txBox="1"/>
          <p:nvPr/>
        </p:nvSpPr>
        <p:spPr>
          <a:xfrm>
            <a:off x="8152650" y="1840700"/>
            <a:ext cx="332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Find </a:t>
            </a:r>
            <a:r>
              <a:rPr lang="en-US"/>
              <a:t>students</a:t>
            </a:r>
            <a:r>
              <a:rPr lang="en-US"/>
              <a:t> with missing data</a:t>
            </a:r>
            <a:endParaRPr/>
          </a:p>
        </p:txBody>
      </p:sp>
      <p:sp>
        <p:nvSpPr>
          <p:cNvPr id="184" name="Google Shape;184;p16"/>
          <p:cNvSpPr txBox="1"/>
          <p:nvPr/>
        </p:nvSpPr>
        <p:spPr>
          <a:xfrm>
            <a:off x="8249425" y="5024025"/>
            <a:ext cx="3143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Finds students whose course attendance records may be invalid</a:t>
            </a:r>
            <a:endParaRPr/>
          </a:p>
        </p:txBody>
      </p:sp>
      <p:sp>
        <p:nvSpPr>
          <p:cNvPr id="185" name="Google Shape;185;p16"/>
          <p:cNvSpPr txBox="1"/>
          <p:nvPr/>
        </p:nvSpPr>
        <p:spPr>
          <a:xfrm flipH="1">
            <a:off x="3156825" y="4623825"/>
            <a:ext cx="441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Provides a </a:t>
            </a:r>
            <a:r>
              <a:rPr lang="en-US"/>
              <a:t>descriptive</a:t>
            </a:r>
            <a:r>
              <a:rPr lang="en-US"/>
              <a:t> list of the field names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0" name="Shape 190"/>
        <p:cNvGrpSpPr/>
        <p:nvPr/>
      </p:nvGrpSpPr>
      <p:grpSpPr>
        <a:xfrm>
          <a:off x="0" y="0"/>
          <a:ext cx="0" cy="0"/>
          <a:chOff x="0" y="0"/>
          <a:chExt cx="0" cy="0"/>
        </a:xfrm>
      </p:grpSpPr>
      <p:pic>
        <p:nvPicPr>
          <p:cNvPr descr="preencoded.png" id="191" name="Google Shape;191;p17"/>
          <p:cNvPicPr preferRelativeResize="0"/>
          <p:nvPr/>
        </p:nvPicPr>
        <p:blipFill rotWithShape="1">
          <a:blip r:embed="rId3">
            <a:alphaModFix/>
          </a:blip>
          <a:srcRect b="0" l="0" r="86103" t="91981"/>
          <a:stretch/>
        </p:blipFill>
        <p:spPr>
          <a:xfrm>
            <a:off x="984376" y="2624570"/>
            <a:ext cx="1272419" cy="146655"/>
          </a:xfrm>
          <a:prstGeom prst="rect">
            <a:avLst/>
          </a:prstGeom>
          <a:noFill/>
          <a:ln>
            <a:noFill/>
          </a:ln>
        </p:spPr>
      </p:pic>
      <p:sp>
        <p:nvSpPr>
          <p:cNvPr id="192" name="Google Shape;192;p17"/>
          <p:cNvSpPr/>
          <p:nvPr/>
        </p:nvSpPr>
        <p:spPr>
          <a:xfrm>
            <a:off x="984375" y="749625"/>
            <a:ext cx="9276000" cy="4920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What kind of tools do teachers have?</a:t>
            </a:r>
            <a:endParaRPr b="1" i="0" sz="3200" u="none" cap="none" strike="noStrike">
              <a:solidFill>
                <a:srgbClr val="000000"/>
              </a:solidFill>
            </a:endParaRPr>
          </a:p>
        </p:txBody>
      </p:sp>
      <p:sp>
        <p:nvSpPr>
          <p:cNvPr id="193" name="Google Shape;193;p17"/>
          <p:cNvSpPr/>
          <p:nvPr/>
        </p:nvSpPr>
        <p:spPr>
          <a:xfrm>
            <a:off x="984375" y="1241625"/>
            <a:ext cx="10249800" cy="1316100"/>
          </a:xfrm>
          <a:prstGeom prst="rect">
            <a:avLst/>
          </a:prstGeom>
          <a:noFill/>
          <a:ln>
            <a:noFill/>
          </a:ln>
        </p:spPr>
        <p:txBody>
          <a:bodyPr anchorCtr="0" anchor="t" bIns="0" lIns="0" spcFirstLastPara="1" rIns="0" wrap="square" tIns="0">
            <a:noAutofit/>
          </a:bodyPr>
          <a:lstStyle/>
          <a:p>
            <a:pPr indent="0" lvl="0" marL="0" marR="0" rtl="0" algn="l">
              <a:lnSpc>
                <a:spcPct val="118500"/>
              </a:lnSpc>
              <a:spcBef>
                <a:spcPts val="0"/>
              </a:spcBef>
              <a:spcAft>
                <a:spcPts val="0"/>
              </a:spcAft>
              <a:buNone/>
            </a:pPr>
            <a:r>
              <a:rPr b="1" lang="en-US" sz="1800">
                <a:latin typeface="Calibri"/>
                <a:ea typeface="Calibri"/>
                <a:cs typeface="Calibri"/>
                <a:sym typeface="Calibri"/>
              </a:rPr>
              <a:t>The </a:t>
            </a:r>
            <a:r>
              <a:rPr b="1" lang="en-US" sz="1800" u="sng">
                <a:latin typeface="Calibri"/>
                <a:ea typeface="Calibri"/>
                <a:cs typeface="Calibri"/>
                <a:sym typeface="Calibri"/>
              </a:rPr>
              <a:t>Teacher Resource Center</a:t>
            </a:r>
            <a:r>
              <a:rPr b="1" lang="en-US" sz="1800">
                <a:latin typeface="Calibri"/>
                <a:ea typeface="Calibri"/>
                <a:cs typeface="Calibri"/>
                <a:sym typeface="Calibri"/>
              </a:rPr>
              <a:t> is available for every teacher when they login to Aeries. Remind them this is a great go-to spot for any questions they may have especially related to attendance or gradebook. They can join the Aeries teacher community, suggest new Aeries ideas, look at training videos or read support </a:t>
            </a:r>
            <a:r>
              <a:rPr b="1" lang="en-US" sz="1800">
                <a:latin typeface="Calibri"/>
                <a:ea typeface="Calibri"/>
                <a:cs typeface="Calibri"/>
                <a:sym typeface="Calibri"/>
              </a:rPr>
              <a:t>documentation</a:t>
            </a:r>
            <a:r>
              <a:rPr b="1" lang="en-US" sz="1800">
                <a:latin typeface="Calibri"/>
                <a:ea typeface="Calibri"/>
                <a:cs typeface="Calibri"/>
                <a:sym typeface="Calibri"/>
              </a:rPr>
              <a:t> right from their </a:t>
            </a:r>
            <a:r>
              <a:rPr b="1" lang="en-US" sz="1800" u="sng">
                <a:latin typeface="Calibri"/>
                <a:ea typeface="Calibri"/>
                <a:cs typeface="Calibri"/>
                <a:sym typeface="Calibri"/>
              </a:rPr>
              <a:t>Home</a:t>
            </a:r>
            <a:r>
              <a:rPr b="1" lang="en-US" sz="1800">
                <a:latin typeface="Calibri"/>
                <a:ea typeface="Calibri"/>
                <a:cs typeface="Calibri"/>
                <a:sym typeface="Calibri"/>
              </a:rPr>
              <a:t> page. </a:t>
            </a:r>
            <a:endParaRPr b="1" i="0" sz="1800" u="none" cap="none" strike="noStrike">
              <a:solidFill>
                <a:srgbClr val="000000"/>
              </a:solidFill>
              <a:latin typeface="Calibri"/>
              <a:ea typeface="Calibri"/>
              <a:cs typeface="Calibri"/>
              <a:sym typeface="Calibri"/>
            </a:endParaRPr>
          </a:p>
        </p:txBody>
      </p:sp>
      <p:pic>
        <p:nvPicPr>
          <p:cNvPr id="194" name="Google Shape;194;p17"/>
          <p:cNvPicPr preferRelativeResize="0"/>
          <p:nvPr/>
        </p:nvPicPr>
        <p:blipFill>
          <a:blip r:embed="rId4">
            <a:alphaModFix/>
          </a:blip>
          <a:stretch>
            <a:fillRect/>
          </a:stretch>
        </p:blipFill>
        <p:spPr>
          <a:xfrm>
            <a:off x="4185900" y="2624575"/>
            <a:ext cx="4121104" cy="4102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49A0"/>
        </a:solidFill>
      </p:bgPr>
    </p:bg>
    <p:spTree>
      <p:nvGrpSpPr>
        <p:cNvPr id="199" name="Shape 199"/>
        <p:cNvGrpSpPr/>
        <p:nvPr/>
      </p:nvGrpSpPr>
      <p:grpSpPr>
        <a:xfrm>
          <a:off x="0" y="0"/>
          <a:ext cx="0" cy="0"/>
          <a:chOff x="0" y="0"/>
          <a:chExt cx="0" cy="0"/>
        </a:xfrm>
      </p:grpSpPr>
      <p:pic>
        <p:nvPicPr>
          <p:cNvPr id="200" name="Google Shape;200;p18"/>
          <p:cNvPicPr preferRelativeResize="0"/>
          <p:nvPr/>
        </p:nvPicPr>
        <p:blipFill>
          <a:blip r:embed="rId3">
            <a:alphaModFix/>
          </a:blip>
          <a:stretch>
            <a:fillRect/>
          </a:stretch>
        </p:blipFill>
        <p:spPr>
          <a:xfrm>
            <a:off x="9107400" y="5501850"/>
            <a:ext cx="921375" cy="896800"/>
          </a:xfrm>
          <a:prstGeom prst="rect">
            <a:avLst/>
          </a:prstGeom>
          <a:noFill/>
          <a:ln>
            <a:noFill/>
          </a:ln>
        </p:spPr>
      </p:pic>
      <p:pic>
        <p:nvPicPr>
          <p:cNvPr id="201" name="Google Shape;201;p18"/>
          <p:cNvPicPr preferRelativeResize="0"/>
          <p:nvPr/>
        </p:nvPicPr>
        <p:blipFill>
          <a:blip r:embed="rId4">
            <a:alphaModFix/>
          </a:blip>
          <a:stretch>
            <a:fillRect/>
          </a:stretch>
        </p:blipFill>
        <p:spPr>
          <a:xfrm>
            <a:off x="665925" y="839250"/>
            <a:ext cx="5535175" cy="854000"/>
          </a:xfrm>
          <a:prstGeom prst="rect">
            <a:avLst/>
          </a:prstGeom>
          <a:noFill/>
          <a:ln>
            <a:noFill/>
          </a:ln>
        </p:spPr>
      </p:pic>
      <p:pic>
        <p:nvPicPr>
          <p:cNvPr id="202" name="Google Shape;202;p18"/>
          <p:cNvPicPr preferRelativeResize="0"/>
          <p:nvPr/>
        </p:nvPicPr>
        <p:blipFill>
          <a:blip r:embed="rId5">
            <a:alphaModFix/>
          </a:blip>
          <a:stretch>
            <a:fillRect/>
          </a:stretch>
        </p:blipFill>
        <p:spPr>
          <a:xfrm>
            <a:off x="1436275" y="4935550"/>
            <a:ext cx="5535174" cy="1687043"/>
          </a:xfrm>
          <a:prstGeom prst="rect">
            <a:avLst/>
          </a:prstGeom>
          <a:noFill/>
          <a:ln>
            <a:noFill/>
          </a:ln>
        </p:spPr>
      </p:pic>
      <p:pic>
        <p:nvPicPr>
          <p:cNvPr id="203" name="Google Shape;203;p18"/>
          <p:cNvPicPr preferRelativeResize="0"/>
          <p:nvPr/>
        </p:nvPicPr>
        <p:blipFill>
          <a:blip r:embed="rId6">
            <a:alphaModFix/>
          </a:blip>
          <a:stretch>
            <a:fillRect/>
          </a:stretch>
        </p:blipFill>
        <p:spPr>
          <a:xfrm>
            <a:off x="5341375" y="3819713"/>
            <a:ext cx="6591300" cy="1009650"/>
          </a:xfrm>
          <a:prstGeom prst="rect">
            <a:avLst/>
          </a:prstGeom>
          <a:noFill/>
          <a:ln>
            <a:noFill/>
          </a:ln>
        </p:spPr>
      </p:pic>
      <p:pic>
        <p:nvPicPr>
          <p:cNvPr id="204" name="Google Shape;204;p18"/>
          <p:cNvPicPr preferRelativeResize="0"/>
          <p:nvPr/>
        </p:nvPicPr>
        <p:blipFill>
          <a:blip r:embed="rId7">
            <a:alphaModFix/>
          </a:blip>
          <a:stretch>
            <a:fillRect/>
          </a:stretch>
        </p:blipFill>
        <p:spPr>
          <a:xfrm rot="701671">
            <a:off x="933400" y="1978900"/>
            <a:ext cx="3676650" cy="962025"/>
          </a:xfrm>
          <a:prstGeom prst="rect">
            <a:avLst/>
          </a:prstGeom>
          <a:noFill/>
          <a:ln>
            <a:noFill/>
          </a:ln>
        </p:spPr>
      </p:pic>
      <p:pic>
        <p:nvPicPr>
          <p:cNvPr id="205" name="Google Shape;205;p18"/>
          <p:cNvPicPr preferRelativeResize="0"/>
          <p:nvPr/>
        </p:nvPicPr>
        <p:blipFill>
          <a:blip r:embed="rId8">
            <a:alphaModFix/>
          </a:blip>
          <a:stretch>
            <a:fillRect/>
          </a:stretch>
        </p:blipFill>
        <p:spPr>
          <a:xfrm rot="-1108655">
            <a:off x="246810" y="3264113"/>
            <a:ext cx="7914102" cy="1009650"/>
          </a:xfrm>
          <a:prstGeom prst="rect">
            <a:avLst/>
          </a:prstGeom>
          <a:noFill/>
          <a:ln>
            <a:noFill/>
          </a:ln>
        </p:spPr>
      </p:pic>
      <p:pic>
        <p:nvPicPr>
          <p:cNvPr id="206" name="Google Shape;206;p18"/>
          <p:cNvPicPr preferRelativeResize="0"/>
          <p:nvPr/>
        </p:nvPicPr>
        <p:blipFill>
          <a:blip r:embed="rId9">
            <a:alphaModFix/>
          </a:blip>
          <a:stretch>
            <a:fillRect/>
          </a:stretch>
        </p:blipFill>
        <p:spPr>
          <a:xfrm>
            <a:off x="7701275" y="349850"/>
            <a:ext cx="4161575" cy="21109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1" name="Shape 211"/>
        <p:cNvGrpSpPr/>
        <p:nvPr/>
      </p:nvGrpSpPr>
      <p:grpSpPr>
        <a:xfrm>
          <a:off x="0" y="0"/>
          <a:ext cx="0" cy="0"/>
          <a:chOff x="0" y="0"/>
          <a:chExt cx="0" cy="0"/>
        </a:xfrm>
      </p:grpSpPr>
      <p:pic>
        <p:nvPicPr>
          <p:cNvPr descr="preencoded.png" id="212" name="Google Shape;212;p19"/>
          <p:cNvPicPr preferRelativeResize="0"/>
          <p:nvPr/>
        </p:nvPicPr>
        <p:blipFill rotWithShape="1">
          <a:blip r:embed="rId3">
            <a:alphaModFix/>
          </a:blip>
          <a:srcRect b="0" l="0" r="86103" t="91981"/>
          <a:stretch/>
        </p:blipFill>
        <p:spPr>
          <a:xfrm>
            <a:off x="898776" y="1640270"/>
            <a:ext cx="1272419" cy="146655"/>
          </a:xfrm>
          <a:prstGeom prst="rect">
            <a:avLst/>
          </a:prstGeom>
          <a:noFill/>
          <a:ln>
            <a:noFill/>
          </a:ln>
        </p:spPr>
      </p:pic>
      <p:sp>
        <p:nvSpPr>
          <p:cNvPr id="213" name="Google Shape;213;p19"/>
          <p:cNvSpPr/>
          <p:nvPr/>
        </p:nvSpPr>
        <p:spPr>
          <a:xfrm>
            <a:off x="984375" y="549250"/>
            <a:ext cx="9276000" cy="10911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We are here to support your work!</a:t>
            </a:r>
            <a:endParaRPr b="1" sz="3200">
              <a:solidFill>
                <a:srgbClr val="0C1E41"/>
              </a:solidFill>
            </a:endParaRPr>
          </a:p>
          <a:p>
            <a:pPr indent="0" lvl="0" marL="0" marR="0" rtl="0" algn="l">
              <a:lnSpc>
                <a:spcPct val="118750"/>
              </a:lnSpc>
              <a:spcBef>
                <a:spcPts val="0"/>
              </a:spcBef>
              <a:spcAft>
                <a:spcPts val="0"/>
              </a:spcAft>
              <a:buNone/>
            </a:pPr>
            <a:r>
              <a:rPr b="1" lang="en-US" sz="3200">
                <a:solidFill>
                  <a:srgbClr val="0C1E41"/>
                </a:solidFill>
              </a:rPr>
              <a:t>Click any of the hot links below to learn more!</a:t>
            </a:r>
            <a:endParaRPr b="1" sz="3200">
              <a:solidFill>
                <a:srgbClr val="0C1E41"/>
              </a:solidFill>
            </a:endParaRPr>
          </a:p>
        </p:txBody>
      </p:sp>
      <p:sp>
        <p:nvSpPr>
          <p:cNvPr id="214" name="Google Shape;214;p19"/>
          <p:cNvSpPr/>
          <p:nvPr/>
        </p:nvSpPr>
        <p:spPr>
          <a:xfrm>
            <a:off x="1102050" y="1840900"/>
            <a:ext cx="3552000" cy="259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4"/>
              </a:rPr>
              <a:t>Events Calendar</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5"/>
              </a:rPr>
              <a:t>School &amp; District Global Messages</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6"/>
              </a:rPr>
              <a:t>Student Search</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7"/>
              </a:rPr>
              <a:t>Sample Queries</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8"/>
              </a:rPr>
              <a:t>Intro to Teacher Portal</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9"/>
              </a:rPr>
              <a:t>Aeries Support</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10"/>
              </a:rPr>
              <a:t>GMA Replays</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11"/>
              </a:rPr>
              <a:t>Webinars &amp; Workshops</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200">
                <a:solidFill>
                  <a:schemeClr val="dk1"/>
                </a:solidFill>
              </a:rPr>
              <a:t>  </a:t>
            </a:r>
            <a:endParaRPr sz="1200">
              <a:solidFill>
                <a:schemeClr val="dk1"/>
              </a:solidFill>
            </a:endParaRPr>
          </a:p>
          <a:p>
            <a:pPr indent="0" lvl="0" marL="0" marR="0" rtl="0" algn="l">
              <a:lnSpc>
                <a:spcPct val="118500"/>
              </a:lnSpc>
              <a:spcBef>
                <a:spcPts val="1400"/>
              </a:spcBef>
              <a:spcAft>
                <a:spcPts val="0"/>
              </a:spcAft>
              <a:buNone/>
            </a:pPr>
            <a:r>
              <a:t/>
            </a:r>
            <a:endParaRPr b="1" sz="1800">
              <a:latin typeface="Calibri"/>
              <a:ea typeface="Calibri"/>
              <a:cs typeface="Calibri"/>
              <a:sym typeface="Calibri"/>
            </a:endParaRPr>
          </a:p>
        </p:txBody>
      </p:sp>
      <p:sp>
        <p:nvSpPr>
          <p:cNvPr id="215" name="Google Shape;215;p19"/>
          <p:cNvSpPr txBox="1"/>
          <p:nvPr/>
        </p:nvSpPr>
        <p:spPr>
          <a:xfrm>
            <a:off x="5659800" y="2001400"/>
            <a:ext cx="53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6" name="Google Shape;216;p19"/>
          <p:cNvSpPr txBox="1"/>
          <p:nvPr/>
        </p:nvSpPr>
        <p:spPr>
          <a:xfrm>
            <a:off x="5788200" y="1894375"/>
            <a:ext cx="3851700" cy="384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12"/>
              </a:rPr>
              <a:t>AeriesCon Fall 2022 Replays</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13"/>
              </a:rPr>
              <a:t>Aeries Academy</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a:solidFill>
                  <a:schemeClr val="dk1"/>
                </a:solidFill>
              </a:rPr>
              <a:t> </a:t>
            </a:r>
            <a:r>
              <a:rPr lang="en-US" sz="1800" u="sng">
                <a:solidFill>
                  <a:schemeClr val="hlink"/>
                </a:solidFill>
                <a:hlinkClick r:id="rId14"/>
              </a:rPr>
              <a:t>Training Catalog</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15"/>
              </a:rPr>
              <a:t>Code Table Report</a:t>
            </a:r>
            <a:endParaRPr sz="1800" u="sng">
              <a:solidFill>
                <a:schemeClr val="hlink"/>
              </a:solidFill>
            </a:endParaRPr>
          </a:p>
          <a:p>
            <a:pPr indent="0" lvl="0" marL="0" rtl="0" algn="l">
              <a:lnSpc>
                <a:spcPct val="115000"/>
              </a:lnSpc>
              <a:spcBef>
                <a:spcPts val="1400"/>
              </a:spcBef>
              <a:spcAft>
                <a:spcPts val="0"/>
              </a:spcAft>
              <a:buClr>
                <a:schemeClr val="dk1"/>
              </a:buClr>
              <a:buSzPts val="1100"/>
              <a:buFont typeface="Arial"/>
              <a:buNone/>
            </a:pPr>
            <a:r>
              <a:rPr lang="en-US" sz="1800" u="sng">
                <a:solidFill>
                  <a:schemeClr val="hlink"/>
                </a:solidFill>
                <a:hlinkClick r:id="rId16"/>
              </a:rPr>
              <a:t>Attendance Audit Report</a:t>
            </a:r>
            <a:endParaRPr sz="1800" u="sng">
              <a:solidFill>
                <a:schemeClr val="hlink"/>
              </a:solidFill>
            </a:endParaRPr>
          </a:p>
          <a:p>
            <a:pPr indent="0" lvl="0" marL="0" rtl="0" algn="l">
              <a:lnSpc>
                <a:spcPct val="118500"/>
              </a:lnSpc>
              <a:spcBef>
                <a:spcPts val="1400"/>
              </a:spcBef>
              <a:spcAft>
                <a:spcPts val="0"/>
              </a:spcAft>
              <a:buNone/>
            </a:pPr>
            <a:r>
              <a:rPr lang="en-US" sz="1800" u="sng">
                <a:solidFill>
                  <a:schemeClr val="hlink"/>
                </a:solidFill>
                <a:hlinkClick r:id="rId17"/>
              </a:rPr>
              <a:t>Course Attendance Audit Report</a:t>
            </a:r>
            <a:endParaRPr b="1" sz="1800">
              <a:solidFill>
                <a:schemeClr val="dk1"/>
              </a:solidFill>
            </a:endParaRPr>
          </a:p>
          <a:p>
            <a:pPr indent="0" lvl="0" marL="0" rtl="0" algn="l">
              <a:lnSpc>
                <a:spcPct val="115000"/>
              </a:lnSpc>
              <a:spcBef>
                <a:spcPts val="1200"/>
              </a:spcBef>
              <a:spcAft>
                <a:spcPts val="0"/>
              </a:spcAft>
              <a:buNone/>
            </a:pPr>
            <a:r>
              <a:rPr lang="en-US" sz="1800" u="sng">
                <a:solidFill>
                  <a:schemeClr val="hlink"/>
                </a:solidFill>
                <a:hlinkClick r:id="rId18"/>
              </a:rPr>
              <a:t>Aeries Blog &amp; Listserv Sign Up</a:t>
            </a:r>
            <a:endParaRPr sz="1800" u="sng">
              <a:solidFill>
                <a:schemeClr val="hlink"/>
              </a:solidFill>
            </a:endParaRPr>
          </a:p>
          <a:p>
            <a:pPr indent="0" lvl="0" marL="0" rtl="0" algn="l">
              <a:spcBef>
                <a:spcPts val="12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49A0"/>
        </a:solidFill>
      </p:bgPr>
    </p:bg>
    <p:spTree>
      <p:nvGrpSpPr>
        <p:cNvPr id="221" name="Shape 221"/>
        <p:cNvGrpSpPr/>
        <p:nvPr/>
      </p:nvGrpSpPr>
      <p:grpSpPr>
        <a:xfrm>
          <a:off x="0" y="0"/>
          <a:ext cx="0" cy="0"/>
          <a:chOff x="0" y="0"/>
          <a:chExt cx="0" cy="0"/>
        </a:xfrm>
      </p:grpSpPr>
      <p:pic>
        <p:nvPicPr>
          <p:cNvPr descr="preencoded.png" id="222" name="Google Shape;222;p20"/>
          <p:cNvPicPr preferRelativeResize="0"/>
          <p:nvPr/>
        </p:nvPicPr>
        <p:blipFill rotWithShape="1">
          <a:blip r:embed="rId3">
            <a:alphaModFix/>
          </a:blip>
          <a:srcRect b="0" l="0" r="0" t="0"/>
          <a:stretch/>
        </p:blipFill>
        <p:spPr>
          <a:xfrm>
            <a:off x="10007600" y="-63500"/>
            <a:ext cx="2247900" cy="1816100"/>
          </a:xfrm>
          <a:prstGeom prst="rect">
            <a:avLst/>
          </a:prstGeom>
          <a:noFill/>
          <a:ln>
            <a:noFill/>
          </a:ln>
        </p:spPr>
      </p:pic>
      <p:pic>
        <p:nvPicPr>
          <p:cNvPr descr="preencoded.png" id="223" name="Google Shape;223;p20"/>
          <p:cNvPicPr preferRelativeResize="0"/>
          <p:nvPr/>
        </p:nvPicPr>
        <p:blipFill rotWithShape="1">
          <a:blip r:embed="rId4">
            <a:alphaModFix/>
          </a:blip>
          <a:srcRect b="0" l="0" r="0" t="0"/>
          <a:stretch/>
        </p:blipFill>
        <p:spPr>
          <a:xfrm>
            <a:off x="5041900" y="787626"/>
            <a:ext cx="2120900" cy="495300"/>
          </a:xfrm>
          <a:prstGeom prst="rect">
            <a:avLst/>
          </a:prstGeom>
          <a:noFill/>
          <a:ln>
            <a:noFill/>
          </a:ln>
        </p:spPr>
      </p:pic>
      <p:sp>
        <p:nvSpPr>
          <p:cNvPr id="224" name="Google Shape;224;p20"/>
          <p:cNvSpPr/>
          <p:nvPr/>
        </p:nvSpPr>
        <p:spPr>
          <a:xfrm>
            <a:off x="-130175" y="1811523"/>
            <a:ext cx="12452350" cy="819150"/>
          </a:xfrm>
          <a:prstGeom prst="rect">
            <a:avLst/>
          </a:prstGeom>
          <a:noFill/>
          <a:ln>
            <a:noFill/>
          </a:ln>
        </p:spPr>
        <p:txBody>
          <a:bodyPr anchorCtr="0" anchor="t" bIns="0" lIns="0" spcFirstLastPara="1" rIns="0" wrap="square" tIns="0">
            <a:noAutofit/>
          </a:bodyPr>
          <a:lstStyle/>
          <a:p>
            <a:pPr indent="0" lvl="0" marL="0" marR="0" rtl="0" algn="ctr">
              <a:lnSpc>
                <a:spcPct val="101046"/>
              </a:lnSpc>
              <a:spcBef>
                <a:spcPts val="0"/>
              </a:spcBef>
              <a:spcAft>
                <a:spcPts val="0"/>
              </a:spcAft>
              <a:buNone/>
            </a:pPr>
            <a:r>
              <a:rPr b="0" i="0" lang="en-US" sz="6400" u="none" cap="none" strike="noStrike">
                <a:solidFill>
                  <a:srgbClr val="FFFFFF"/>
                </a:solidFill>
                <a:latin typeface="Arial"/>
                <a:ea typeface="Arial"/>
                <a:cs typeface="Arial"/>
                <a:sym typeface="Arial"/>
              </a:rPr>
              <a:t>Thank</a:t>
            </a:r>
            <a:r>
              <a:rPr lang="en-US" sz="6400">
                <a:solidFill>
                  <a:srgbClr val="FFFFFF"/>
                </a:solidFill>
              </a:rPr>
              <a:t> you</a:t>
            </a:r>
            <a:r>
              <a:rPr b="0" i="0" lang="en-US" sz="6400" u="none" cap="none" strike="noStrike">
                <a:solidFill>
                  <a:srgbClr val="FFFFFF"/>
                </a:solidFill>
                <a:latin typeface="Arial"/>
                <a:ea typeface="Arial"/>
                <a:cs typeface="Arial"/>
                <a:sym typeface="Arial"/>
              </a:rPr>
              <a:t> for joining us!</a:t>
            </a:r>
            <a:endParaRPr b="0" i="0" sz="6400" u="none" cap="none" strike="noStrike">
              <a:solidFill>
                <a:srgbClr val="000000"/>
              </a:solidFill>
              <a:latin typeface="Arial"/>
              <a:ea typeface="Arial"/>
              <a:cs typeface="Arial"/>
              <a:sym typeface="Arial"/>
            </a:endParaRPr>
          </a:p>
        </p:txBody>
      </p:sp>
      <p:sp>
        <p:nvSpPr>
          <p:cNvPr id="225" name="Google Shape;225;p20"/>
          <p:cNvSpPr/>
          <p:nvPr/>
        </p:nvSpPr>
        <p:spPr>
          <a:xfrm>
            <a:off x="63500" y="3400576"/>
            <a:ext cx="12192000" cy="3457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6" name="Google Shape;226;p20"/>
          <p:cNvSpPr/>
          <p:nvPr/>
        </p:nvSpPr>
        <p:spPr>
          <a:xfrm>
            <a:off x="939800" y="3859447"/>
            <a:ext cx="9004200" cy="694069"/>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t/>
            </a:r>
            <a:endParaRPr b="1" i="0" sz="3200" u="none" cap="none" strike="noStrike">
              <a:solidFill>
                <a:srgbClr val="000000"/>
              </a:solidFill>
            </a:endParaRPr>
          </a:p>
        </p:txBody>
      </p:sp>
      <p:pic>
        <p:nvPicPr>
          <p:cNvPr descr="preencoded.png" id="227" name="Google Shape;227;p20"/>
          <p:cNvPicPr preferRelativeResize="0"/>
          <p:nvPr/>
        </p:nvPicPr>
        <p:blipFill rotWithShape="1">
          <a:blip r:embed="rId5">
            <a:alphaModFix/>
          </a:blip>
          <a:srcRect b="0" l="0" r="0" t="0"/>
          <a:stretch/>
        </p:blipFill>
        <p:spPr>
          <a:xfrm>
            <a:off x="-63500" y="2781300"/>
            <a:ext cx="1219200" cy="4140200"/>
          </a:xfrm>
          <a:prstGeom prst="rect">
            <a:avLst/>
          </a:prstGeom>
          <a:noFill/>
          <a:ln>
            <a:noFill/>
          </a:ln>
        </p:spPr>
      </p:pic>
      <p:sp>
        <p:nvSpPr>
          <p:cNvPr id="228" name="Google Shape;228;p20"/>
          <p:cNvSpPr/>
          <p:nvPr/>
        </p:nvSpPr>
        <p:spPr>
          <a:xfrm>
            <a:off x="0" y="3275890"/>
            <a:ext cx="12192000" cy="124685"/>
          </a:xfrm>
          <a:prstGeom prst="rect">
            <a:avLst/>
          </a:prstGeom>
          <a:solidFill>
            <a:srgbClr val="0F34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9" name="Google Shape;229;p20"/>
          <p:cNvSpPr txBox="1"/>
          <p:nvPr/>
        </p:nvSpPr>
        <p:spPr>
          <a:xfrm>
            <a:off x="973700" y="3943725"/>
            <a:ext cx="10228200" cy="25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200">
                <a:solidFill>
                  <a:srgbClr val="CC0000"/>
                </a:solidFill>
                <a:latin typeface="Calibri"/>
                <a:ea typeface="Calibri"/>
                <a:cs typeface="Calibri"/>
                <a:sym typeface="Calibri"/>
              </a:rPr>
              <a:t>Bring your coffee and come to the next GMA! Check our </a:t>
            </a:r>
            <a:r>
              <a:rPr lang="en-US" sz="3200" u="sng">
                <a:solidFill>
                  <a:schemeClr val="hlink"/>
                </a:solidFill>
                <a:latin typeface="Calibri"/>
                <a:ea typeface="Calibri"/>
                <a:cs typeface="Calibri"/>
                <a:sym typeface="Calibri"/>
                <a:hlinkClick r:id="rId6"/>
              </a:rPr>
              <a:t>website</a:t>
            </a:r>
            <a:r>
              <a:rPr lang="en-US" sz="3200">
                <a:solidFill>
                  <a:srgbClr val="CC0000"/>
                </a:solidFill>
                <a:latin typeface="Calibri"/>
                <a:ea typeface="Calibri"/>
                <a:cs typeface="Calibri"/>
                <a:sym typeface="Calibri"/>
              </a:rPr>
              <a:t> for dates and topics. All are welcome. And it’s FREE!</a:t>
            </a:r>
            <a:endParaRPr sz="3200">
              <a:solidFill>
                <a:srgbClr val="CC0000"/>
              </a:solidFill>
              <a:latin typeface="Calibri"/>
              <a:ea typeface="Calibri"/>
              <a:cs typeface="Calibri"/>
              <a:sym typeface="Calibri"/>
            </a:endParaRPr>
          </a:p>
          <a:p>
            <a:pPr indent="0" lvl="0" marL="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lang="en-US" sz="3200">
                <a:solidFill>
                  <a:schemeClr val="dk1"/>
                </a:solidFill>
                <a:latin typeface="Calibri"/>
                <a:ea typeface="Calibri"/>
                <a:cs typeface="Calibri"/>
                <a:sym typeface="Calibri"/>
              </a:rPr>
              <a:t>Please complete the session survey</a:t>
            </a:r>
            <a:endParaRPr sz="3200">
              <a:solidFill>
                <a:schemeClr val="dk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lang="en-US" sz="3200" u="sng">
                <a:solidFill>
                  <a:schemeClr val="hlink"/>
                </a:solidFill>
                <a:highlight>
                  <a:srgbClr val="FFFFFF"/>
                </a:highlight>
                <a:hlinkClick r:id="rId7"/>
              </a:rPr>
              <a:t>GMA Session Survey</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sp>
        <p:nvSpPr>
          <p:cNvPr id="33" name="Google Shape;33;p4"/>
          <p:cNvSpPr/>
          <p:nvPr/>
        </p:nvSpPr>
        <p:spPr>
          <a:xfrm>
            <a:off x="1252235" y="1315236"/>
            <a:ext cx="7101189" cy="704850"/>
          </a:xfrm>
          <a:prstGeom prst="rect">
            <a:avLst/>
          </a:prstGeom>
          <a:noFill/>
          <a:ln>
            <a:noFill/>
          </a:ln>
        </p:spPr>
        <p:txBody>
          <a:bodyPr anchorCtr="0" anchor="t" bIns="0" lIns="0" spcFirstLastPara="1" rIns="0" wrap="square" tIns="0">
            <a:noAutofit/>
          </a:bodyPr>
          <a:lstStyle/>
          <a:p>
            <a:pPr indent="0" lvl="0" marL="0" marR="0" rtl="0" algn="l">
              <a:lnSpc>
                <a:spcPct val="76861"/>
              </a:lnSpc>
              <a:spcBef>
                <a:spcPts val="0"/>
              </a:spcBef>
              <a:spcAft>
                <a:spcPts val="0"/>
              </a:spcAft>
              <a:buNone/>
            </a:pPr>
            <a:r>
              <a:rPr b="0" i="0" lang="en-US" sz="7200" u="none" cap="none" strike="noStrike">
                <a:solidFill>
                  <a:srgbClr val="345BA9"/>
                </a:solidFill>
                <a:latin typeface="Arial"/>
                <a:ea typeface="Arial"/>
                <a:cs typeface="Arial"/>
                <a:sym typeface="Arial"/>
              </a:rPr>
              <a:t>Speaking today:</a:t>
            </a:r>
            <a:endParaRPr b="0" i="0" sz="7200" u="none" cap="none" strike="noStrike">
              <a:solidFill>
                <a:srgbClr val="345BA9"/>
              </a:solidFill>
              <a:latin typeface="Arial"/>
              <a:ea typeface="Arial"/>
              <a:cs typeface="Arial"/>
              <a:sym typeface="Arial"/>
            </a:endParaRPr>
          </a:p>
        </p:txBody>
      </p:sp>
      <p:grpSp>
        <p:nvGrpSpPr>
          <p:cNvPr id="34" name="Google Shape;34;p4"/>
          <p:cNvGrpSpPr/>
          <p:nvPr/>
        </p:nvGrpSpPr>
        <p:grpSpPr>
          <a:xfrm>
            <a:off x="1230010" y="2992344"/>
            <a:ext cx="5616575" cy="866775"/>
            <a:chOff x="1806575" y="3878262"/>
            <a:chExt cx="5616575" cy="866775"/>
          </a:xfrm>
        </p:grpSpPr>
        <p:sp>
          <p:nvSpPr>
            <p:cNvPr id="35" name="Google Shape;35;p4"/>
            <p:cNvSpPr/>
            <p:nvPr/>
          </p:nvSpPr>
          <p:spPr>
            <a:xfrm>
              <a:off x="2876550" y="3898900"/>
              <a:ext cx="4546600" cy="355600"/>
            </a:xfrm>
            <a:prstGeom prst="rect">
              <a:avLst/>
            </a:prstGeom>
            <a:noFill/>
            <a:ln>
              <a:noFill/>
            </a:ln>
          </p:spPr>
          <p:txBody>
            <a:bodyPr anchorCtr="0" anchor="ctr" bIns="0" lIns="0" spcFirstLastPara="1" rIns="0" wrap="square" tIns="0">
              <a:noAutofit/>
            </a:bodyPr>
            <a:lstStyle/>
            <a:p>
              <a:pPr indent="0" lvl="0" marL="0" marR="0" rtl="0" algn="l">
                <a:lnSpc>
                  <a:spcPct val="103350"/>
                </a:lnSpc>
                <a:spcBef>
                  <a:spcPts val="0"/>
                </a:spcBef>
                <a:spcAft>
                  <a:spcPts val="0"/>
                </a:spcAft>
                <a:buNone/>
              </a:pPr>
              <a:r>
                <a:rPr b="1" lang="en-US" sz="1800">
                  <a:solidFill>
                    <a:srgbClr val="0F346F"/>
                  </a:solidFill>
                  <a:latin typeface="Nunito Sans"/>
                  <a:ea typeface="Nunito Sans"/>
                  <a:cs typeface="Nunito Sans"/>
                  <a:sym typeface="Nunito Sans"/>
                </a:rPr>
                <a:t>Lindi Dreibelbis</a:t>
              </a:r>
              <a:r>
                <a:rPr b="1" i="0" lang="en-US" sz="1800" u="none" cap="none" strike="noStrike">
                  <a:solidFill>
                    <a:srgbClr val="0F346F"/>
                  </a:solidFill>
                  <a:latin typeface="Nunito Sans"/>
                  <a:ea typeface="Nunito Sans"/>
                  <a:cs typeface="Nunito Sans"/>
                  <a:sym typeface="Nunito Sans"/>
                </a:rPr>
                <a:t> </a:t>
              </a:r>
              <a:r>
                <a:rPr b="0" i="0" lang="en-US" sz="1800" u="none" cap="none" strike="noStrike">
                  <a:solidFill>
                    <a:srgbClr val="0F346F"/>
                  </a:solidFill>
                  <a:latin typeface="Nunito Sans"/>
                  <a:ea typeface="Nunito Sans"/>
                  <a:cs typeface="Nunito Sans"/>
                  <a:sym typeface="Nunito Sans"/>
                </a:rPr>
                <a:t>|</a:t>
              </a:r>
              <a:r>
                <a:rPr b="1" i="0" lang="en-US" sz="1800" u="none" cap="none" strike="noStrike">
                  <a:solidFill>
                    <a:srgbClr val="0F346F"/>
                  </a:solidFill>
                  <a:latin typeface="Nunito Sans"/>
                  <a:ea typeface="Nunito Sans"/>
                  <a:cs typeface="Nunito Sans"/>
                  <a:sym typeface="Nunito Sans"/>
                </a:rPr>
                <a:t>  </a:t>
              </a:r>
              <a:r>
                <a:rPr lang="en-US" sz="1800">
                  <a:solidFill>
                    <a:srgbClr val="0F346F"/>
                  </a:solidFill>
                  <a:latin typeface="Nunito Sans"/>
                  <a:ea typeface="Nunito Sans"/>
                  <a:cs typeface="Nunito Sans"/>
                  <a:sym typeface="Nunito Sans"/>
                </a:rPr>
                <a:t>Aeries Trainer</a:t>
              </a:r>
              <a:endParaRPr b="0" i="0" sz="1800" u="none" cap="none" strike="noStrike">
                <a:solidFill>
                  <a:srgbClr val="0F346F"/>
                </a:solidFill>
                <a:latin typeface="Calibri"/>
                <a:ea typeface="Calibri"/>
                <a:cs typeface="Calibri"/>
                <a:sym typeface="Calibri"/>
              </a:endParaRPr>
            </a:p>
          </p:txBody>
        </p:sp>
        <p:sp>
          <p:nvSpPr>
            <p:cNvPr id="36" name="Google Shape;36;p4"/>
            <p:cNvSpPr/>
            <p:nvPr/>
          </p:nvSpPr>
          <p:spPr>
            <a:xfrm>
              <a:off x="2865450" y="4345775"/>
              <a:ext cx="4546500" cy="266700"/>
            </a:xfrm>
            <a:prstGeom prst="rect">
              <a:avLst/>
            </a:prstGeom>
            <a:noFill/>
            <a:ln>
              <a:noFill/>
            </a:ln>
          </p:spPr>
          <p:txBody>
            <a:bodyPr anchorCtr="0" anchor="t" bIns="0" lIns="0" spcFirstLastPara="1" rIns="0" wrap="square" tIns="0">
              <a:noAutofit/>
            </a:bodyPr>
            <a:lstStyle/>
            <a:p>
              <a:pPr indent="0" lvl="0" marL="0" marR="0" rtl="0" algn="l">
                <a:lnSpc>
                  <a:spcPct val="134833"/>
                </a:lnSpc>
                <a:spcBef>
                  <a:spcPts val="0"/>
                </a:spcBef>
                <a:spcAft>
                  <a:spcPts val="0"/>
                </a:spcAft>
                <a:buNone/>
              </a:pPr>
              <a:r>
                <a:rPr lang="en-US" sz="1800">
                  <a:solidFill>
                    <a:srgbClr val="0F346F"/>
                  </a:solidFill>
                  <a:latin typeface="Nunito Sans"/>
                  <a:ea typeface="Nunito Sans"/>
                  <a:cs typeface="Nunito Sans"/>
                  <a:sym typeface="Nunito Sans"/>
                </a:rPr>
                <a:t>LindiD@aeries.com</a:t>
              </a:r>
              <a:endParaRPr b="0" i="0" sz="1800" u="none" cap="none" strike="noStrike">
                <a:solidFill>
                  <a:srgbClr val="0F346F"/>
                </a:solidFill>
                <a:latin typeface="Calibri"/>
                <a:ea typeface="Calibri"/>
                <a:cs typeface="Calibri"/>
                <a:sym typeface="Calibri"/>
              </a:endParaRPr>
            </a:p>
          </p:txBody>
        </p:sp>
        <p:sp>
          <p:nvSpPr>
            <p:cNvPr id="37" name="Google Shape;37;p4"/>
            <p:cNvSpPr/>
            <p:nvPr/>
          </p:nvSpPr>
          <p:spPr>
            <a:xfrm>
              <a:off x="1806575" y="3878262"/>
              <a:ext cx="851505" cy="866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8" name="Google Shape;38;p4"/>
          <p:cNvGrpSpPr/>
          <p:nvPr/>
        </p:nvGrpSpPr>
        <p:grpSpPr>
          <a:xfrm>
            <a:off x="1252234" y="4232975"/>
            <a:ext cx="5594351" cy="866775"/>
            <a:chOff x="1828799" y="5118893"/>
            <a:chExt cx="5594351" cy="866775"/>
          </a:xfrm>
        </p:grpSpPr>
        <p:sp>
          <p:nvSpPr>
            <p:cNvPr id="39" name="Google Shape;39;p4"/>
            <p:cNvSpPr/>
            <p:nvPr/>
          </p:nvSpPr>
          <p:spPr>
            <a:xfrm>
              <a:off x="2876550" y="5149850"/>
              <a:ext cx="4546600" cy="355600"/>
            </a:xfrm>
            <a:prstGeom prst="rect">
              <a:avLst/>
            </a:prstGeom>
            <a:noFill/>
            <a:ln>
              <a:noFill/>
            </a:ln>
          </p:spPr>
          <p:txBody>
            <a:bodyPr anchorCtr="0" anchor="ctr" bIns="0" lIns="0" spcFirstLastPara="1" rIns="0" wrap="square" tIns="0">
              <a:noAutofit/>
            </a:bodyPr>
            <a:lstStyle/>
            <a:p>
              <a:pPr indent="0" lvl="0" marL="0" marR="0" rtl="0" algn="l">
                <a:lnSpc>
                  <a:spcPct val="103350"/>
                </a:lnSpc>
                <a:spcBef>
                  <a:spcPts val="0"/>
                </a:spcBef>
                <a:spcAft>
                  <a:spcPts val="0"/>
                </a:spcAft>
                <a:buNone/>
              </a:pPr>
              <a:r>
                <a:rPr b="1" lang="en-US" sz="1800">
                  <a:solidFill>
                    <a:srgbClr val="0F346F"/>
                  </a:solidFill>
                  <a:latin typeface="Nunito Sans"/>
                  <a:ea typeface="Nunito Sans"/>
                  <a:cs typeface="Nunito Sans"/>
                  <a:sym typeface="Nunito Sans"/>
                </a:rPr>
                <a:t>Elena Lohr</a:t>
              </a:r>
              <a:r>
                <a:rPr b="1" i="0" lang="en-US" sz="1800" u="none" cap="none" strike="noStrike">
                  <a:solidFill>
                    <a:srgbClr val="0F346F"/>
                  </a:solidFill>
                  <a:latin typeface="Nunito Sans"/>
                  <a:ea typeface="Nunito Sans"/>
                  <a:cs typeface="Nunito Sans"/>
                  <a:sym typeface="Nunito Sans"/>
                </a:rPr>
                <a:t> </a:t>
              </a:r>
              <a:r>
                <a:rPr b="0" i="0" lang="en-US" sz="1800" u="none" cap="none" strike="noStrike">
                  <a:solidFill>
                    <a:srgbClr val="0F346F"/>
                  </a:solidFill>
                  <a:latin typeface="Nunito Sans"/>
                  <a:ea typeface="Nunito Sans"/>
                  <a:cs typeface="Nunito Sans"/>
                  <a:sym typeface="Nunito Sans"/>
                </a:rPr>
                <a:t>|</a:t>
              </a:r>
              <a:r>
                <a:rPr b="1" i="0" lang="en-US" sz="1800" u="none" cap="none" strike="noStrike">
                  <a:solidFill>
                    <a:srgbClr val="0F346F"/>
                  </a:solidFill>
                  <a:latin typeface="Nunito Sans"/>
                  <a:ea typeface="Nunito Sans"/>
                  <a:cs typeface="Nunito Sans"/>
                  <a:sym typeface="Nunito Sans"/>
                </a:rPr>
                <a:t> </a:t>
              </a:r>
              <a:r>
                <a:rPr lang="en-US" sz="1800">
                  <a:solidFill>
                    <a:srgbClr val="0F346F"/>
                  </a:solidFill>
                  <a:latin typeface="Nunito Sans"/>
                  <a:ea typeface="Nunito Sans"/>
                  <a:cs typeface="Nunito Sans"/>
                  <a:sym typeface="Nunito Sans"/>
                </a:rPr>
                <a:t>Customer Advocate</a:t>
              </a:r>
              <a:endParaRPr b="0" i="0" sz="1800" u="none" cap="none" strike="noStrike">
                <a:solidFill>
                  <a:srgbClr val="0F346F"/>
                </a:solidFill>
                <a:latin typeface="Calibri"/>
                <a:ea typeface="Calibri"/>
                <a:cs typeface="Calibri"/>
                <a:sym typeface="Calibri"/>
              </a:endParaRPr>
            </a:p>
          </p:txBody>
        </p:sp>
        <p:sp>
          <p:nvSpPr>
            <p:cNvPr id="40" name="Google Shape;40;p4"/>
            <p:cNvSpPr/>
            <p:nvPr/>
          </p:nvSpPr>
          <p:spPr>
            <a:xfrm>
              <a:off x="2876563" y="5505450"/>
              <a:ext cx="4546500" cy="266700"/>
            </a:xfrm>
            <a:prstGeom prst="rect">
              <a:avLst/>
            </a:prstGeom>
            <a:noFill/>
            <a:ln>
              <a:noFill/>
            </a:ln>
          </p:spPr>
          <p:txBody>
            <a:bodyPr anchorCtr="0" anchor="t" bIns="0" lIns="0" spcFirstLastPara="1" rIns="0" wrap="square" tIns="0">
              <a:noAutofit/>
            </a:bodyPr>
            <a:lstStyle/>
            <a:p>
              <a:pPr indent="0" lvl="0" marL="0" marR="0" rtl="0" algn="l">
                <a:lnSpc>
                  <a:spcPct val="114833"/>
                </a:lnSpc>
                <a:spcBef>
                  <a:spcPts val="0"/>
                </a:spcBef>
                <a:spcAft>
                  <a:spcPts val="0"/>
                </a:spcAft>
                <a:buNone/>
              </a:pPr>
              <a:r>
                <a:rPr lang="en-US" sz="1800">
                  <a:solidFill>
                    <a:srgbClr val="0F346F"/>
                  </a:solidFill>
                  <a:latin typeface="Calibri"/>
                  <a:ea typeface="Calibri"/>
                  <a:cs typeface="Calibri"/>
                  <a:sym typeface="Calibri"/>
                </a:rPr>
                <a:t>ElenaL@aeries.com</a:t>
              </a:r>
              <a:endParaRPr/>
            </a:p>
          </p:txBody>
        </p:sp>
        <p:sp>
          <p:nvSpPr>
            <p:cNvPr id="41" name="Google Shape;41;p4"/>
            <p:cNvSpPr/>
            <p:nvPr/>
          </p:nvSpPr>
          <p:spPr>
            <a:xfrm>
              <a:off x="1828799" y="5118893"/>
              <a:ext cx="851505" cy="86677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preencoded.png" id="42" name="Google Shape;42;p4"/>
          <p:cNvPicPr preferRelativeResize="0"/>
          <p:nvPr/>
        </p:nvPicPr>
        <p:blipFill rotWithShape="1">
          <a:blip r:embed="rId3">
            <a:alphaModFix/>
          </a:blip>
          <a:srcRect b="0" l="0" r="0" t="0"/>
          <a:stretch/>
        </p:blipFill>
        <p:spPr>
          <a:xfrm flipH="1" rot="10800000">
            <a:off x="0" y="-9431"/>
            <a:ext cx="1252235" cy="4140200"/>
          </a:xfrm>
          <a:prstGeom prst="rect">
            <a:avLst/>
          </a:prstGeom>
          <a:noFill/>
          <a:ln>
            <a:noFill/>
          </a:ln>
        </p:spPr>
      </p:pic>
      <p:pic>
        <p:nvPicPr>
          <p:cNvPr id="43" name="Google Shape;43;p4"/>
          <p:cNvPicPr preferRelativeResize="0"/>
          <p:nvPr/>
        </p:nvPicPr>
        <p:blipFill rotWithShape="1">
          <a:blip r:embed="rId4">
            <a:alphaModFix amt="50000"/>
          </a:blip>
          <a:srcRect b="0" l="0" r="0" t="0"/>
          <a:stretch/>
        </p:blipFill>
        <p:spPr>
          <a:xfrm>
            <a:off x="7042831" y="2545868"/>
            <a:ext cx="4953000" cy="4118458"/>
          </a:xfrm>
          <a:prstGeom prst="rect">
            <a:avLst/>
          </a:prstGeom>
          <a:noFill/>
          <a:ln>
            <a:noFill/>
          </a:ln>
        </p:spPr>
      </p:pic>
      <p:pic>
        <p:nvPicPr>
          <p:cNvPr id="44" name="Google Shape;44;p4"/>
          <p:cNvPicPr preferRelativeResize="0"/>
          <p:nvPr/>
        </p:nvPicPr>
        <p:blipFill rotWithShape="1">
          <a:blip r:embed="rId5">
            <a:alphaModFix/>
          </a:blip>
          <a:srcRect b="0" l="0" r="0" t="0"/>
          <a:stretch/>
        </p:blipFill>
        <p:spPr>
          <a:xfrm>
            <a:off x="841042" y="6215108"/>
            <a:ext cx="126206" cy="124905"/>
          </a:xfrm>
          <a:prstGeom prst="rect">
            <a:avLst/>
          </a:prstGeom>
          <a:noFill/>
          <a:ln>
            <a:noFill/>
          </a:ln>
        </p:spPr>
      </p:pic>
      <p:pic>
        <p:nvPicPr>
          <p:cNvPr id="45" name="Google Shape;45;p4"/>
          <p:cNvPicPr preferRelativeResize="0"/>
          <p:nvPr/>
        </p:nvPicPr>
        <p:blipFill rotWithShape="1">
          <a:blip r:embed="rId5">
            <a:alphaModFix/>
          </a:blip>
          <a:srcRect b="0" l="0" r="0" t="0"/>
          <a:stretch/>
        </p:blipFill>
        <p:spPr>
          <a:xfrm>
            <a:off x="7701622" y="467157"/>
            <a:ext cx="126206" cy="124905"/>
          </a:xfrm>
          <a:prstGeom prst="rect">
            <a:avLst/>
          </a:prstGeom>
          <a:noFill/>
          <a:ln>
            <a:noFill/>
          </a:ln>
        </p:spPr>
      </p:pic>
      <p:pic>
        <p:nvPicPr>
          <p:cNvPr id="46" name="Google Shape;46;p4"/>
          <p:cNvPicPr preferRelativeResize="0"/>
          <p:nvPr/>
        </p:nvPicPr>
        <p:blipFill rotWithShape="1">
          <a:blip r:embed="rId6">
            <a:alphaModFix/>
          </a:blip>
          <a:srcRect b="0" l="0" r="0" t="0"/>
          <a:stretch/>
        </p:blipFill>
        <p:spPr>
          <a:xfrm>
            <a:off x="6077942" y="6075237"/>
            <a:ext cx="1091407" cy="5457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49A0"/>
        </a:solidFill>
      </p:bgPr>
    </p:bg>
    <p:spTree>
      <p:nvGrpSpPr>
        <p:cNvPr id="51" name="Shape 51"/>
        <p:cNvGrpSpPr/>
        <p:nvPr/>
      </p:nvGrpSpPr>
      <p:grpSpPr>
        <a:xfrm>
          <a:off x="0" y="0"/>
          <a:ext cx="0" cy="0"/>
          <a:chOff x="0" y="0"/>
          <a:chExt cx="0" cy="0"/>
        </a:xfrm>
      </p:grpSpPr>
      <p:sp>
        <p:nvSpPr>
          <p:cNvPr id="52" name="Google Shape;52;p5"/>
          <p:cNvSpPr/>
          <p:nvPr/>
        </p:nvSpPr>
        <p:spPr>
          <a:xfrm>
            <a:off x="-107950" y="1723225"/>
            <a:ext cx="12408000" cy="1762800"/>
          </a:xfrm>
          <a:prstGeom prst="rect">
            <a:avLst/>
          </a:prstGeom>
          <a:noFill/>
          <a:ln>
            <a:noFill/>
          </a:ln>
        </p:spPr>
        <p:txBody>
          <a:bodyPr anchorCtr="0" anchor="ctr" bIns="0" lIns="0" spcFirstLastPara="1" rIns="0" wrap="square" tIns="0">
            <a:noAutofit/>
          </a:bodyPr>
          <a:lstStyle/>
          <a:p>
            <a:pPr indent="0" lvl="0" marL="0" marR="0" rtl="0" algn="ctr">
              <a:lnSpc>
                <a:spcPct val="84375"/>
              </a:lnSpc>
              <a:spcBef>
                <a:spcPts val="0"/>
              </a:spcBef>
              <a:spcAft>
                <a:spcPts val="0"/>
              </a:spcAft>
              <a:buNone/>
            </a:pPr>
            <a:r>
              <a:rPr lang="en-US" sz="6400">
                <a:solidFill>
                  <a:srgbClr val="FFFFFF"/>
                </a:solidFill>
              </a:rPr>
              <a:t>What I Wish I Knew </a:t>
            </a:r>
            <a:endParaRPr sz="6400">
              <a:solidFill>
                <a:srgbClr val="FFFFFF"/>
              </a:solidFill>
            </a:endParaRPr>
          </a:p>
          <a:p>
            <a:pPr indent="0" lvl="0" marL="0" marR="0" rtl="0" algn="ctr">
              <a:lnSpc>
                <a:spcPct val="84375"/>
              </a:lnSpc>
              <a:spcBef>
                <a:spcPts val="0"/>
              </a:spcBef>
              <a:spcAft>
                <a:spcPts val="0"/>
              </a:spcAft>
              <a:buNone/>
            </a:pPr>
            <a:r>
              <a:rPr lang="en-US" sz="6400">
                <a:solidFill>
                  <a:srgbClr val="FFFFFF"/>
                </a:solidFill>
              </a:rPr>
              <a:t>on Day One</a:t>
            </a:r>
            <a:endParaRPr b="0" i="0" sz="1800" u="none" cap="none" strike="noStrike">
              <a:solidFill>
                <a:schemeClr val="dk1"/>
              </a:solidFill>
              <a:latin typeface="Calibri"/>
              <a:ea typeface="Calibri"/>
              <a:cs typeface="Calibri"/>
              <a:sym typeface="Calibri"/>
            </a:endParaRPr>
          </a:p>
        </p:txBody>
      </p:sp>
      <p:sp>
        <p:nvSpPr>
          <p:cNvPr id="53" name="Google Shape;53;p5"/>
          <p:cNvSpPr/>
          <p:nvPr/>
        </p:nvSpPr>
        <p:spPr>
          <a:xfrm>
            <a:off x="0" y="3953600"/>
            <a:ext cx="12192000" cy="790200"/>
          </a:xfrm>
          <a:prstGeom prst="rect">
            <a:avLst/>
          </a:prstGeom>
          <a:noFill/>
          <a:ln>
            <a:noFill/>
          </a:ln>
        </p:spPr>
        <p:txBody>
          <a:bodyPr anchorCtr="0" anchor="t" bIns="0" lIns="0" spcFirstLastPara="1" rIns="0" wrap="square" tIns="0">
            <a:noAutofit/>
          </a:bodyPr>
          <a:lstStyle/>
          <a:p>
            <a:pPr indent="0" lvl="0" marL="0" marR="0" rtl="0" algn="ctr">
              <a:lnSpc>
                <a:spcPct val="88875"/>
              </a:lnSpc>
              <a:spcBef>
                <a:spcPts val="0"/>
              </a:spcBef>
              <a:spcAft>
                <a:spcPts val="0"/>
              </a:spcAft>
              <a:buNone/>
            </a:pPr>
            <a:r>
              <a:rPr lang="en-US" sz="2400">
                <a:solidFill>
                  <a:srgbClr val="FFFFFF"/>
                </a:solidFill>
                <a:latin typeface="Nunito Sans"/>
                <a:ea typeface="Nunito Sans"/>
                <a:cs typeface="Nunito Sans"/>
                <a:sym typeface="Nunito Sans"/>
              </a:rPr>
              <a:t>Learn some practical tools</a:t>
            </a:r>
            <a:endParaRPr sz="2400">
              <a:solidFill>
                <a:srgbClr val="FFFFFF"/>
              </a:solidFill>
              <a:latin typeface="Nunito Sans"/>
              <a:ea typeface="Nunito Sans"/>
              <a:cs typeface="Nunito Sans"/>
              <a:sym typeface="Nunito Sans"/>
            </a:endParaRPr>
          </a:p>
          <a:p>
            <a:pPr indent="0" lvl="0" marL="0" marR="0" rtl="0" algn="ctr">
              <a:lnSpc>
                <a:spcPct val="88875"/>
              </a:lnSpc>
              <a:spcBef>
                <a:spcPts val="0"/>
              </a:spcBef>
              <a:spcAft>
                <a:spcPts val="0"/>
              </a:spcAft>
              <a:buNone/>
            </a:pPr>
            <a:r>
              <a:rPr lang="en-US" sz="2400">
                <a:solidFill>
                  <a:srgbClr val="FFFFFF"/>
                </a:solidFill>
                <a:latin typeface="Nunito Sans"/>
                <a:ea typeface="Nunito Sans"/>
                <a:cs typeface="Nunito Sans"/>
                <a:sym typeface="Nunito Sans"/>
              </a:rPr>
              <a:t>as a reminder or enhancement to your initial </a:t>
            </a:r>
            <a:r>
              <a:rPr lang="en-US" sz="2400">
                <a:solidFill>
                  <a:srgbClr val="FFFFFF"/>
                </a:solidFill>
                <a:latin typeface="Nunito Sans"/>
                <a:ea typeface="Nunito Sans"/>
                <a:cs typeface="Nunito Sans"/>
                <a:sym typeface="Nunito Sans"/>
              </a:rPr>
              <a:t>training</a:t>
            </a:r>
            <a:r>
              <a:rPr lang="en-US" sz="2400">
                <a:solidFill>
                  <a:srgbClr val="FFFFFF"/>
                </a:solidFill>
                <a:latin typeface="Nunito Sans"/>
                <a:ea typeface="Nunito Sans"/>
                <a:cs typeface="Nunito Sans"/>
                <a:sym typeface="Nunito Sans"/>
              </a:rPr>
              <a:t> </a:t>
            </a:r>
            <a:endParaRPr sz="2400">
              <a:solidFill>
                <a:srgbClr val="FFFFFF"/>
              </a:solidFill>
              <a:latin typeface="Nunito Sans"/>
              <a:ea typeface="Nunito Sans"/>
              <a:cs typeface="Nunito Sans"/>
              <a:sym typeface="Nunito Sans"/>
            </a:endParaRPr>
          </a:p>
          <a:p>
            <a:pPr indent="0" lvl="0" marL="0" marR="0" rtl="0" algn="ctr">
              <a:lnSpc>
                <a:spcPct val="88875"/>
              </a:lnSpc>
              <a:spcBef>
                <a:spcPts val="0"/>
              </a:spcBef>
              <a:spcAft>
                <a:spcPts val="0"/>
              </a:spcAft>
              <a:buNone/>
            </a:pPr>
            <a:r>
              <a:t/>
            </a:r>
            <a:endParaRPr b="0" i="0" sz="2400" u="none" cap="none" strike="noStrike">
              <a:solidFill>
                <a:srgbClr val="FFFFFF"/>
              </a:solidFill>
              <a:latin typeface="Nunito Sans"/>
              <a:ea typeface="Nunito Sans"/>
              <a:cs typeface="Nunito Sans"/>
              <a:sym typeface="Nunito Sans"/>
            </a:endParaRPr>
          </a:p>
        </p:txBody>
      </p:sp>
      <p:pic>
        <p:nvPicPr>
          <p:cNvPr id="54" name="Google Shape;54;p5"/>
          <p:cNvPicPr preferRelativeResize="0"/>
          <p:nvPr/>
        </p:nvPicPr>
        <p:blipFill rotWithShape="1">
          <a:blip r:embed="rId3">
            <a:alphaModFix/>
          </a:blip>
          <a:srcRect b="0" l="0" r="0" t="0"/>
          <a:stretch/>
        </p:blipFill>
        <p:spPr>
          <a:xfrm rot="-1020665">
            <a:off x="-1493838" y="954573"/>
            <a:ext cx="2771775" cy="2835862"/>
          </a:xfrm>
          <a:prstGeom prst="rect">
            <a:avLst/>
          </a:prstGeom>
          <a:noFill/>
          <a:ln>
            <a:noFill/>
          </a:ln>
        </p:spPr>
      </p:pic>
      <p:pic>
        <p:nvPicPr>
          <p:cNvPr id="55" name="Google Shape;55;p5"/>
          <p:cNvPicPr preferRelativeResize="0"/>
          <p:nvPr/>
        </p:nvPicPr>
        <p:blipFill rotWithShape="1">
          <a:blip r:embed="rId4">
            <a:alphaModFix amt="35000"/>
          </a:blip>
          <a:srcRect b="0" l="0" r="0" t="0"/>
          <a:stretch/>
        </p:blipFill>
        <p:spPr>
          <a:xfrm>
            <a:off x="9077325" y="360840"/>
            <a:ext cx="1564105" cy="1564105"/>
          </a:xfrm>
          <a:prstGeom prst="rect">
            <a:avLst/>
          </a:prstGeom>
          <a:noFill/>
          <a:ln>
            <a:noFill/>
          </a:ln>
        </p:spPr>
      </p:pic>
      <p:pic>
        <p:nvPicPr>
          <p:cNvPr id="56" name="Google Shape;56;p5"/>
          <p:cNvPicPr preferRelativeResize="0"/>
          <p:nvPr/>
        </p:nvPicPr>
        <p:blipFill rotWithShape="1">
          <a:blip r:embed="rId5">
            <a:alphaModFix/>
          </a:blip>
          <a:srcRect b="0" l="0" r="0" t="0"/>
          <a:stretch/>
        </p:blipFill>
        <p:spPr>
          <a:xfrm>
            <a:off x="1719263" y="5089525"/>
            <a:ext cx="721689" cy="790095"/>
          </a:xfrm>
          <a:prstGeom prst="rect">
            <a:avLst/>
          </a:prstGeom>
          <a:noFill/>
          <a:ln>
            <a:noFill/>
          </a:ln>
        </p:spPr>
      </p:pic>
      <p:pic>
        <p:nvPicPr>
          <p:cNvPr id="57" name="Google Shape;57;p5"/>
          <p:cNvPicPr preferRelativeResize="0"/>
          <p:nvPr/>
        </p:nvPicPr>
        <p:blipFill rotWithShape="1">
          <a:blip r:embed="rId6">
            <a:alphaModFix amt="70000"/>
          </a:blip>
          <a:srcRect b="0" l="0" r="0" t="0"/>
          <a:stretch/>
        </p:blipFill>
        <p:spPr>
          <a:xfrm rot="10800000">
            <a:off x="5846684" y="6243765"/>
            <a:ext cx="1817847" cy="6556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2" name="Shape 62"/>
        <p:cNvGrpSpPr/>
        <p:nvPr/>
      </p:nvGrpSpPr>
      <p:grpSpPr>
        <a:xfrm>
          <a:off x="0" y="0"/>
          <a:ext cx="0" cy="0"/>
          <a:chOff x="0" y="0"/>
          <a:chExt cx="0" cy="0"/>
        </a:xfrm>
      </p:grpSpPr>
      <p:pic>
        <p:nvPicPr>
          <p:cNvPr descr="preencoded.png" id="63" name="Google Shape;63;p6"/>
          <p:cNvPicPr preferRelativeResize="0"/>
          <p:nvPr/>
        </p:nvPicPr>
        <p:blipFill rotWithShape="1">
          <a:blip r:embed="rId3">
            <a:alphaModFix/>
          </a:blip>
          <a:srcRect b="0" l="0" r="0" t="0"/>
          <a:stretch/>
        </p:blipFill>
        <p:spPr>
          <a:xfrm>
            <a:off x="831850" y="4591050"/>
            <a:ext cx="1219200" cy="114300"/>
          </a:xfrm>
          <a:prstGeom prst="rect">
            <a:avLst/>
          </a:prstGeom>
          <a:noFill/>
          <a:ln>
            <a:noFill/>
          </a:ln>
        </p:spPr>
      </p:pic>
      <p:sp>
        <p:nvSpPr>
          <p:cNvPr id="64" name="Google Shape;64;p6"/>
          <p:cNvSpPr/>
          <p:nvPr/>
        </p:nvSpPr>
        <p:spPr>
          <a:xfrm>
            <a:off x="831850" y="878000"/>
            <a:ext cx="5137200" cy="3281400"/>
          </a:xfrm>
          <a:prstGeom prst="rect">
            <a:avLst/>
          </a:prstGeom>
          <a:noFill/>
          <a:ln>
            <a:noFill/>
          </a:ln>
        </p:spPr>
        <p:txBody>
          <a:bodyPr anchorCtr="0" anchor="t" bIns="0" lIns="0" spcFirstLastPara="1" rIns="0" wrap="square" tIns="0">
            <a:noAutofit/>
          </a:bodyPr>
          <a:lstStyle/>
          <a:p>
            <a:pPr indent="0" lvl="0" marL="0" marR="0" rtl="0" algn="l">
              <a:lnSpc>
                <a:spcPct val="130420"/>
              </a:lnSpc>
              <a:spcBef>
                <a:spcPts val="0"/>
              </a:spcBef>
              <a:spcAft>
                <a:spcPts val="0"/>
              </a:spcAft>
              <a:buNone/>
            </a:pPr>
            <a:r>
              <a:rPr lang="en-US" sz="4800">
                <a:solidFill>
                  <a:srgbClr val="1649A0"/>
                </a:solidFill>
              </a:rPr>
              <a:t>Short &amp; Sweet Practices </a:t>
            </a:r>
            <a:endParaRPr sz="4800">
              <a:solidFill>
                <a:srgbClr val="1649A0"/>
              </a:solidFill>
            </a:endParaRPr>
          </a:p>
          <a:p>
            <a:pPr indent="0" lvl="0" marL="0" marR="0" rtl="0" algn="l">
              <a:lnSpc>
                <a:spcPct val="130420"/>
              </a:lnSpc>
              <a:spcBef>
                <a:spcPts val="0"/>
              </a:spcBef>
              <a:spcAft>
                <a:spcPts val="0"/>
              </a:spcAft>
              <a:buNone/>
            </a:pPr>
            <a:r>
              <a:rPr lang="en-US" sz="4800">
                <a:solidFill>
                  <a:srgbClr val="1649A0"/>
                </a:solidFill>
              </a:rPr>
              <a:t>to Assist in Your Work*</a:t>
            </a:r>
            <a:endParaRPr b="0" i="0" sz="4800" u="none" cap="none" strike="noStrike">
              <a:solidFill>
                <a:srgbClr val="000000"/>
              </a:solidFill>
              <a:latin typeface="Arial"/>
              <a:ea typeface="Arial"/>
              <a:cs typeface="Arial"/>
              <a:sym typeface="Arial"/>
            </a:endParaRPr>
          </a:p>
        </p:txBody>
      </p:sp>
      <p:sp>
        <p:nvSpPr>
          <p:cNvPr id="65" name="Google Shape;65;p6"/>
          <p:cNvSpPr/>
          <p:nvPr/>
        </p:nvSpPr>
        <p:spPr>
          <a:xfrm>
            <a:off x="6267425" y="2737925"/>
            <a:ext cx="4730700" cy="444600"/>
          </a:xfrm>
          <a:prstGeom prst="rect">
            <a:avLst/>
          </a:prstGeom>
          <a:noFill/>
          <a:ln>
            <a:noFill/>
          </a:ln>
        </p:spPr>
        <p:txBody>
          <a:bodyPr anchorCtr="0" anchor="ctr" bIns="0" lIns="0" spcFirstLastPara="1" rIns="0" wrap="square" tIns="0">
            <a:noAutofit/>
          </a:bodyPr>
          <a:lstStyle/>
          <a:p>
            <a:pPr indent="0" lvl="0" marL="0" marR="0" rtl="0" algn="l">
              <a:lnSpc>
                <a:spcPct val="115566"/>
              </a:lnSpc>
              <a:spcBef>
                <a:spcPts val="0"/>
              </a:spcBef>
              <a:spcAft>
                <a:spcPts val="0"/>
              </a:spcAft>
              <a:buNone/>
            </a:pPr>
            <a:r>
              <a:rPr lang="en-US" sz="3000">
                <a:solidFill>
                  <a:srgbClr val="0C1E41"/>
                </a:solidFill>
              </a:rPr>
              <a:t>Reports to Assist</a:t>
            </a:r>
            <a:endParaRPr b="0" i="0" sz="3000" u="none" cap="none" strike="noStrike">
              <a:solidFill>
                <a:srgbClr val="000000"/>
              </a:solidFill>
              <a:latin typeface="Arial"/>
              <a:ea typeface="Arial"/>
              <a:cs typeface="Arial"/>
              <a:sym typeface="Arial"/>
            </a:endParaRPr>
          </a:p>
        </p:txBody>
      </p:sp>
      <p:sp>
        <p:nvSpPr>
          <p:cNvPr id="66" name="Google Shape;66;p6"/>
          <p:cNvSpPr/>
          <p:nvPr/>
        </p:nvSpPr>
        <p:spPr>
          <a:xfrm>
            <a:off x="6267450" y="3380350"/>
            <a:ext cx="4876800" cy="622200"/>
          </a:xfrm>
          <a:prstGeom prst="rect">
            <a:avLst/>
          </a:prstGeom>
          <a:noFill/>
          <a:ln>
            <a:noFill/>
          </a:ln>
        </p:spPr>
        <p:txBody>
          <a:bodyPr anchorCtr="0" anchor="t" bIns="0" lIns="0" spcFirstLastPara="1" rIns="0" wrap="square" tIns="0">
            <a:noAutofit/>
          </a:bodyPr>
          <a:lstStyle/>
          <a:p>
            <a:pPr indent="0" lvl="0" marL="0" marR="0" rtl="0" algn="l">
              <a:lnSpc>
                <a:spcPct val="118499"/>
              </a:lnSpc>
              <a:spcBef>
                <a:spcPts val="0"/>
              </a:spcBef>
              <a:spcAft>
                <a:spcPts val="0"/>
              </a:spcAft>
              <a:buNone/>
            </a:pPr>
            <a:r>
              <a:rPr lang="en-US" sz="1800">
                <a:latin typeface="Nunito Sans"/>
                <a:ea typeface="Nunito Sans"/>
                <a:cs typeface="Nunito Sans"/>
                <a:sym typeface="Nunito Sans"/>
              </a:rPr>
              <a:t>Lists of code tables, student/attendance/course audits</a:t>
            </a:r>
            <a:endParaRPr i="0" sz="1800" u="none" cap="none" strike="noStrike">
              <a:solidFill>
                <a:srgbClr val="000000"/>
              </a:solidFill>
              <a:latin typeface="Nunito Sans"/>
              <a:ea typeface="Nunito Sans"/>
              <a:cs typeface="Nunito Sans"/>
              <a:sym typeface="Nunito Sans"/>
            </a:endParaRPr>
          </a:p>
        </p:txBody>
      </p:sp>
      <p:sp>
        <p:nvSpPr>
          <p:cNvPr id="67" name="Google Shape;67;p6"/>
          <p:cNvSpPr/>
          <p:nvPr/>
        </p:nvSpPr>
        <p:spPr>
          <a:xfrm>
            <a:off x="6251550" y="4144450"/>
            <a:ext cx="4819800" cy="622200"/>
          </a:xfrm>
          <a:prstGeom prst="rect">
            <a:avLst/>
          </a:prstGeom>
          <a:noFill/>
          <a:ln>
            <a:noFill/>
          </a:ln>
        </p:spPr>
        <p:txBody>
          <a:bodyPr anchorCtr="0" anchor="ctr" bIns="0" lIns="0" spcFirstLastPara="1" rIns="0" wrap="square" tIns="0">
            <a:noAutofit/>
          </a:bodyPr>
          <a:lstStyle/>
          <a:p>
            <a:pPr indent="0" lvl="0" marL="0" marR="0" rtl="0" algn="l">
              <a:lnSpc>
                <a:spcPct val="115566"/>
              </a:lnSpc>
              <a:spcBef>
                <a:spcPts val="0"/>
              </a:spcBef>
              <a:spcAft>
                <a:spcPts val="0"/>
              </a:spcAft>
              <a:buNone/>
            </a:pPr>
            <a:r>
              <a:rPr lang="en-US" sz="3000">
                <a:solidFill>
                  <a:srgbClr val="0C1E41"/>
                </a:solidFill>
              </a:rPr>
              <a:t>Resources Galore</a:t>
            </a:r>
            <a:endParaRPr b="0" i="0" sz="3000" u="none" cap="none" strike="noStrike">
              <a:solidFill>
                <a:srgbClr val="000000"/>
              </a:solidFill>
              <a:latin typeface="Arial"/>
              <a:ea typeface="Arial"/>
              <a:cs typeface="Arial"/>
              <a:sym typeface="Arial"/>
            </a:endParaRPr>
          </a:p>
        </p:txBody>
      </p:sp>
      <p:sp>
        <p:nvSpPr>
          <p:cNvPr id="68" name="Google Shape;68;p6"/>
          <p:cNvSpPr/>
          <p:nvPr/>
        </p:nvSpPr>
        <p:spPr>
          <a:xfrm>
            <a:off x="6222850" y="4908550"/>
            <a:ext cx="4876800" cy="933600"/>
          </a:xfrm>
          <a:prstGeom prst="rect">
            <a:avLst/>
          </a:prstGeom>
          <a:noFill/>
          <a:ln>
            <a:noFill/>
          </a:ln>
        </p:spPr>
        <p:txBody>
          <a:bodyPr anchorCtr="0" anchor="t" bIns="0" lIns="0" spcFirstLastPara="1" rIns="0" wrap="square" tIns="0">
            <a:noAutofit/>
          </a:bodyPr>
          <a:lstStyle/>
          <a:p>
            <a:pPr indent="0" lvl="0" marL="0" marR="0" rtl="0" algn="l">
              <a:lnSpc>
                <a:spcPct val="118499"/>
              </a:lnSpc>
              <a:spcBef>
                <a:spcPts val="0"/>
              </a:spcBef>
              <a:spcAft>
                <a:spcPts val="0"/>
              </a:spcAft>
              <a:buNone/>
            </a:pPr>
            <a:r>
              <a:rPr lang="en-US" sz="1800">
                <a:solidFill>
                  <a:srgbClr val="0C1E41"/>
                </a:solidFill>
                <a:latin typeface="Nunito Sans"/>
                <a:ea typeface="Nunito Sans"/>
                <a:cs typeface="Nunito Sans"/>
                <a:sym typeface="Nunito Sans"/>
              </a:rPr>
              <a:t>Teacher tools, Aeries support, GMA, webinars, Aeries Academy, training offerings</a:t>
            </a:r>
            <a:endParaRPr b="0" i="0" sz="1800" u="none" cap="none" strike="noStrike">
              <a:solidFill>
                <a:srgbClr val="000000"/>
              </a:solidFill>
              <a:latin typeface="Calibri"/>
              <a:ea typeface="Calibri"/>
              <a:cs typeface="Calibri"/>
              <a:sym typeface="Calibri"/>
            </a:endParaRPr>
          </a:p>
        </p:txBody>
      </p:sp>
      <p:sp>
        <p:nvSpPr>
          <p:cNvPr id="69" name="Google Shape;69;p6"/>
          <p:cNvSpPr/>
          <p:nvPr/>
        </p:nvSpPr>
        <p:spPr>
          <a:xfrm>
            <a:off x="6223002" y="1016000"/>
            <a:ext cx="4819650" cy="444500"/>
          </a:xfrm>
          <a:prstGeom prst="rect">
            <a:avLst/>
          </a:prstGeom>
          <a:noFill/>
          <a:ln>
            <a:noFill/>
          </a:ln>
        </p:spPr>
        <p:txBody>
          <a:bodyPr anchorCtr="0" anchor="ctr" bIns="0" lIns="0" spcFirstLastPara="1" rIns="0" wrap="square" tIns="0">
            <a:noAutofit/>
          </a:bodyPr>
          <a:lstStyle/>
          <a:p>
            <a:pPr indent="0" lvl="0" marL="0" marR="0" rtl="0" algn="l">
              <a:lnSpc>
                <a:spcPct val="115566"/>
              </a:lnSpc>
              <a:spcBef>
                <a:spcPts val="0"/>
              </a:spcBef>
              <a:spcAft>
                <a:spcPts val="0"/>
              </a:spcAft>
              <a:buNone/>
            </a:pPr>
            <a:r>
              <a:rPr lang="en-US" sz="3000">
                <a:solidFill>
                  <a:srgbClr val="0C1E41"/>
                </a:solidFill>
              </a:rPr>
              <a:t>Proven Tips &amp; Tricks</a:t>
            </a:r>
            <a:endParaRPr b="0" i="0" sz="3000" u="none" cap="none" strike="noStrike">
              <a:solidFill>
                <a:srgbClr val="000000"/>
              </a:solidFill>
              <a:latin typeface="Arial"/>
              <a:ea typeface="Arial"/>
              <a:cs typeface="Arial"/>
              <a:sym typeface="Arial"/>
            </a:endParaRPr>
          </a:p>
        </p:txBody>
      </p:sp>
      <p:sp>
        <p:nvSpPr>
          <p:cNvPr id="70" name="Google Shape;70;p6"/>
          <p:cNvSpPr/>
          <p:nvPr/>
        </p:nvSpPr>
        <p:spPr>
          <a:xfrm>
            <a:off x="6267450" y="1575888"/>
            <a:ext cx="4876800" cy="964200"/>
          </a:xfrm>
          <a:prstGeom prst="rect">
            <a:avLst/>
          </a:prstGeom>
          <a:noFill/>
          <a:ln>
            <a:noFill/>
          </a:ln>
        </p:spPr>
        <p:txBody>
          <a:bodyPr anchorCtr="0" anchor="t" bIns="0" lIns="0" spcFirstLastPara="1" rIns="0" wrap="square" tIns="0">
            <a:noAutofit/>
          </a:bodyPr>
          <a:lstStyle/>
          <a:p>
            <a:pPr indent="0" lvl="0" marL="0" marR="0" rtl="0" algn="l">
              <a:lnSpc>
                <a:spcPct val="118499"/>
              </a:lnSpc>
              <a:spcBef>
                <a:spcPts val="0"/>
              </a:spcBef>
              <a:spcAft>
                <a:spcPts val="0"/>
              </a:spcAft>
              <a:buNone/>
            </a:pPr>
            <a:r>
              <a:rPr lang="en-US" sz="1800">
                <a:solidFill>
                  <a:srgbClr val="0C1E41"/>
                </a:solidFill>
                <a:latin typeface="Nunito Sans"/>
                <a:ea typeface="Nunito Sans"/>
                <a:cs typeface="Nunito Sans"/>
                <a:sym typeface="Nunito Sans"/>
              </a:rPr>
              <a:t>District &amp; school calendars, global messaging, student searches, query ?, student monitoring, cheat sheets, icons  </a:t>
            </a:r>
            <a:endParaRPr b="0" i="0" sz="1800" u="none" cap="none" strike="noStrike">
              <a:solidFill>
                <a:srgbClr val="000000"/>
              </a:solidFill>
              <a:latin typeface="Calibri"/>
              <a:ea typeface="Calibri"/>
              <a:cs typeface="Calibri"/>
              <a:sym typeface="Calibri"/>
            </a:endParaRPr>
          </a:p>
        </p:txBody>
      </p:sp>
      <p:sp>
        <p:nvSpPr>
          <p:cNvPr id="71" name="Google Shape;71;p6"/>
          <p:cNvSpPr txBox="1"/>
          <p:nvPr/>
        </p:nvSpPr>
        <p:spPr>
          <a:xfrm>
            <a:off x="787450" y="5756725"/>
            <a:ext cx="4819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t>
            </a:r>
            <a:r>
              <a:rPr lang="en-US" sz="1200"/>
              <a:t>All information presented is based on the proper permissions set up </a:t>
            </a:r>
            <a:endParaRPr sz="1200"/>
          </a:p>
          <a:p>
            <a:pPr indent="0" lvl="0" marL="0" rtl="0" algn="l">
              <a:spcBef>
                <a:spcPts val="0"/>
              </a:spcBef>
              <a:spcAft>
                <a:spcPts val="0"/>
              </a:spcAft>
              <a:buNone/>
            </a:pPr>
            <a:r>
              <a:rPr lang="en-US" sz="1200"/>
              <a:t>at the district/school level</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6" name="Shape 76"/>
        <p:cNvGrpSpPr/>
        <p:nvPr/>
      </p:nvGrpSpPr>
      <p:grpSpPr>
        <a:xfrm>
          <a:off x="0" y="0"/>
          <a:ext cx="0" cy="0"/>
          <a:chOff x="0" y="0"/>
          <a:chExt cx="0" cy="0"/>
        </a:xfrm>
      </p:grpSpPr>
      <p:pic>
        <p:nvPicPr>
          <p:cNvPr descr="preencoded.png" id="77" name="Google Shape;77;p7"/>
          <p:cNvPicPr preferRelativeResize="0"/>
          <p:nvPr/>
        </p:nvPicPr>
        <p:blipFill rotWithShape="1">
          <a:blip r:embed="rId3">
            <a:alphaModFix/>
          </a:blip>
          <a:srcRect b="0" l="0" r="86104" t="91981"/>
          <a:stretch/>
        </p:blipFill>
        <p:spPr>
          <a:xfrm>
            <a:off x="962976" y="2303770"/>
            <a:ext cx="1272419" cy="146655"/>
          </a:xfrm>
          <a:prstGeom prst="rect">
            <a:avLst/>
          </a:prstGeom>
          <a:noFill/>
          <a:ln>
            <a:noFill/>
          </a:ln>
        </p:spPr>
      </p:pic>
      <p:sp>
        <p:nvSpPr>
          <p:cNvPr id="78" name="Google Shape;78;p7"/>
          <p:cNvSpPr/>
          <p:nvPr/>
        </p:nvSpPr>
        <p:spPr>
          <a:xfrm>
            <a:off x="962975" y="749625"/>
            <a:ext cx="8034900" cy="4920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District</a:t>
            </a:r>
            <a:r>
              <a:rPr b="1" lang="en-US" sz="3200">
                <a:solidFill>
                  <a:srgbClr val="0C1E41"/>
                </a:solidFill>
              </a:rPr>
              <a:t> &amp; School Events</a:t>
            </a:r>
            <a:endParaRPr b="1" i="0" sz="3200" u="none" cap="none" strike="noStrike">
              <a:solidFill>
                <a:srgbClr val="000000"/>
              </a:solidFill>
            </a:endParaRPr>
          </a:p>
        </p:txBody>
      </p:sp>
      <p:sp>
        <p:nvSpPr>
          <p:cNvPr id="79" name="Google Shape;79;p7"/>
          <p:cNvSpPr/>
          <p:nvPr/>
        </p:nvSpPr>
        <p:spPr>
          <a:xfrm>
            <a:off x="962975" y="1241625"/>
            <a:ext cx="10388700" cy="1038000"/>
          </a:xfrm>
          <a:prstGeom prst="rect">
            <a:avLst/>
          </a:prstGeom>
          <a:noFill/>
          <a:ln>
            <a:noFill/>
          </a:ln>
        </p:spPr>
        <p:txBody>
          <a:bodyPr anchorCtr="0" anchor="t" bIns="0" lIns="0" spcFirstLastPara="1" rIns="0" wrap="square" tIns="0">
            <a:noAutofit/>
          </a:bodyPr>
          <a:lstStyle/>
          <a:p>
            <a:pPr indent="0" lvl="0" marL="0" marR="0" rtl="0" algn="l">
              <a:lnSpc>
                <a:spcPct val="118499"/>
              </a:lnSpc>
              <a:spcBef>
                <a:spcPts val="0"/>
              </a:spcBef>
              <a:spcAft>
                <a:spcPts val="0"/>
              </a:spcAft>
              <a:buNone/>
            </a:pPr>
            <a:r>
              <a:rPr b="1" lang="en-US" sz="1800">
                <a:latin typeface="Calibri"/>
                <a:ea typeface="Calibri"/>
                <a:cs typeface="Calibri"/>
                <a:sym typeface="Calibri"/>
              </a:rPr>
              <a:t>Keep your stakeholders informed about upcoming events in the next 60 days. </a:t>
            </a:r>
            <a:r>
              <a:rPr b="1" lang="en-US" sz="1800" u="sng">
                <a:latin typeface="Calibri"/>
                <a:ea typeface="Calibri"/>
                <a:cs typeface="Calibri"/>
                <a:sym typeface="Calibri"/>
              </a:rPr>
              <a:t>District Events</a:t>
            </a:r>
            <a:r>
              <a:rPr b="1" lang="en-US" sz="1800">
                <a:latin typeface="Calibri"/>
                <a:ea typeface="Calibri"/>
                <a:cs typeface="Calibri"/>
                <a:sym typeface="Calibri"/>
              </a:rPr>
              <a:t> require login at the district level and will show on all school calendars. </a:t>
            </a:r>
            <a:r>
              <a:rPr b="1" lang="en-US" sz="1800" u="sng">
                <a:latin typeface="Calibri"/>
                <a:ea typeface="Calibri"/>
                <a:cs typeface="Calibri"/>
                <a:sym typeface="Calibri"/>
              </a:rPr>
              <a:t>School Events</a:t>
            </a:r>
            <a:r>
              <a:rPr b="1" lang="en-US" sz="1800">
                <a:latin typeface="Calibri"/>
                <a:ea typeface="Calibri"/>
                <a:cs typeface="Calibri"/>
                <a:sym typeface="Calibri"/>
              </a:rPr>
              <a:t> will not display on the district calendar. To add an event to the school calendar, it must be added at the school level.  </a:t>
            </a:r>
            <a:endParaRPr b="1" i="0" sz="1800" u="none" cap="none" strike="noStrike">
              <a:solidFill>
                <a:srgbClr val="000000"/>
              </a:solidFill>
              <a:latin typeface="Calibri"/>
              <a:ea typeface="Calibri"/>
              <a:cs typeface="Calibri"/>
              <a:sym typeface="Calibri"/>
            </a:endParaRPr>
          </a:p>
        </p:txBody>
      </p:sp>
      <p:pic>
        <p:nvPicPr>
          <p:cNvPr id="80" name="Google Shape;80;p7"/>
          <p:cNvPicPr preferRelativeResize="0"/>
          <p:nvPr/>
        </p:nvPicPr>
        <p:blipFill>
          <a:blip r:embed="rId4">
            <a:alphaModFix/>
          </a:blip>
          <a:stretch>
            <a:fillRect/>
          </a:stretch>
        </p:blipFill>
        <p:spPr>
          <a:xfrm>
            <a:off x="6272150" y="2742250"/>
            <a:ext cx="5459872" cy="3164250"/>
          </a:xfrm>
          <a:prstGeom prst="rect">
            <a:avLst/>
          </a:prstGeom>
          <a:noFill/>
          <a:ln>
            <a:noFill/>
          </a:ln>
        </p:spPr>
      </p:pic>
      <p:pic>
        <p:nvPicPr>
          <p:cNvPr id="81" name="Google Shape;81;p7"/>
          <p:cNvPicPr preferRelativeResize="0"/>
          <p:nvPr/>
        </p:nvPicPr>
        <p:blipFill>
          <a:blip r:embed="rId5">
            <a:alphaModFix/>
          </a:blip>
          <a:stretch>
            <a:fillRect/>
          </a:stretch>
        </p:blipFill>
        <p:spPr>
          <a:xfrm>
            <a:off x="494775" y="2742250"/>
            <a:ext cx="5394899" cy="3164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6" name="Shape 86"/>
        <p:cNvGrpSpPr/>
        <p:nvPr/>
      </p:nvGrpSpPr>
      <p:grpSpPr>
        <a:xfrm>
          <a:off x="0" y="0"/>
          <a:ext cx="0" cy="0"/>
          <a:chOff x="0" y="0"/>
          <a:chExt cx="0" cy="0"/>
        </a:xfrm>
      </p:grpSpPr>
      <p:pic>
        <p:nvPicPr>
          <p:cNvPr descr="preencoded.png" id="87" name="Google Shape;87;p8"/>
          <p:cNvPicPr preferRelativeResize="0"/>
          <p:nvPr/>
        </p:nvPicPr>
        <p:blipFill rotWithShape="1">
          <a:blip r:embed="rId3">
            <a:alphaModFix/>
          </a:blip>
          <a:srcRect b="0" l="0" r="86103" t="91981"/>
          <a:stretch/>
        </p:blipFill>
        <p:spPr>
          <a:xfrm>
            <a:off x="1059276" y="2258595"/>
            <a:ext cx="1272419" cy="146655"/>
          </a:xfrm>
          <a:prstGeom prst="rect">
            <a:avLst/>
          </a:prstGeom>
          <a:noFill/>
          <a:ln>
            <a:noFill/>
          </a:ln>
        </p:spPr>
      </p:pic>
      <p:sp>
        <p:nvSpPr>
          <p:cNvPr id="88" name="Google Shape;88;p8"/>
          <p:cNvSpPr/>
          <p:nvPr/>
        </p:nvSpPr>
        <p:spPr>
          <a:xfrm>
            <a:off x="1059275" y="749625"/>
            <a:ext cx="7938600" cy="4920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Global Messaging</a:t>
            </a:r>
            <a:endParaRPr b="1" i="0" sz="3200" u="none" cap="none" strike="noStrike">
              <a:solidFill>
                <a:srgbClr val="000000"/>
              </a:solidFill>
            </a:endParaRPr>
          </a:p>
        </p:txBody>
      </p:sp>
      <p:sp>
        <p:nvSpPr>
          <p:cNvPr id="89" name="Google Shape;89;p8"/>
          <p:cNvSpPr/>
          <p:nvPr/>
        </p:nvSpPr>
        <p:spPr>
          <a:xfrm>
            <a:off x="1059275" y="1241625"/>
            <a:ext cx="10292400" cy="1094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1800">
                <a:solidFill>
                  <a:srgbClr val="183247"/>
                </a:solidFill>
                <a:highlight>
                  <a:srgbClr val="FFFFFF"/>
                </a:highlight>
                <a:latin typeface="Calibri"/>
                <a:ea typeface="Calibri"/>
                <a:cs typeface="Calibri"/>
                <a:sym typeface="Calibri"/>
              </a:rPr>
              <a:t>Messages can be displayed to users, teachers, parents, or students on the home page </a:t>
            </a:r>
            <a:r>
              <a:rPr b="1" lang="en-US" sz="1800">
                <a:solidFill>
                  <a:srgbClr val="183247"/>
                </a:solidFill>
                <a:highlight>
                  <a:srgbClr val="FFFFFF"/>
                </a:highlight>
                <a:latin typeface="Calibri"/>
                <a:ea typeface="Calibri"/>
                <a:cs typeface="Calibri"/>
                <a:sym typeface="Calibri"/>
              </a:rPr>
              <a:t>when they log in </a:t>
            </a:r>
            <a:r>
              <a:rPr b="1" lang="en-US" sz="1800">
                <a:solidFill>
                  <a:srgbClr val="183247"/>
                </a:solidFill>
                <a:highlight>
                  <a:srgbClr val="FFFFFF"/>
                </a:highlight>
                <a:latin typeface="Calibri"/>
                <a:ea typeface="Calibri"/>
                <a:cs typeface="Calibri"/>
                <a:sym typeface="Calibri"/>
              </a:rPr>
              <a:t>at the school or district level. Navigate to </a:t>
            </a:r>
            <a:r>
              <a:rPr b="1" lang="en-US" sz="1800" u="sng">
                <a:solidFill>
                  <a:srgbClr val="183247"/>
                </a:solidFill>
                <a:highlight>
                  <a:srgbClr val="FFFFFF"/>
                </a:highlight>
                <a:latin typeface="Calibri"/>
                <a:ea typeface="Calibri"/>
                <a:cs typeface="Calibri"/>
                <a:sym typeface="Calibri"/>
              </a:rPr>
              <a:t>Update Global Messages</a:t>
            </a:r>
            <a:r>
              <a:rPr b="1" lang="en-US" sz="1800">
                <a:solidFill>
                  <a:srgbClr val="183247"/>
                </a:solidFill>
                <a:highlight>
                  <a:srgbClr val="FFFFFF"/>
                </a:highlight>
                <a:latin typeface="Calibri"/>
                <a:ea typeface="Calibri"/>
                <a:cs typeface="Calibri"/>
                <a:sym typeface="Calibri"/>
              </a:rPr>
              <a:t> to add the message. Select an expiration date for the </a:t>
            </a:r>
            <a:r>
              <a:rPr b="1" lang="en-US" sz="1800">
                <a:solidFill>
                  <a:srgbClr val="183247"/>
                </a:solidFill>
                <a:highlight>
                  <a:srgbClr val="FFFFFF"/>
                </a:highlight>
                <a:latin typeface="Calibri"/>
                <a:ea typeface="Calibri"/>
                <a:cs typeface="Calibri"/>
                <a:sym typeface="Calibri"/>
              </a:rPr>
              <a:t>message</a:t>
            </a:r>
            <a:r>
              <a:rPr b="1" lang="en-US" sz="1800">
                <a:solidFill>
                  <a:srgbClr val="183247"/>
                </a:solidFill>
                <a:highlight>
                  <a:srgbClr val="FFFFFF"/>
                </a:highlight>
                <a:latin typeface="Calibri"/>
                <a:ea typeface="Calibri"/>
                <a:cs typeface="Calibri"/>
                <a:sym typeface="Calibri"/>
              </a:rPr>
              <a:t>, check the box for the appropriate users and click the save icon.</a:t>
            </a:r>
            <a:endParaRPr b="1" sz="1800">
              <a:latin typeface="Calibri"/>
              <a:ea typeface="Calibri"/>
              <a:cs typeface="Calibri"/>
              <a:sym typeface="Calibri"/>
            </a:endParaRPr>
          </a:p>
        </p:txBody>
      </p:sp>
      <p:pic>
        <p:nvPicPr>
          <p:cNvPr id="90" name="Google Shape;90;p8"/>
          <p:cNvPicPr preferRelativeResize="0"/>
          <p:nvPr/>
        </p:nvPicPr>
        <p:blipFill>
          <a:blip r:embed="rId4">
            <a:alphaModFix/>
          </a:blip>
          <a:stretch>
            <a:fillRect/>
          </a:stretch>
        </p:blipFill>
        <p:spPr>
          <a:xfrm>
            <a:off x="2944774" y="2132450"/>
            <a:ext cx="5624250" cy="3281900"/>
          </a:xfrm>
          <a:prstGeom prst="rect">
            <a:avLst/>
          </a:prstGeom>
          <a:noFill/>
          <a:ln>
            <a:noFill/>
          </a:ln>
        </p:spPr>
      </p:pic>
      <p:pic>
        <p:nvPicPr>
          <p:cNvPr id="91" name="Google Shape;91;p8"/>
          <p:cNvPicPr preferRelativeResize="0"/>
          <p:nvPr/>
        </p:nvPicPr>
        <p:blipFill>
          <a:blip r:embed="rId5">
            <a:alphaModFix/>
          </a:blip>
          <a:stretch>
            <a:fillRect/>
          </a:stretch>
        </p:blipFill>
        <p:spPr>
          <a:xfrm>
            <a:off x="516175" y="5481150"/>
            <a:ext cx="11017350" cy="861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6" name="Shape 96"/>
        <p:cNvGrpSpPr/>
        <p:nvPr/>
      </p:nvGrpSpPr>
      <p:grpSpPr>
        <a:xfrm>
          <a:off x="0" y="0"/>
          <a:ext cx="0" cy="0"/>
          <a:chOff x="0" y="0"/>
          <a:chExt cx="0" cy="0"/>
        </a:xfrm>
      </p:grpSpPr>
      <p:pic>
        <p:nvPicPr>
          <p:cNvPr descr="preencoded.png" id="97" name="Google Shape;97;p9"/>
          <p:cNvPicPr preferRelativeResize="0"/>
          <p:nvPr/>
        </p:nvPicPr>
        <p:blipFill rotWithShape="1">
          <a:blip r:embed="rId3">
            <a:alphaModFix/>
          </a:blip>
          <a:srcRect b="0" l="0" r="86103" t="91981"/>
          <a:stretch/>
        </p:blipFill>
        <p:spPr>
          <a:xfrm>
            <a:off x="1059276" y="2986120"/>
            <a:ext cx="1272419" cy="146655"/>
          </a:xfrm>
          <a:prstGeom prst="rect">
            <a:avLst/>
          </a:prstGeom>
          <a:noFill/>
          <a:ln>
            <a:noFill/>
          </a:ln>
        </p:spPr>
      </p:pic>
      <p:sp>
        <p:nvSpPr>
          <p:cNvPr id="98" name="Google Shape;98;p9"/>
          <p:cNvSpPr/>
          <p:nvPr/>
        </p:nvSpPr>
        <p:spPr>
          <a:xfrm>
            <a:off x="1059275" y="749625"/>
            <a:ext cx="7938600" cy="4920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Many Ways to Search for a Student</a:t>
            </a:r>
            <a:endParaRPr b="1" i="0" sz="3200" u="none" cap="none" strike="noStrike">
              <a:solidFill>
                <a:srgbClr val="000000"/>
              </a:solidFill>
            </a:endParaRPr>
          </a:p>
        </p:txBody>
      </p:sp>
      <p:sp>
        <p:nvSpPr>
          <p:cNvPr id="99" name="Google Shape;99;p9"/>
          <p:cNvSpPr/>
          <p:nvPr/>
        </p:nvSpPr>
        <p:spPr>
          <a:xfrm>
            <a:off x="1059275" y="1249675"/>
            <a:ext cx="10292400" cy="1644900"/>
          </a:xfrm>
          <a:prstGeom prst="rect">
            <a:avLst/>
          </a:prstGeom>
          <a:noFill/>
          <a:ln>
            <a:noFill/>
          </a:ln>
        </p:spPr>
        <p:txBody>
          <a:bodyPr anchorCtr="0" anchor="t" bIns="0" lIns="0" spcFirstLastPara="1" rIns="0" wrap="square" tIns="0">
            <a:noAutofit/>
          </a:bodyPr>
          <a:lstStyle/>
          <a:p>
            <a:pPr indent="0" lvl="0" marL="0" marR="0" rtl="0" algn="l">
              <a:lnSpc>
                <a:spcPct val="118500"/>
              </a:lnSpc>
              <a:spcBef>
                <a:spcPts val="0"/>
              </a:spcBef>
              <a:spcAft>
                <a:spcPts val="0"/>
              </a:spcAft>
              <a:buNone/>
            </a:pPr>
            <a:r>
              <a:rPr b="1" lang="en-US" sz="1800">
                <a:solidFill>
                  <a:srgbClr val="0C1E41"/>
                </a:solidFill>
                <a:latin typeface="Nunito Sans SemiBold"/>
                <a:ea typeface="Nunito Sans SemiBold"/>
                <a:cs typeface="Nunito Sans SemiBold"/>
                <a:sym typeface="Nunito Sans SemiBold"/>
              </a:rPr>
              <a:t>If searching by any student number, first, middle or last names isn’t enough, remember that Aeries also honors partial searches. </a:t>
            </a:r>
            <a:r>
              <a:rPr b="1" lang="en-US" sz="1800" u="sng">
                <a:solidFill>
                  <a:srgbClr val="0C1E41"/>
                </a:solidFill>
                <a:latin typeface="Nunito Sans"/>
                <a:ea typeface="Nunito Sans"/>
                <a:cs typeface="Nunito Sans"/>
                <a:sym typeface="Nunito Sans"/>
              </a:rPr>
              <a:t>Fuzzy Search Results</a:t>
            </a:r>
            <a:r>
              <a:rPr b="1" lang="en-US" sz="1800">
                <a:solidFill>
                  <a:srgbClr val="0C1E41"/>
                </a:solidFill>
                <a:latin typeface="Nunito Sans SemiBold"/>
                <a:ea typeface="Nunito Sans SemiBold"/>
                <a:cs typeface="Nunito Sans SemiBold"/>
                <a:sym typeface="Nunito Sans SemiBold"/>
              </a:rPr>
              <a:t> brings up any students that “sound like” who you are looking for, </a:t>
            </a:r>
            <a:r>
              <a:rPr b="1" lang="en-US" sz="1800" u="sng">
                <a:solidFill>
                  <a:srgbClr val="0C1E41"/>
                </a:solidFill>
                <a:latin typeface="Nunito Sans SemiBold"/>
                <a:ea typeface="Nunito Sans SemiBold"/>
                <a:cs typeface="Nunito Sans SemiBold"/>
                <a:sym typeface="Nunito Sans SemiBold"/>
              </a:rPr>
              <a:t>Reverse Lookup</a:t>
            </a:r>
            <a:r>
              <a:rPr b="1" lang="en-US" sz="1800">
                <a:solidFill>
                  <a:srgbClr val="0C1E41"/>
                </a:solidFill>
                <a:latin typeface="Nunito Sans SemiBold"/>
                <a:ea typeface="Nunito Sans SemiBold"/>
                <a:cs typeface="Nunito Sans SemiBold"/>
                <a:sym typeface="Nunito Sans SemiBold"/>
              </a:rPr>
              <a:t> allows you to find students by other identifying information and </a:t>
            </a:r>
            <a:r>
              <a:rPr b="1" lang="en-US" sz="1800" u="sng">
                <a:solidFill>
                  <a:srgbClr val="0C1E41"/>
                </a:solidFill>
                <a:latin typeface="Nunito Sans SemiBold"/>
                <a:ea typeface="Nunito Sans SemiBold"/>
                <a:cs typeface="Nunito Sans SemiBold"/>
                <a:sym typeface="Nunito Sans SemiBold"/>
              </a:rPr>
              <a:t>Multi Student Search</a:t>
            </a:r>
            <a:r>
              <a:rPr b="1" lang="en-US" sz="1800">
                <a:solidFill>
                  <a:srgbClr val="0C1E41"/>
                </a:solidFill>
                <a:latin typeface="Nunito Sans SemiBold"/>
                <a:ea typeface="Nunito Sans SemiBold"/>
                <a:cs typeface="Nunito Sans SemiBold"/>
                <a:sym typeface="Nunito Sans SemiBold"/>
              </a:rPr>
              <a:t> provides you the tool to look up many students at a time simply separated by a comma.</a:t>
            </a:r>
            <a:endParaRPr b="0" i="0" sz="1800" u="none" cap="none" strike="noStrike">
              <a:solidFill>
                <a:srgbClr val="000000"/>
              </a:solidFill>
              <a:latin typeface="Calibri"/>
              <a:ea typeface="Calibri"/>
              <a:cs typeface="Calibri"/>
              <a:sym typeface="Calibri"/>
            </a:endParaRPr>
          </a:p>
        </p:txBody>
      </p:sp>
      <p:pic>
        <p:nvPicPr>
          <p:cNvPr id="100" name="Google Shape;100;p9"/>
          <p:cNvPicPr preferRelativeResize="0"/>
          <p:nvPr/>
        </p:nvPicPr>
        <p:blipFill>
          <a:blip r:embed="rId4">
            <a:alphaModFix/>
          </a:blip>
          <a:stretch>
            <a:fillRect/>
          </a:stretch>
        </p:blipFill>
        <p:spPr>
          <a:xfrm>
            <a:off x="4653600" y="2929338"/>
            <a:ext cx="2352675" cy="971550"/>
          </a:xfrm>
          <a:prstGeom prst="rect">
            <a:avLst/>
          </a:prstGeom>
          <a:noFill/>
          <a:ln>
            <a:noFill/>
          </a:ln>
        </p:spPr>
      </p:pic>
      <p:pic>
        <p:nvPicPr>
          <p:cNvPr id="101" name="Google Shape;101;p9"/>
          <p:cNvPicPr preferRelativeResize="0"/>
          <p:nvPr/>
        </p:nvPicPr>
        <p:blipFill>
          <a:blip r:embed="rId5">
            <a:alphaModFix/>
          </a:blip>
          <a:stretch>
            <a:fillRect/>
          </a:stretch>
        </p:blipFill>
        <p:spPr>
          <a:xfrm>
            <a:off x="378400" y="3991975"/>
            <a:ext cx="11498801" cy="1094050"/>
          </a:xfrm>
          <a:prstGeom prst="rect">
            <a:avLst/>
          </a:prstGeom>
          <a:noFill/>
          <a:ln>
            <a:noFill/>
          </a:ln>
        </p:spPr>
      </p:pic>
      <p:pic>
        <p:nvPicPr>
          <p:cNvPr id="102" name="Google Shape;102;p9"/>
          <p:cNvPicPr preferRelativeResize="0"/>
          <p:nvPr/>
        </p:nvPicPr>
        <p:blipFill>
          <a:blip r:embed="rId6">
            <a:alphaModFix/>
          </a:blip>
          <a:stretch>
            <a:fillRect/>
          </a:stretch>
        </p:blipFill>
        <p:spPr>
          <a:xfrm>
            <a:off x="1810750" y="5177100"/>
            <a:ext cx="8296275" cy="100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7" name="Shape 107"/>
        <p:cNvGrpSpPr/>
        <p:nvPr/>
      </p:nvGrpSpPr>
      <p:grpSpPr>
        <a:xfrm>
          <a:off x="0" y="0"/>
          <a:ext cx="0" cy="0"/>
          <a:chOff x="0" y="0"/>
          <a:chExt cx="0" cy="0"/>
        </a:xfrm>
      </p:grpSpPr>
      <p:pic>
        <p:nvPicPr>
          <p:cNvPr descr="preencoded.png" id="108" name="Google Shape;108;p10"/>
          <p:cNvPicPr preferRelativeResize="0"/>
          <p:nvPr/>
        </p:nvPicPr>
        <p:blipFill rotWithShape="1">
          <a:blip r:embed="rId3">
            <a:alphaModFix/>
          </a:blip>
          <a:srcRect b="0" l="0" r="86103" t="91981"/>
          <a:stretch/>
        </p:blipFill>
        <p:spPr>
          <a:xfrm>
            <a:off x="984376" y="2303595"/>
            <a:ext cx="1272419" cy="146655"/>
          </a:xfrm>
          <a:prstGeom prst="rect">
            <a:avLst/>
          </a:prstGeom>
          <a:noFill/>
          <a:ln>
            <a:noFill/>
          </a:ln>
        </p:spPr>
      </p:pic>
      <p:sp>
        <p:nvSpPr>
          <p:cNvPr id="109" name="Google Shape;109;p10"/>
          <p:cNvSpPr/>
          <p:nvPr/>
        </p:nvSpPr>
        <p:spPr>
          <a:xfrm>
            <a:off x="984375" y="749625"/>
            <a:ext cx="9276000" cy="4920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Did a </a:t>
            </a:r>
            <a:r>
              <a:rPr b="1" lang="en-US" sz="3200">
                <a:solidFill>
                  <a:srgbClr val="0C1E41"/>
                </a:solidFill>
              </a:rPr>
              <a:t>student</a:t>
            </a:r>
            <a:r>
              <a:rPr b="1" lang="en-US" sz="3200">
                <a:solidFill>
                  <a:srgbClr val="0C1E41"/>
                </a:solidFill>
              </a:rPr>
              <a:t> attend a previous CA school?</a:t>
            </a:r>
            <a:endParaRPr b="1" i="0" sz="3200" u="none" cap="none" strike="noStrike">
              <a:solidFill>
                <a:srgbClr val="000000"/>
              </a:solidFill>
            </a:endParaRPr>
          </a:p>
        </p:txBody>
      </p:sp>
      <p:sp>
        <p:nvSpPr>
          <p:cNvPr id="110" name="Google Shape;110;p10"/>
          <p:cNvSpPr/>
          <p:nvPr/>
        </p:nvSpPr>
        <p:spPr>
          <a:xfrm>
            <a:off x="984375" y="1310525"/>
            <a:ext cx="10560000" cy="550200"/>
          </a:xfrm>
          <a:prstGeom prst="rect">
            <a:avLst/>
          </a:prstGeom>
          <a:noFill/>
          <a:ln>
            <a:noFill/>
          </a:ln>
        </p:spPr>
        <p:txBody>
          <a:bodyPr anchorCtr="0" anchor="t" bIns="0" lIns="0" spcFirstLastPara="1" rIns="0" wrap="square" tIns="0">
            <a:noAutofit/>
          </a:bodyPr>
          <a:lstStyle/>
          <a:p>
            <a:pPr indent="0" lvl="0" marL="0" marR="0" rtl="0" algn="l">
              <a:lnSpc>
                <a:spcPct val="118500"/>
              </a:lnSpc>
              <a:spcBef>
                <a:spcPts val="0"/>
              </a:spcBef>
              <a:spcAft>
                <a:spcPts val="0"/>
              </a:spcAft>
              <a:buNone/>
            </a:pPr>
            <a:r>
              <a:rPr b="1" lang="en-US" sz="1800">
                <a:latin typeface="Calibri"/>
                <a:ea typeface="Calibri"/>
                <a:cs typeface="Calibri"/>
                <a:sym typeface="Calibri"/>
              </a:rPr>
              <a:t>Using </a:t>
            </a:r>
            <a:r>
              <a:rPr b="1" lang="en-US" sz="1800" u="sng">
                <a:latin typeface="Calibri"/>
                <a:ea typeface="Calibri"/>
                <a:cs typeface="Calibri"/>
                <a:sym typeface="Calibri"/>
              </a:rPr>
              <a:t>Student Data/Enrollment History</a:t>
            </a:r>
            <a:r>
              <a:rPr b="1" lang="en-US" sz="1800">
                <a:latin typeface="Calibri"/>
                <a:ea typeface="Calibri"/>
                <a:cs typeface="Calibri"/>
                <a:sym typeface="Calibri"/>
              </a:rPr>
              <a:t> is a fantastic way to </a:t>
            </a:r>
            <a:r>
              <a:rPr b="1" lang="en-US" sz="1800">
                <a:latin typeface="Calibri"/>
                <a:ea typeface="Calibri"/>
                <a:cs typeface="Calibri"/>
                <a:sym typeface="Calibri"/>
              </a:rPr>
              <a:t>double</a:t>
            </a:r>
            <a:r>
              <a:rPr b="1" lang="en-US" sz="1800">
                <a:latin typeface="Calibri"/>
                <a:ea typeface="Calibri"/>
                <a:cs typeface="Calibri"/>
                <a:sym typeface="Calibri"/>
              </a:rPr>
              <a:t> check previous school enrollment in CA or elsewhere in the second tab </a:t>
            </a:r>
            <a:r>
              <a:rPr b="1" lang="en-US" sz="1800" u="sng">
                <a:latin typeface="Calibri"/>
                <a:ea typeface="Calibri"/>
                <a:cs typeface="Calibri"/>
                <a:sym typeface="Calibri"/>
              </a:rPr>
              <a:t>Other District Enrollment</a:t>
            </a:r>
            <a:r>
              <a:rPr b="1" lang="en-US" sz="1800">
                <a:latin typeface="Calibri"/>
                <a:ea typeface="Calibri"/>
                <a:cs typeface="Calibri"/>
                <a:sym typeface="Calibri"/>
              </a:rPr>
              <a:t>. Also, this is a great reason to make sure it is populated by the Online Enrollment Process or manually. </a:t>
            </a:r>
            <a:endParaRPr b="1" i="0" sz="1800" u="none" cap="none" strike="noStrike">
              <a:solidFill>
                <a:srgbClr val="000000"/>
              </a:solidFill>
              <a:latin typeface="Calibri"/>
              <a:ea typeface="Calibri"/>
              <a:cs typeface="Calibri"/>
              <a:sym typeface="Calibri"/>
            </a:endParaRPr>
          </a:p>
        </p:txBody>
      </p:sp>
      <p:pic>
        <p:nvPicPr>
          <p:cNvPr id="111" name="Google Shape;111;p10"/>
          <p:cNvPicPr preferRelativeResize="0"/>
          <p:nvPr/>
        </p:nvPicPr>
        <p:blipFill>
          <a:blip r:embed="rId4">
            <a:alphaModFix/>
          </a:blip>
          <a:stretch>
            <a:fillRect/>
          </a:stretch>
        </p:blipFill>
        <p:spPr>
          <a:xfrm>
            <a:off x="2256795" y="2303600"/>
            <a:ext cx="1776989" cy="4209425"/>
          </a:xfrm>
          <a:prstGeom prst="rect">
            <a:avLst/>
          </a:prstGeom>
          <a:noFill/>
          <a:ln>
            <a:noFill/>
          </a:ln>
        </p:spPr>
      </p:pic>
      <p:pic>
        <p:nvPicPr>
          <p:cNvPr id="112" name="Google Shape;112;p10"/>
          <p:cNvPicPr preferRelativeResize="0"/>
          <p:nvPr/>
        </p:nvPicPr>
        <p:blipFill>
          <a:blip r:embed="rId5">
            <a:alphaModFix/>
          </a:blip>
          <a:stretch>
            <a:fillRect/>
          </a:stretch>
        </p:blipFill>
        <p:spPr>
          <a:xfrm>
            <a:off x="4017634" y="2485650"/>
            <a:ext cx="7626117" cy="35243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pic>
        <p:nvPicPr>
          <p:cNvPr descr="preencoded.png" id="118" name="Google Shape;118;p11"/>
          <p:cNvPicPr preferRelativeResize="0"/>
          <p:nvPr/>
        </p:nvPicPr>
        <p:blipFill rotWithShape="1">
          <a:blip r:embed="rId3">
            <a:alphaModFix/>
          </a:blip>
          <a:srcRect b="0" l="0" r="86103" t="91981"/>
          <a:stretch/>
        </p:blipFill>
        <p:spPr>
          <a:xfrm>
            <a:off x="941576" y="2068220"/>
            <a:ext cx="1272419" cy="146655"/>
          </a:xfrm>
          <a:prstGeom prst="rect">
            <a:avLst/>
          </a:prstGeom>
          <a:noFill/>
          <a:ln>
            <a:noFill/>
          </a:ln>
        </p:spPr>
      </p:pic>
      <p:sp>
        <p:nvSpPr>
          <p:cNvPr id="119" name="Google Shape;119;p11"/>
          <p:cNvSpPr/>
          <p:nvPr/>
        </p:nvSpPr>
        <p:spPr>
          <a:xfrm>
            <a:off x="984375" y="749625"/>
            <a:ext cx="9276000" cy="492000"/>
          </a:xfrm>
          <a:prstGeom prst="rect">
            <a:avLst/>
          </a:prstGeom>
          <a:noFill/>
          <a:ln>
            <a:noFill/>
          </a:ln>
        </p:spPr>
        <p:txBody>
          <a:bodyPr anchorCtr="0" anchor="ctr" bIns="0" lIns="0" spcFirstLastPara="1" rIns="0" wrap="square" tIns="0">
            <a:noAutofit/>
          </a:bodyPr>
          <a:lstStyle/>
          <a:p>
            <a:pPr indent="0" lvl="0" marL="0" marR="0" rtl="0" algn="l">
              <a:lnSpc>
                <a:spcPct val="118750"/>
              </a:lnSpc>
              <a:spcBef>
                <a:spcPts val="0"/>
              </a:spcBef>
              <a:spcAft>
                <a:spcPts val="0"/>
              </a:spcAft>
              <a:buNone/>
            </a:pPr>
            <a:r>
              <a:rPr b="1" lang="en-US" sz="3200">
                <a:solidFill>
                  <a:srgbClr val="0C1E41"/>
                </a:solidFill>
              </a:rPr>
              <a:t>Student Information Bar–Your Cheat Sheet</a:t>
            </a:r>
            <a:endParaRPr b="1" i="0" sz="3200" u="none" cap="none" strike="noStrike">
              <a:solidFill>
                <a:srgbClr val="000000"/>
              </a:solidFill>
            </a:endParaRPr>
          </a:p>
        </p:txBody>
      </p:sp>
      <p:sp>
        <p:nvSpPr>
          <p:cNvPr id="120" name="Google Shape;120;p11"/>
          <p:cNvSpPr/>
          <p:nvPr/>
        </p:nvSpPr>
        <p:spPr>
          <a:xfrm>
            <a:off x="984375" y="1310525"/>
            <a:ext cx="10560000" cy="550200"/>
          </a:xfrm>
          <a:prstGeom prst="rect">
            <a:avLst/>
          </a:prstGeom>
          <a:noFill/>
          <a:ln>
            <a:noFill/>
          </a:ln>
        </p:spPr>
        <p:txBody>
          <a:bodyPr anchorCtr="0" anchor="t" bIns="0" lIns="0" spcFirstLastPara="1" rIns="0" wrap="square" tIns="0">
            <a:noAutofit/>
          </a:bodyPr>
          <a:lstStyle/>
          <a:p>
            <a:pPr indent="0" lvl="0" marL="0" marR="0" rtl="0" algn="l">
              <a:lnSpc>
                <a:spcPct val="118500"/>
              </a:lnSpc>
              <a:spcBef>
                <a:spcPts val="0"/>
              </a:spcBef>
              <a:spcAft>
                <a:spcPts val="0"/>
              </a:spcAft>
              <a:buNone/>
            </a:pPr>
            <a:r>
              <a:rPr b="1" lang="en-US" sz="1800">
                <a:latin typeface="Calibri"/>
                <a:ea typeface="Calibri"/>
                <a:cs typeface="Calibri"/>
                <a:sym typeface="Calibri"/>
              </a:rPr>
              <a:t>The gray </a:t>
            </a:r>
            <a:r>
              <a:rPr b="1" lang="en-US" sz="1800" u="sng">
                <a:latin typeface="Calibri"/>
                <a:ea typeface="Calibri"/>
                <a:cs typeface="Calibri"/>
                <a:sym typeface="Calibri"/>
              </a:rPr>
              <a:t>Student Information Bar</a:t>
            </a:r>
            <a:r>
              <a:rPr b="1" lang="en-US" sz="1800">
                <a:latin typeface="Calibri"/>
                <a:ea typeface="Calibri"/>
                <a:cs typeface="Calibri"/>
                <a:sym typeface="Calibri"/>
              </a:rPr>
              <a:t> is visible on almost every table. Use the tabs to get quick information about </a:t>
            </a:r>
            <a:r>
              <a:rPr b="1" lang="en-US" sz="1800">
                <a:latin typeface="Calibri"/>
                <a:ea typeface="Calibri"/>
                <a:cs typeface="Calibri"/>
                <a:sym typeface="Calibri"/>
              </a:rPr>
              <a:t>individual</a:t>
            </a:r>
            <a:r>
              <a:rPr b="1" lang="en-US" sz="1800">
                <a:latin typeface="Calibri"/>
                <a:ea typeface="Calibri"/>
                <a:cs typeface="Calibri"/>
                <a:sym typeface="Calibri"/>
              </a:rPr>
              <a:t> students. This saves time from navigating to the </a:t>
            </a:r>
            <a:r>
              <a:rPr b="1" lang="en-US" sz="1800">
                <a:latin typeface="Calibri"/>
                <a:ea typeface="Calibri"/>
                <a:cs typeface="Calibri"/>
                <a:sym typeface="Calibri"/>
              </a:rPr>
              <a:t>different</a:t>
            </a:r>
            <a:r>
              <a:rPr b="1" lang="en-US" sz="1800">
                <a:latin typeface="Calibri"/>
                <a:ea typeface="Calibri"/>
                <a:cs typeface="Calibri"/>
                <a:sym typeface="Calibri"/>
              </a:rPr>
              <a:t> tables where the information is housed.</a:t>
            </a:r>
            <a:endParaRPr b="1" i="0" sz="1800" u="none" cap="none" strike="noStrike">
              <a:solidFill>
                <a:srgbClr val="000000"/>
              </a:solidFill>
              <a:latin typeface="Calibri"/>
              <a:ea typeface="Calibri"/>
              <a:cs typeface="Calibri"/>
              <a:sym typeface="Calibri"/>
            </a:endParaRPr>
          </a:p>
        </p:txBody>
      </p:sp>
      <p:pic>
        <p:nvPicPr>
          <p:cNvPr id="121" name="Google Shape;121;p11"/>
          <p:cNvPicPr preferRelativeResize="0"/>
          <p:nvPr/>
        </p:nvPicPr>
        <p:blipFill>
          <a:blip r:embed="rId4">
            <a:alphaModFix/>
          </a:blip>
          <a:stretch>
            <a:fillRect/>
          </a:stretch>
        </p:blipFill>
        <p:spPr>
          <a:xfrm>
            <a:off x="324238" y="2281675"/>
            <a:ext cx="11543524" cy="1299875"/>
          </a:xfrm>
          <a:prstGeom prst="rect">
            <a:avLst/>
          </a:prstGeom>
          <a:noFill/>
          <a:ln>
            <a:noFill/>
          </a:ln>
        </p:spPr>
      </p:pic>
      <p:pic>
        <p:nvPicPr>
          <p:cNvPr id="122" name="Google Shape;122;p11"/>
          <p:cNvPicPr preferRelativeResize="0"/>
          <p:nvPr/>
        </p:nvPicPr>
        <p:blipFill>
          <a:blip r:embed="rId5">
            <a:alphaModFix/>
          </a:blip>
          <a:stretch>
            <a:fillRect/>
          </a:stretch>
        </p:blipFill>
        <p:spPr>
          <a:xfrm>
            <a:off x="324250" y="3648350"/>
            <a:ext cx="11543501" cy="1354741"/>
          </a:xfrm>
          <a:prstGeom prst="rect">
            <a:avLst/>
          </a:prstGeom>
          <a:noFill/>
          <a:ln>
            <a:noFill/>
          </a:ln>
        </p:spPr>
      </p:pic>
      <p:pic>
        <p:nvPicPr>
          <p:cNvPr id="123" name="Google Shape;123;p11"/>
          <p:cNvPicPr preferRelativeResize="0"/>
          <p:nvPr/>
        </p:nvPicPr>
        <p:blipFill>
          <a:blip r:embed="rId6">
            <a:alphaModFix/>
          </a:blip>
          <a:stretch>
            <a:fillRect/>
          </a:stretch>
        </p:blipFill>
        <p:spPr>
          <a:xfrm>
            <a:off x="324250" y="5125525"/>
            <a:ext cx="11445699" cy="1489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