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93" r:id="rId2"/>
    <p:sldId id="295" r:id="rId3"/>
    <p:sldId id="294" r:id="rId4"/>
    <p:sldId id="282" r:id="rId5"/>
    <p:sldId id="259" r:id="rId6"/>
    <p:sldId id="270" r:id="rId7"/>
    <p:sldId id="262" r:id="rId8"/>
    <p:sldId id="266" r:id="rId9"/>
    <p:sldId id="281" r:id="rId10"/>
    <p:sldId id="278" r:id="rId11"/>
    <p:sldId id="271" r:id="rId12"/>
    <p:sldId id="279" r:id="rId13"/>
    <p:sldId id="280" r:id="rId14"/>
    <p:sldId id="276" r:id="rId15"/>
    <p:sldId id="274" r:id="rId16"/>
    <p:sldId id="273" r:id="rId17"/>
    <p:sldId id="272" r:id="rId18"/>
    <p:sldId id="275" r:id="rId19"/>
    <p:sldId id="304" r:id="rId20"/>
    <p:sldId id="307" r:id="rId21"/>
    <p:sldId id="308" r:id="rId22"/>
    <p:sldId id="309" r:id="rId23"/>
  </p:sldIdLst>
  <p:sldSz cx="9144000" cy="5143500" type="screen16x9"/>
  <p:notesSz cx="6858000" cy="9144000"/>
  <p:embeddedFontLst>
    <p:embeddedFont>
      <p:font typeface="AeriesSansBold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Nunito Sans" pitchFamily="2" charset="0"/>
      <p:regular r:id="rId30"/>
      <p:bold r:id="rId31"/>
      <p:italic r:id="rId32"/>
      <p:boldItalic r:id="rId33"/>
    </p:embeddedFont>
    <p:embeddedFont>
      <p:font typeface="Nunito Sans SemiBold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9A0"/>
    <a:srgbClr val="203858"/>
    <a:srgbClr val="211754"/>
    <a:srgbClr val="2B318A"/>
    <a:srgbClr val="427CDB"/>
    <a:srgbClr val="AA3E43"/>
    <a:srgbClr val="E8E7ED"/>
    <a:srgbClr val="5C9E9C"/>
    <a:srgbClr val="C14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6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26" y="19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393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88849162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88849162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6240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88849162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88849162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737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88849162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88849162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2092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88849162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88849162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259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88849162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88849162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0923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88849162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88849162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368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88849162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88849162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886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88849162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88849162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198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88849162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88849162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354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07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700" dirty="0">
              <a:solidFill>
                <a:srgbClr val="5E6D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22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63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1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88849162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88849162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8049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88849162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88849162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4410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88849162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88849162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4466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88849162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88849162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7690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88849162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88849162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564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71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F048-DBCD-4097-8E5D-692EE8B683FB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3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5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3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5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2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148BD01-5527-AAA0-49F1-98590CB7452E}"/>
              </a:ext>
            </a:extLst>
          </p:cNvPr>
          <p:cNvSpPr/>
          <p:nvPr/>
        </p:nvSpPr>
        <p:spPr>
          <a:xfrm>
            <a:off x="-1908573" y="-1552575"/>
            <a:ext cx="7589045" cy="75890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754C8-AC0A-C20F-DAB0-88F31363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3734122" y="2067377"/>
            <a:ext cx="5591534" cy="3038024"/>
          </a:xfrm>
          <a:prstGeom prst="rect">
            <a:avLst/>
          </a:prstGeom>
        </p:spPr>
      </p:pic>
      <p:sp>
        <p:nvSpPr>
          <p:cNvPr id="8" name="Object5">
            <a:extLst>
              <a:ext uri="{FF2B5EF4-FFF2-40B4-BE49-F238E27FC236}">
                <a16:creationId xmlns:a16="http://schemas.microsoft.com/office/drawing/2014/main" id="{4BA487FA-1121-44A4-2AC1-60C44105A1EF}"/>
              </a:ext>
            </a:extLst>
          </p:cNvPr>
          <p:cNvSpPr/>
          <p:nvPr/>
        </p:nvSpPr>
        <p:spPr>
          <a:xfrm>
            <a:off x="490404" y="1084752"/>
            <a:ext cx="7436644" cy="5286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457223">
              <a:lnSpc>
                <a:spcPts val="4151"/>
              </a:lnSpc>
            </a:pPr>
            <a:r>
              <a:rPr lang="en-US" sz="540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Good morning, Aeries!</a:t>
            </a:r>
            <a:endParaRPr lang="en-US" sz="5400">
              <a:solidFill>
                <a:srgbClr val="345BA9"/>
              </a:solidFill>
              <a:latin typeface="AeriesSansBold" pitchFamily="50" charset="0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93FB1506-9394-75DF-A306-B9E1F5689770}"/>
              </a:ext>
            </a:extLst>
          </p:cNvPr>
          <p:cNvSpPr/>
          <p:nvPr/>
        </p:nvSpPr>
        <p:spPr>
          <a:xfrm>
            <a:off x="566603" y="1710405"/>
            <a:ext cx="7179987" cy="530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457223">
              <a:lnSpc>
                <a:spcPts val="2350"/>
              </a:lnSpc>
            </a:pPr>
            <a:r>
              <a:rPr lang="en-US" sz="2400" b="1" dirty="0">
                <a:solidFill>
                  <a:srgbClr val="345BA9"/>
                </a:solidFill>
                <a:latin typeface="Nunito Sans"/>
              </a:rPr>
              <a:t>Data Validation in Aeries</a:t>
            </a:r>
          </a:p>
        </p:txBody>
      </p:sp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7D04EF11-CC4C-C8E5-1EFD-6B9F5909E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3026012"/>
            <a:ext cx="623555" cy="2117488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06719435-B5E6-5FC3-901C-941590867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021701" y="1"/>
            <a:ext cx="1122299" cy="9067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E4BBC2-1BE5-A08C-485B-EB39EDB78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3365" y="2288864"/>
            <a:ext cx="818555" cy="4092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C376F7-8E1C-BF53-CC7B-76DE28D5E7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7226" y="-332706"/>
            <a:ext cx="1920850" cy="6828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25B5B6-93C6-00BC-DA80-24AC5F7BD5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61370" y="1622417"/>
            <a:ext cx="94655" cy="9367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EAE7E-A42B-D34B-F0D5-FE8EE5729C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74531" y="166956"/>
            <a:ext cx="563375" cy="40927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F02319-C501-43D3-F6CA-7337E814E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8370" y="4666047"/>
            <a:ext cx="1690403" cy="44966"/>
          </a:xfrm>
          <a:prstGeom prst="rect">
            <a:avLst/>
          </a:prstGeom>
        </p:spPr>
      </p:pic>
      <p:pic>
        <p:nvPicPr>
          <p:cNvPr id="30" name="Object 3" descr="preencoded.png">
            <a:extLst>
              <a:ext uri="{FF2B5EF4-FFF2-40B4-BE49-F238E27FC236}">
                <a16:creationId xmlns:a16="http://schemas.microsoft.com/office/drawing/2014/main" id="{341E9ABA-96F2-3B2D-AC51-309DEDD360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566603" y="4457701"/>
            <a:ext cx="469355" cy="4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8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V forms image">
            <a:extLst>
              <a:ext uri="{FF2B5EF4-FFF2-40B4-BE49-F238E27FC236}">
                <a16:creationId xmlns:a16="http://schemas.microsoft.com/office/drawing/2014/main" id="{75341F33-5D15-421D-9042-73F75FEEE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675" y="1473704"/>
            <a:ext cx="4048690" cy="2838846"/>
          </a:xfrm>
          <a:prstGeom prst="rect">
            <a:avLst/>
          </a:prstGeom>
          <a:ln>
            <a:noFill/>
          </a:ln>
          <a:effectLst>
            <a:outerShdw blurRad="889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DV Forms text">
            <a:extLst>
              <a:ext uri="{FF2B5EF4-FFF2-40B4-BE49-F238E27FC236}">
                <a16:creationId xmlns:a16="http://schemas.microsoft.com/office/drawing/2014/main" id="{17BBB074-2FA4-4FF9-B092-F62C07AA56FA}"/>
              </a:ext>
            </a:extLst>
          </p:cNvPr>
          <p:cNvSpPr txBox="1"/>
          <p:nvPr/>
        </p:nvSpPr>
        <p:spPr>
          <a:xfrm>
            <a:off x="555477" y="2454218"/>
            <a:ext cx="41446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Nunito Sans" pitchFamily="2" charset="0"/>
              <a:buChar char="‐"/>
            </a:pPr>
            <a:r>
              <a:rPr lang="en-US" sz="1600" dirty="0">
                <a:solidFill>
                  <a:srgbClr val="203858"/>
                </a:solidFill>
                <a:latin typeface="Nunito Sans" pitchFamily="2" charset="0"/>
              </a:rPr>
              <a:t>Data Validation Config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D2A09C-4961-4D95-825A-00FBF51E96E7}"/>
              </a:ext>
            </a:extLst>
          </p:cNvPr>
          <p:cNvSpPr txBox="1"/>
          <p:nvPr/>
        </p:nvSpPr>
        <p:spPr>
          <a:xfrm>
            <a:off x="555477" y="1419993"/>
            <a:ext cx="36644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03858"/>
                </a:solidFill>
                <a:latin typeface="Nunito Sans" pitchFamily="2" charset="0"/>
              </a:rPr>
              <a:t>Data Validations can be found in the </a:t>
            </a:r>
            <a:r>
              <a:rPr lang="en-US" sz="1800" b="1" dirty="0">
                <a:solidFill>
                  <a:srgbClr val="203858"/>
                </a:solidFill>
                <a:latin typeface="Nunito Sans" pitchFamily="2" charset="0"/>
              </a:rPr>
              <a:t>School Info </a:t>
            </a:r>
            <a:r>
              <a:rPr lang="en-US" sz="1800" dirty="0">
                <a:solidFill>
                  <a:srgbClr val="203858"/>
                </a:solidFill>
                <a:latin typeface="Nunito Sans" pitchFamily="2" charset="0"/>
              </a:rPr>
              <a:t>category and contains 3 pages:</a:t>
            </a:r>
            <a:endParaRPr lang="en-US" sz="1800" dirty="0"/>
          </a:p>
        </p:txBody>
      </p:sp>
      <p:sp>
        <p:nvSpPr>
          <p:cNvPr id="10" name="DV Forms text">
            <a:extLst>
              <a:ext uri="{FF2B5EF4-FFF2-40B4-BE49-F238E27FC236}">
                <a16:creationId xmlns:a16="http://schemas.microsoft.com/office/drawing/2014/main" id="{EEED98CD-2F16-4826-A95E-5684AA6A8AE7}"/>
              </a:ext>
            </a:extLst>
          </p:cNvPr>
          <p:cNvSpPr txBox="1"/>
          <p:nvPr/>
        </p:nvSpPr>
        <p:spPr>
          <a:xfrm>
            <a:off x="555477" y="2934446"/>
            <a:ext cx="41446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Nunito Sans" pitchFamily="2" charset="0"/>
              <a:buChar char="‐"/>
            </a:pPr>
            <a:r>
              <a:rPr lang="en-US" sz="1600" dirty="0">
                <a:solidFill>
                  <a:srgbClr val="203858"/>
                </a:solidFill>
                <a:latin typeface="Nunito Sans" pitchFamily="2" charset="0"/>
              </a:rPr>
              <a:t>Data Validation Definitions</a:t>
            </a:r>
          </a:p>
        </p:txBody>
      </p:sp>
      <p:sp>
        <p:nvSpPr>
          <p:cNvPr id="11" name="DV Forms text">
            <a:extLst>
              <a:ext uri="{FF2B5EF4-FFF2-40B4-BE49-F238E27FC236}">
                <a16:creationId xmlns:a16="http://schemas.microsoft.com/office/drawing/2014/main" id="{60FFA6FD-A824-4C4A-A845-9CB0AB12C37D}"/>
              </a:ext>
            </a:extLst>
          </p:cNvPr>
          <p:cNvSpPr txBox="1"/>
          <p:nvPr/>
        </p:nvSpPr>
        <p:spPr>
          <a:xfrm>
            <a:off x="555477" y="3414674"/>
            <a:ext cx="41446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Nunito Sans" pitchFamily="2" charset="0"/>
              <a:buChar char="‐"/>
            </a:pPr>
            <a:r>
              <a:rPr lang="en-US" sz="1600" dirty="0">
                <a:solidFill>
                  <a:srgbClr val="203858"/>
                </a:solidFill>
                <a:latin typeface="Nunito Sans" pitchFamily="2" charset="0"/>
              </a:rPr>
              <a:t>Data Validation Results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6D352888-6192-4CD5-B596-ACE4E25B04E0}"/>
              </a:ext>
            </a:extLst>
          </p:cNvPr>
          <p:cNvSpPr txBox="1">
            <a:spLocks/>
          </p:cNvSpPr>
          <p:nvPr/>
        </p:nvSpPr>
        <p:spPr>
          <a:xfrm>
            <a:off x="311700" y="270195"/>
            <a:ext cx="85206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3200" dirty="0">
                <a:solidFill>
                  <a:srgbClr val="203858"/>
                </a:solidFill>
                <a:latin typeface="AeriesSansBold" charset="0"/>
                <a:ea typeface="Nunito Sans Black"/>
                <a:cs typeface="Nunito Sans Black"/>
                <a:sym typeface="Nunito Sans Black"/>
              </a:rPr>
              <a:t>Post-Input Validation – Data Validation</a:t>
            </a:r>
          </a:p>
        </p:txBody>
      </p:sp>
      <p:pic>
        <p:nvPicPr>
          <p:cNvPr id="14" name="Object 2" descr="preencoded.png">
            <a:extLst>
              <a:ext uri="{FF2B5EF4-FFF2-40B4-BE49-F238E27FC236}">
                <a16:creationId xmlns:a16="http://schemas.microsoft.com/office/drawing/2014/main" id="{A04ACB05-5BAB-4A0D-BE6F-70EAECBC4F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47" t="15623" r="77239" b="80274"/>
          <a:stretch/>
        </p:blipFill>
        <p:spPr>
          <a:xfrm>
            <a:off x="429491" y="966745"/>
            <a:ext cx="1253067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77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cheduled Process text">
            <a:extLst>
              <a:ext uri="{FF2B5EF4-FFF2-40B4-BE49-F238E27FC236}">
                <a16:creationId xmlns:a16="http://schemas.microsoft.com/office/drawing/2014/main" id="{70B35B53-2347-4A4D-B7AC-94A7C0B238A6}"/>
              </a:ext>
            </a:extLst>
          </p:cNvPr>
          <p:cNvSpPr txBox="1"/>
          <p:nvPr/>
        </p:nvSpPr>
        <p:spPr>
          <a:xfrm>
            <a:off x="311699" y="1264572"/>
            <a:ext cx="83751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03858"/>
                </a:solidFill>
                <a:latin typeface="Nunito Sans" pitchFamily="2" charset="0"/>
              </a:rPr>
              <a:t>Scheduled Process </a:t>
            </a:r>
            <a:r>
              <a:rPr lang="en-US" sz="1600" dirty="0">
                <a:solidFill>
                  <a:srgbClr val="203858"/>
                </a:solidFill>
                <a:latin typeface="Nunito Sans" pitchFamily="2" charset="0"/>
              </a:rPr>
              <a:t>– select the start time and days at which the Data Validation process will run. </a:t>
            </a:r>
          </a:p>
        </p:txBody>
      </p:sp>
      <p:pic>
        <p:nvPicPr>
          <p:cNvPr id="4" name="Disabled image">
            <a:extLst>
              <a:ext uri="{FF2B5EF4-FFF2-40B4-BE49-F238E27FC236}">
                <a16:creationId xmlns:a16="http://schemas.microsoft.com/office/drawing/2014/main" id="{B237DDB4-6FEA-4335-93B0-E2919A993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49347"/>
            <a:ext cx="8229600" cy="3188970"/>
          </a:xfrm>
          <a:prstGeom prst="rect">
            <a:avLst/>
          </a:prstGeom>
        </p:spPr>
      </p:pic>
      <p:pic>
        <p:nvPicPr>
          <p:cNvPr id="9" name="Enabled image">
            <a:extLst>
              <a:ext uri="{FF2B5EF4-FFF2-40B4-BE49-F238E27FC236}">
                <a16:creationId xmlns:a16="http://schemas.microsoft.com/office/drawing/2014/main" id="{96D861E6-010E-40EC-B16B-658AA1F33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849347"/>
            <a:ext cx="8229600" cy="3188970"/>
          </a:xfrm>
          <a:prstGeom prst="rect">
            <a:avLst/>
          </a:prstGeom>
        </p:spPr>
      </p:pic>
      <p:sp>
        <p:nvSpPr>
          <p:cNvPr id="10" name="Dotted outline">
            <a:extLst>
              <a:ext uri="{FF2B5EF4-FFF2-40B4-BE49-F238E27FC236}">
                <a16:creationId xmlns:a16="http://schemas.microsoft.com/office/drawing/2014/main" id="{228A4A32-85FE-40B7-804A-FF06089F2FCD}"/>
              </a:ext>
            </a:extLst>
          </p:cNvPr>
          <p:cNvSpPr/>
          <p:nvPr/>
        </p:nvSpPr>
        <p:spPr>
          <a:xfrm>
            <a:off x="311699" y="2164672"/>
            <a:ext cx="8520600" cy="1656508"/>
          </a:xfrm>
          <a:prstGeom prst="rect">
            <a:avLst/>
          </a:prstGeom>
          <a:noFill/>
          <a:ln>
            <a:solidFill>
              <a:srgbClr val="5C9E9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380569A5-95EB-43D2-98D4-D033D35A9281}"/>
              </a:ext>
            </a:extLst>
          </p:cNvPr>
          <p:cNvSpPr txBox="1">
            <a:spLocks/>
          </p:cNvSpPr>
          <p:nvPr/>
        </p:nvSpPr>
        <p:spPr>
          <a:xfrm>
            <a:off x="311700" y="270195"/>
            <a:ext cx="85206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3200" dirty="0">
                <a:solidFill>
                  <a:srgbClr val="203858"/>
                </a:solidFill>
                <a:latin typeface="AeriesSansBold" charset="0"/>
                <a:ea typeface="Nunito Sans Black"/>
                <a:cs typeface="Nunito Sans Black"/>
                <a:sym typeface="Nunito Sans Black"/>
              </a:rPr>
              <a:t>Data Validation Config – System Setup</a:t>
            </a:r>
          </a:p>
        </p:txBody>
      </p:sp>
      <p:pic>
        <p:nvPicPr>
          <p:cNvPr id="12" name="Object 2" descr="preencoded.png">
            <a:extLst>
              <a:ext uri="{FF2B5EF4-FFF2-40B4-BE49-F238E27FC236}">
                <a16:creationId xmlns:a16="http://schemas.microsoft.com/office/drawing/2014/main" id="{73F0B56F-F0F3-4C80-959C-077234AE70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47" t="15623" r="77239" b="80274"/>
          <a:stretch/>
        </p:blipFill>
        <p:spPr>
          <a:xfrm>
            <a:off x="429491" y="966745"/>
            <a:ext cx="1253067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4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ession info"/>
          <p:cNvSpPr txBox="1">
            <a:spLocks noGrp="1"/>
          </p:cNvSpPr>
          <p:nvPr>
            <p:ph type="title"/>
          </p:nvPr>
        </p:nvSpPr>
        <p:spPr>
          <a:xfrm>
            <a:off x="4889500" y="0"/>
            <a:ext cx="4014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20" dirty="0"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973-1 Intro to Data Validations</a:t>
            </a:r>
            <a:endParaRPr sz="1520" dirty="0">
              <a:solidFill>
                <a:schemeClr val="lt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6" name="Defaults text">
            <a:extLst>
              <a:ext uri="{FF2B5EF4-FFF2-40B4-BE49-F238E27FC236}">
                <a16:creationId xmlns:a16="http://schemas.microsoft.com/office/drawing/2014/main" id="{70B35B53-2347-4A4D-B7AC-94A7C0B238A6}"/>
              </a:ext>
            </a:extLst>
          </p:cNvPr>
          <p:cNvSpPr txBox="1"/>
          <p:nvPr/>
        </p:nvSpPr>
        <p:spPr>
          <a:xfrm>
            <a:off x="311699" y="1264572"/>
            <a:ext cx="82423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03858"/>
                </a:solidFill>
                <a:latin typeface="Nunito Sans" pitchFamily="2" charset="0"/>
              </a:rPr>
              <a:t>Aeries Defaults </a:t>
            </a:r>
            <a:r>
              <a:rPr lang="en-US" sz="1600" dirty="0">
                <a:solidFill>
                  <a:srgbClr val="203858"/>
                </a:solidFill>
                <a:latin typeface="Nunito Sans" pitchFamily="2" charset="0"/>
              </a:rPr>
              <a:t>– Click “</a:t>
            </a:r>
            <a:r>
              <a:rPr lang="en-US" sz="1600" b="1" dirty="0">
                <a:solidFill>
                  <a:srgbClr val="203858"/>
                </a:solidFill>
                <a:latin typeface="Nunito Sans" pitchFamily="2" charset="0"/>
              </a:rPr>
              <a:t>Add/Update Defaults</a:t>
            </a:r>
            <a:r>
              <a:rPr lang="en-US" sz="1600" dirty="0">
                <a:solidFill>
                  <a:srgbClr val="203858"/>
                </a:solidFill>
                <a:latin typeface="Nunito Sans" pitchFamily="2" charset="0"/>
              </a:rPr>
              <a:t>” to install the Aeries default validation definitions</a:t>
            </a:r>
          </a:p>
          <a:p>
            <a:endParaRPr lang="en-US" sz="1600" dirty="0">
              <a:solidFill>
                <a:srgbClr val="203858"/>
              </a:solidFill>
              <a:latin typeface="Nunito Sans" pitchFamily="2" charset="0"/>
            </a:endParaRPr>
          </a:p>
        </p:txBody>
      </p:sp>
      <p:pic>
        <p:nvPicPr>
          <p:cNvPr id="9" name="System Setup image">
            <a:extLst>
              <a:ext uri="{FF2B5EF4-FFF2-40B4-BE49-F238E27FC236}">
                <a16:creationId xmlns:a16="http://schemas.microsoft.com/office/drawing/2014/main" id="{96D861E6-010E-40EC-B16B-658AA1F33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46162"/>
            <a:ext cx="8229600" cy="3188970"/>
          </a:xfrm>
          <a:prstGeom prst="rect">
            <a:avLst/>
          </a:prstGeom>
        </p:spPr>
      </p:pic>
      <p:sp>
        <p:nvSpPr>
          <p:cNvPr id="10" name="Dotted outline">
            <a:extLst>
              <a:ext uri="{FF2B5EF4-FFF2-40B4-BE49-F238E27FC236}">
                <a16:creationId xmlns:a16="http://schemas.microsoft.com/office/drawing/2014/main" id="{228A4A32-85FE-40B7-804A-FF06089F2FCD}"/>
              </a:ext>
            </a:extLst>
          </p:cNvPr>
          <p:cNvSpPr/>
          <p:nvPr/>
        </p:nvSpPr>
        <p:spPr>
          <a:xfrm>
            <a:off x="311699" y="3867399"/>
            <a:ext cx="8520600" cy="1200597"/>
          </a:xfrm>
          <a:prstGeom prst="rect">
            <a:avLst/>
          </a:prstGeom>
          <a:noFill/>
          <a:ln>
            <a:solidFill>
              <a:srgbClr val="5C9E9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Horizontal Line">
            <a:extLst>
              <a:ext uri="{FF2B5EF4-FFF2-40B4-BE49-F238E27FC236}">
                <a16:creationId xmlns:a16="http://schemas.microsoft.com/office/drawing/2014/main" id="{9B0BEB1E-B3AF-4164-838F-C2C7550BA9A9}"/>
              </a:ext>
            </a:extLst>
          </p:cNvPr>
          <p:cNvCxnSpPr>
            <a:cxnSpLocks/>
          </p:cNvCxnSpPr>
          <p:nvPr/>
        </p:nvCxnSpPr>
        <p:spPr>
          <a:xfrm>
            <a:off x="8345458" y="1415845"/>
            <a:ext cx="57144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ertical line">
            <a:extLst>
              <a:ext uri="{FF2B5EF4-FFF2-40B4-BE49-F238E27FC236}">
                <a16:creationId xmlns:a16="http://schemas.microsoft.com/office/drawing/2014/main" id="{F7D5E6BA-2B0F-4330-BC3D-5C43A97A4589}"/>
              </a:ext>
            </a:extLst>
          </p:cNvPr>
          <p:cNvCxnSpPr>
            <a:cxnSpLocks/>
          </p:cNvCxnSpPr>
          <p:nvPr/>
        </p:nvCxnSpPr>
        <p:spPr>
          <a:xfrm>
            <a:off x="8903800" y="1415845"/>
            <a:ext cx="0" cy="33788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Arrow">
            <a:extLst>
              <a:ext uri="{FF2B5EF4-FFF2-40B4-BE49-F238E27FC236}">
                <a16:creationId xmlns:a16="http://schemas.microsoft.com/office/drawing/2014/main" id="{8A17AE8F-C668-491C-B57F-7E28DC5781CC}"/>
              </a:ext>
            </a:extLst>
          </p:cNvPr>
          <p:cNvCxnSpPr/>
          <p:nvPr/>
        </p:nvCxnSpPr>
        <p:spPr>
          <a:xfrm flipH="1">
            <a:off x="5213555" y="4780011"/>
            <a:ext cx="369024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">
            <a:extLst>
              <a:ext uri="{FF2B5EF4-FFF2-40B4-BE49-F238E27FC236}">
                <a16:creationId xmlns:a16="http://schemas.microsoft.com/office/drawing/2014/main" id="{81519B94-45A9-4B34-A455-699DDD93DD62}"/>
              </a:ext>
            </a:extLst>
          </p:cNvPr>
          <p:cNvSpPr txBox="1">
            <a:spLocks/>
          </p:cNvSpPr>
          <p:nvPr/>
        </p:nvSpPr>
        <p:spPr>
          <a:xfrm>
            <a:off x="311700" y="270195"/>
            <a:ext cx="85206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3200" dirty="0">
                <a:solidFill>
                  <a:srgbClr val="203858"/>
                </a:solidFill>
                <a:latin typeface="AeriesSansBold" charset="0"/>
                <a:ea typeface="Nunito Sans Black"/>
                <a:cs typeface="Nunito Sans Black"/>
                <a:sym typeface="Nunito Sans Black"/>
              </a:rPr>
              <a:t>Data Validation Config – System Setup</a:t>
            </a:r>
          </a:p>
        </p:txBody>
      </p:sp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87506DFC-61A4-4ADB-A7F0-D454FE6DF4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47" t="15623" r="77239" b="80274"/>
          <a:stretch/>
        </p:blipFill>
        <p:spPr>
          <a:xfrm>
            <a:off x="429491" y="966745"/>
            <a:ext cx="1253067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85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lect grp image">
            <a:extLst>
              <a:ext uri="{FF2B5EF4-FFF2-40B4-BE49-F238E27FC236}">
                <a16:creationId xmlns:a16="http://schemas.microsoft.com/office/drawing/2014/main" id="{1469F9F1-438E-4F2A-AE2B-5985E359D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176" y="1288885"/>
            <a:ext cx="5577840" cy="1829939"/>
          </a:xfrm>
          <a:prstGeom prst="rect">
            <a:avLst/>
          </a:prstGeom>
          <a:ln>
            <a:noFill/>
          </a:ln>
          <a:effectLst>
            <a:outerShdw blurRad="508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Cursor">
            <a:extLst>
              <a:ext uri="{FF2B5EF4-FFF2-40B4-BE49-F238E27FC236}">
                <a16:creationId xmlns:a16="http://schemas.microsoft.com/office/drawing/2014/main" id="{1D8409A1-75AD-4E85-95D8-EA394AFE849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210" y="1986818"/>
            <a:ext cx="334422" cy="2403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roup dotted arrow">
            <a:extLst>
              <a:ext uri="{FF2B5EF4-FFF2-40B4-BE49-F238E27FC236}">
                <a16:creationId xmlns:a16="http://schemas.microsoft.com/office/drawing/2014/main" id="{AAB37384-F78D-4B75-BEE8-0705FDB38C7D}"/>
              </a:ext>
            </a:extLst>
          </p:cNvPr>
          <p:cNvCxnSpPr>
            <a:cxnSpLocks/>
          </p:cNvCxnSpPr>
          <p:nvPr/>
        </p:nvCxnSpPr>
        <p:spPr>
          <a:xfrm>
            <a:off x="383241" y="2064126"/>
            <a:ext cx="3084215" cy="0"/>
          </a:xfrm>
          <a:prstGeom prst="straightConnector1">
            <a:avLst/>
          </a:prstGeom>
          <a:ln w="19050">
            <a:solidFill>
              <a:srgbClr val="AA3E4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lect DV Group text">
            <a:extLst>
              <a:ext uri="{FF2B5EF4-FFF2-40B4-BE49-F238E27FC236}">
                <a16:creationId xmlns:a16="http://schemas.microsoft.com/office/drawing/2014/main" id="{111E2C1F-5C67-46B4-8DF8-51154B665813}"/>
              </a:ext>
            </a:extLst>
          </p:cNvPr>
          <p:cNvSpPr txBox="1"/>
          <p:nvPr/>
        </p:nvSpPr>
        <p:spPr>
          <a:xfrm>
            <a:off x="311700" y="1799224"/>
            <a:ext cx="2855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3858"/>
                </a:solidFill>
                <a:latin typeface="Nunito Sans" pitchFamily="2" charset="0"/>
              </a:rPr>
              <a:t>Select Data Validation Group</a:t>
            </a:r>
          </a:p>
        </p:txBody>
      </p:sp>
      <p:pic>
        <p:nvPicPr>
          <p:cNvPr id="7" name="Schools image">
            <a:extLst>
              <a:ext uri="{FF2B5EF4-FFF2-40B4-BE49-F238E27FC236}">
                <a16:creationId xmlns:a16="http://schemas.microsoft.com/office/drawing/2014/main" id="{7705DD14-7562-405A-9A50-A31275D1F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176" y="1289810"/>
            <a:ext cx="5577840" cy="3678410"/>
          </a:xfrm>
          <a:prstGeom prst="rect">
            <a:avLst/>
          </a:prstGeom>
          <a:ln>
            <a:noFill/>
          </a:ln>
          <a:effectLst>
            <a:outerShdw blurRad="508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Schools text">
            <a:extLst>
              <a:ext uri="{FF2B5EF4-FFF2-40B4-BE49-F238E27FC236}">
                <a16:creationId xmlns:a16="http://schemas.microsoft.com/office/drawing/2014/main" id="{3E5D4EFC-4347-4B54-BB1F-FD286F244180}"/>
              </a:ext>
            </a:extLst>
          </p:cNvPr>
          <p:cNvSpPr txBox="1"/>
          <p:nvPr/>
        </p:nvSpPr>
        <p:spPr>
          <a:xfrm>
            <a:off x="311700" y="2311108"/>
            <a:ext cx="29094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3858"/>
                </a:solidFill>
                <a:latin typeface="Nunito Sans" pitchFamily="2" charset="0"/>
              </a:rPr>
              <a:t>Select schools where data validations in this group should be run</a:t>
            </a:r>
          </a:p>
        </p:txBody>
      </p:sp>
      <p:pic>
        <p:nvPicPr>
          <p:cNvPr id="13" name="Schools Popout">
            <a:extLst>
              <a:ext uri="{FF2B5EF4-FFF2-40B4-BE49-F238E27FC236}">
                <a16:creationId xmlns:a16="http://schemas.microsoft.com/office/drawing/2014/main" id="{813D3A6F-DE3C-4799-B3D6-5D6846EF7D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851" y="3175146"/>
            <a:ext cx="2743200" cy="1577210"/>
          </a:xfrm>
          <a:prstGeom prst="rect">
            <a:avLst/>
          </a:prstGeom>
          <a:ln>
            <a:noFill/>
          </a:ln>
          <a:effectLst>
            <a:outerShdw blurRad="165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Respons Grp image">
            <a:extLst>
              <a:ext uri="{FF2B5EF4-FFF2-40B4-BE49-F238E27FC236}">
                <a16:creationId xmlns:a16="http://schemas.microsoft.com/office/drawing/2014/main" id="{26E89BF8-3A1A-4D4C-8597-A25F3111CEA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148"/>
          <a:stretch/>
        </p:blipFill>
        <p:spPr>
          <a:xfrm>
            <a:off x="3460176" y="1288885"/>
            <a:ext cx="5577840" cy="3726320"/>
          </a:xfrm>
          <a:prstGeom prst="rect">
            <a:avLst/>
          </a:prstGeom>
          <a:ln>
            <a:noFill/>
          </a:ln>
          <a:effectLst>
            <a:outerShdw blurRad="508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0" name="Bottom schools line">
            <a:extLst>
              <a:ext uri="{FF2B5EF4-FFF2-40B4-BE49-F238E27FC236}">
                <a16:creationId xmlns:a16="http://schemas.microsoft.com/office/drawing/2014/main" id="{414CE3AB-2B3B-4A4B-ABD1-2E9EDB93B83E}"/>
              </a:ext>
            </a:extLst>
          </p:cNvPr>
          <p:cNvCxnSpPr>
            <a:cxnSpLocks/>
          </p:cNvCxnSpPr>
          <p:nvPr/>
        </p:nvCxnSpPr>
        <p:spPr>
          <a:xfrm flipV="1">
            <a:off x="3078051" y="4099730"/>
            <a:ext cx="760419" cy="652626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Top schools line">
            <a:extLst>
              <a:ext uri="{FF2B5EF4-FFF2-40B4-BE49-F238E27FC236}">
                <a16:creationId xmlns:a16="http://schemas.microsoft.com/office/drawing/2014/main" id="{70CDFB0A-7249-4091-B424-31111C42585C}"/>
              </a:ext>
            </a:extLst>
          </p:cNvPr>
          <p:cNvCxnSpPr>
            <a:cxnSpLocks/>
          </p:cNvCxnSpPr>
          <p:nvPr/>
        </p:nvCxnSpPr>
        <p:spPr>
          <a:xfrm>
            <a:off x="3078051" y="3175146"/>
            <a:ext cx="760419" cy="71859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UGN text">
            <a:extLst>
              <a:ext uri="{FF2B5EF4-FFF2-40B4-BE49-F238E27FC236}">
                <a16:creationId xmlns:a16="http://schemas.microsoft.com/office/drawing/2014/main" id="{CE27F395-8E9B-45FC-BB23-79AFF11D8A45}"/>
              </a:ext>
            </a:extLst>
          </p:cNvPr>
          <p:cNvSpPr txBox="1"/>
          <p:nvPr/>
        </p:nvSpPr>
        <p:spPr>
          <a:xfrm>
            <a:off x="6368613" y="2697749"/>
            <a:ext cx="2254243" cy="523220"/>
          </a:xfrm>
          <a:prstGeom prst="rect">
            <a:avLst/>
          </a:prstGeom>
          <a:ln w="19050">
            <a:solidFill>
              <a:srgbClr val="5C9E9C"/>
            </a:solidFill>
          </a:ln>
          <a:effectLst>
            <a:outerShdw blurRad="88900" dist="88900" dir="27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Nunito Sans" pitchFamily="2" charset="0"/>
              </a:rPr>
              <a:t>Select Responsible Groups/Users (from UGN)</a:t>
            </a:r>
          </a:p>
        </p:txBody>
      </p:sp>
      <p:sp>
        <p:nvSpPr>
          <p:cNvPr id="32" name="Responsible UGN outline">
            <a:extLst>
              <a:ext uri="{FF2B5EF4-FFF2-40B4-BE49-F238E27FC236}">
                <a16:creationId xmlns:a16="http://schemas.microsoft.com/office/drawing/2014/main" id="{FE2186A0-82FE-49DD-8DEE-664EBC9D23D5}"/>
              </a:ext>
            </a:extLst>
          </p:cNvPr>
          <p:cNvSpPr/>
          <p:nvPr/>
        </p:nvSpPr>
        <p:spPr>
          <a:xfrm>
            <a:off x="4064793" y="3867149"/>
            <a:ext cx="1390651" cy="242889"/>
          </a:xfrm>
          <a:prstGeom prst="rect">
            <a:avLst/>
          </a:prstGeom>
          <a:noFill/>
          <a:ln w="12700">
            <a:solidFill>
              <a:srgbClr val="5C9E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UGN arrow">
            <a:extLst>
              <a:ext uri="{FF2B5EF4-FFF2-40B4-BE49-F238E27FC236}">
                <a16:creationId xmlns:a16="http://schemas.microsoft.com/office/drawing/2014/main" id="{3425D93C-9AC6-44FE-861A-B53014C0DF38}"/>
              </a:ext>
            </a:extLst>
          </p:cNvPr>
          <p:cNvCxnSpPr>
            <a:cxnSpLocks/>
          </p:cNvCxnSpPr>
          <p:nvPr/>
        </p:nvCxnSpPr>
        <p:spPr>
          <a:xfrm flipH="1">
            <a:off x="4820771" y="3151558"/>
            <a:ext cx="1519518" cy="689664"/>
          </a:xfrm>
          <a:prstGeom prst="straightConnector1">
            <a:avLst/>
          </a:prstGeom>
          <a:ln w="19050">
            <a:solidFill>
              <a:srgbClr val="5C9E9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">
            <a:extLst>
              <a:ext uri="{FF2B5EF4-FFF2-40B4-BE49-F238E27FC236}">
                <a16:creationId xmlns:a16="http://schemas.microsoft.com/office/drawing/2014/main" id="{1C22AAF8-D3E0-4DDC-BD72-E1B79972B79D}"/>
              </a:ext>
            </a:extLst>
          </p:cNvPr>
          <p:cNvSpPr txBox="1">
            <a:spLocks/>
          </p:cNvSpPr>
          <p:nvPr/>
        </p:nvSpPr>
        <p:spPr>
          <a:xfrm>
            <a:off x="311700" y="270195"/>
            <a:ext cx="85206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3200" dirty="0">
                <a:solidFill>
                  <a:srgbClr val="203858"/>
                </a:solidFill>
                <a:latin typeface="AeriesSansBold" charset="0"/>
                <a:ea typeface="Nunito Sans Black"/>
                <a:cs typeface="Nunito Sans Black"/>
                <a:sym typeface="Nunito Sans Black"/>
              </a:rPr>
              <a:t>Data Validation Config – Data Validation Groups</a:t>
            </a:r>
          </a:p>
        </p:txBody>
      </p:sp>
      <p:pic>
        <p:nvPicPr>
          <p:cNvPr id="20" name="Object 2" descr="preencoded.png">
            <a:extLst>
              <a:ext uri="{FF2B5EF4-FFF2-40B4-BE49-F238E27FC236}">
                <a16:creationId xmlns:a16="http://schemas.microsoft.com/office/drawing/2014/main" id="{C4F710AE-E4D5-45CE-BC5B-53B3B3A84BC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47" t="15623" r="77239" b="80274"/>
          <a:stretch/>
        </p:blipFill>
        <p:spPr>
          <a:xfrm>
            <a:off x="453384" y="1546340"/>
            <a:ext cx="1253067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3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ession info"/>
          <p:cNvSpPr txBox="1">
            <a:spLocks noGrp="1"/>
          </p:cNvSpPr>
          <p:nvPr>
            <p:ph type="title"/>
          </p:nvPr>
        </p:nvSpPr>
        <p:spPr>
          <a:xfrm>
            <a:off x="4889500" y="0"/>
            <a:ext cx="4014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20" dirty="0"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973-1 Intro to Data Validations</a:t>
            </a:r>
            <a:endParaRPr sz="1520" dirty="0">
              <a:solidFill>
                <a:schemeClr val="lt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4" name="Email text">
            <a:extLst>
              <a:ext uri="{FF2B5EF4-FFF2-40B4-BE49-F238E27FC236}">
                <a16:creationId xmlns:a16="http://schemas.microsoft.com/office/drawing/2014/main" id="{CBE18D80-E535-43F7-8FF7-0A2AB33D6A2A}"/>
              </a:ext>
            </a:extLst>
          </p:cNvPr>
          <p:cNvSpPr txBox="1"/>
          <p:nvPr/>
        </p:nvSpPr>
        <p:spPr>
          <a:xfrm>
            <a:off x="389909" y="1253427"/>
            <a:ext cx="4358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03858"/>
                </a:solidFill>
                <a:latin typeface="Nunito Sans" pitchFamily="2" charset="0"/>
              </a:rPr>
              <a:t>Each Data Validation Group’s responsible users will receive an email summary at the time specified in the scheduled process. </a:t>
            </a:r>
          </a:p>
          <a:p>
            <a:endParaRPr lang="en-US" dirty="0">
              <a:solidFill>
                <a:srgbClr val="203858"/>
              </a:solidFill>
              <a:latin typeface="Nunito Sans" pitchFamily="2" charset="0"/>
            </a:endParaRPr>
          </a:p>
        </p:txBody>
      </p:sp>
      <p:cxnSp>
        <p:nvCxnSpPr>
          <p:cNvPr id="16" name="Email arrow">
            <a:extLst>
              <a:ext uri="{FF2B5EF4-FFF2-40B4-BE49-F238E27FC236}">
                <a16:creationId xmlns:a16="http://schemas.microsoft.com/office/drawing/2014/main" id="{E698F001-A454-46CB-A5BC-28EA02BE6942}"/>
              </a:ext>
            </a:extLst>
          </p:cNvPr>
          <p:cNvCxnSpPr/>
          <p:nvPr/>
        </p:nvCxnSpPr>
        <p:spPr>
          <a:xfrm>
            <a:off x="2421814" y="1760562"/>
            <a:ext cx="2900813" cy="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sults email image">
            <a:extLst>
              <a:ext uri="{FF2B5EF4-FFF2-40B4-BE49-F238E27FC236}">
                <a16:creationId xmlns:a16="http://schemas.microsoft.com/office/drawing/2014/main" id="{50EE50E1-5FC2-4FEE-8E30-EC881874D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985" y="822517"/>
            <a:ext cx="3407315" cy="4071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My Results text">
            <a:extLst>
              <a:ext uri="{FF2B5EF4-FFF2-40B4-BE49-F238E27FC236}">
                <a16:creationId xmlns:a16="http://schemas.microsoft.com/office/drawing/2014/main" id="{1E8C34EF-F62B-4BA1-9D81-418BE16A85CE}"/>
              </a:ext>
            </a:extLst>
          </p:cNvPr>
          <p:cNvSpPr txBox="1"/>
          <p:nvPr/>
        </p:nvSpPr>
        <p:spPr>
          <a:xfrm>
            <a:off x="392989" y="1816744"/>
            <a:ext cx="40576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0" i="0" dirty="0">
              <a:solidFill>
                <a:srgbClr val="203858"/>
              </a:solidFill>
              <a:effectLst/>
              <a:latin typeface="Nunito Sans" pitchFamily="2" charset="0"/>
            </a:endParaRPr>
          </a:p>
          <a:p>
            <a:r>
              <a:rPr lang="en-US" dirty="0">
                <a:solidFill>
                  <a:srgbClr val="203858"/>
                </a:solidFill>
                <a:latin typeface="Nunito Sans" pitchFamily="2" charset="0"/>
              </a:rPr>
              <a:t>These results will display on the </a:t>
            </a:r>
            <a:r>
              <a:rPr lang="en-US" b="1" i="0" dirty="0">
                <a:solidFill>
                  <a:srgbClr val="203858"/>
                </a:solidFill>
                <a:effectLst/>
                <a:latin typeface="Nunito Sans" pitchFamily="2" charset="0"/>
              </a:rPr>
              <a:t>My Results </a:t>
            </a:r>
            <a:r>
              <a:rPr lang="en-US" b="0" i="0" dirty="0">
                <a:solidFill>
                  <a:srgbClr val="203858"/>
                </a:solidFill>
                <a:effectLst/>
                <a:latin typeface="Nunito Sans" pitchFamily="2" charset="0"/>
              </a:rPr>
              <a:t>tab on the results page</a:t>
            </a:r>
          </a:p>
          <a:p>
            <a:endParaRPr lang="en-US" dirty="0">
              <a:solidFill>
                <a:srgbClr val="203858"/>
              </a:solidFill>
              <a:latin typeface="Nunito Sans" pitchFamily="2" charset="0"/>
            </a:endParaRPr>
          </a:p>
          <a:p>
            <a:r>
              <a:rPr lang="en-US" dirty="0">
                <a:solidFill>
                  <a:srgbClr val="203858"/>
                </a:solidFill>
                <a:latin typeface="Nunito Sans" pitchFamily="2" charset="0"/>
              </a:rPr>
              <a:t>Users may be able to refresh their results</a:t>
            </a:r>
          </a:p>
        </p:txBody>
      </p:sp>
      <p:pic>
        <p:nvPicPr>
          <p:cNvPr id="13" name="Results tab image">
            <a:extLst>
              <a:ext uri="{FF2B5EF4-FFF2-40B4-BE49-F238E27FC236}">
                <a16:creationId xmlns:a16="http://schemas.microsoft.com/office/drawing/2014/main" id="{B2A3DB6A-F711-4077-B36F-873492985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09" y="3046160"/>
            <a:ext cx="4767334" cy="1780301"/>
          </a:xfrm>
          <a:prstGeom prst="rect">
            <a:avLst/>
          </a:prstGeom>
          <a:ln>
            <a:noFill/>
          </a:ln>
          <a:effectLst>
            <a:outerShdw blurRad="508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My Results tab box">
            <a:extLst>
              <a:ext uri="{FF2B5EF4-FFF2-40B4-BE49-F238E27FC236}">
                <a16:creationId xmlns:a16="http://schemas.microsoft.com/office/drawing/2014/main" id="{CA2A32F4-00E8-4E8F-A71C-ACBEF45C85B8}"/>
              </a:ext>
            </a:extLst>
          </p:cNvPr>
          <p:cNvSpPr/>
          <p:nvPr/>
        </p:nvSpPr>
        <p:spPr>
          <a:xfrm>
            <a:off x="396863" y="4012443"/>
            <a:ext cx="938232" cy="388960"/>
          </a:xfrm>
          <a:prstGeom prst="rect">
            <a:avLst/>
          </a:prstGeom>
          <a:noFill/>
          <a:ln w="19050">
            <a:solidFill>
              <a:srgbClr val="AA3E4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Refresh arrow">
            <a:extLst>
              <a:ext uri="{FF2B5EF4-FFF2-40B4-BE49-F238E27FC236}">
                <a16:creationId xmlns:a16="http://schemas.microsoft.com/office/drawing/2014/main" id="{2DD9F476-281F-49A3-A224-780EAFC6A3D1}"/>
              </a:ext>
            </a:extLst>
          </p:cNvPr>
          <p:cNvCxnSpPr>
            <a:cxnSpLocks/>
          </p:cNvCxnSpPr>
          <p:nvPr/>
        </p:nvCxnSpPr>
        <p:spPr>
          <a:xfrm>
            <a:off x="2722728" y="2935967"/>
            <a:ext cx="1064526" cy="1540499"/>
          </a:xfrm>
          <a:prstGeom prst="straightConnector1">
            <a:avLst/>
          </a:prstGeom>
          <a:ln w="19050">
            <a:solidFill>
              <a:srgbClr val="203858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05E4286-66A3-45E6-80CF-5BC9B6CA3663}"/>
              </a:ext>
            </a:extLst>
          </p:cNvPr>
          <p:cNvCxnSpPr/>
          <p:nvPr/>
        </p:nvCxnSpPr>
        <p:spPr>
          <a:xfrm>
            <a:off x="173904" y="4645911"/>
            <a:ext cx="35902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72D2DF7-6E0C-4174-81A4-C6DDB512B057}"/>
              </a:ext>
            </a:extLst>
          </p:cNvPr>
          <p:cNvCxnSpPr>
            <a:cxnSpLocks/>
          </p:cNvCxnSpPr>
          <p:nvPr/>
        </p:nvCxnSpPr>
        <p:spPr>
          <a:xfrm flipV="1">
            <a:off x="173904" y="2288805"/>
            <a:ext cx="0" cy="236734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2711E4E-C10E-4518-A10D-68D982FC8CD3}"/>
              </a:ext>
            </a:extLst>
          </p:cNvPr>
          <p:cNvCxnSpPr/>
          <p:nvPr/>
        </p:nvCxnSpPr>
        <p:spPr>
          <a:xfrm>
            <a:off x="163668" y="2283195"/>
            <a:ext cx="27488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">
            <a:extLst>
              <a:ext uri="{FF2B5EF4-FFF2-40B4-BE49-F238E27FC236}">
                <a16:creationId xmlns:a16="http://schemas.microsoft.com/office/drawing/2014/main" id="{10A269FA-7207-4783-A171-26C642330806}"/>
              </a:ext>
            </a:extLst>
          </p:cNvPr>
          <p:cNvSpPr txBox="1">
            <a:spLocks/>
          </p:cNvSpPr>
          <p:nvPr/>
        </p:nvSpPr>
        <p:spPr>
          <a:xfrm>
            <a:off x="311700" y="270195"/>
            <a:ext cx="85206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3200" dirty="0">
                <a:solidFill>
                  <a:srgbClr val="203858"/>
                </a:solidFill>
                <a:latin typeface="AeriesSansBold" charset="0"/>
                <a:ea typeface="Nunito Sans Black"/>
                <a:cs typeface="Nunito Sans Black"/>
                <a:sym typeface="Nunito Sans Black"/>
              </a:rPr>
              <a:t>Data Validation Report</a:t>
            </a:r>
          </a:p>
        </p:txBody>
      </p:sp>
      <p:pic>
        <p:nvPicPr>
          <p:cNvPr id="17" name="Object 2" descr="preencoded.png">
            <a:extLst>
              <a:ext uri="{FF2B5EF4-FFF2-40B4-BE49-F238E27FC236}">
                <a16:creationId xmlns:a16="http://schemas.microsoft.com/office/drawing/2014/main" id="{0C8904A4-B948-4283-8FC8-E7E8393723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47" t="15623" r="77239" b="80274"/>
          <a:stretch/>
        </p:blipFill>
        <p:spPr>
          <a:xfrm>
            <a:off x="429491" y="966745"/>
            <a:ext cx="1253067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7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ession info"/>
          <p:cNvSpPr txBox="1">
            <a:spLocks noGrp="1"/>
          </p:cNvSpPr>
          <p:nvPr>
            <p:ph type="title"/>
          </p:nvPr>
        </p:nvSpPr>
        <p:spPr>
          <a:xfrm>
            <a:off x="4889500" y="0"/>
            <a:ext cx="4014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20" dirty="0"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973-1 Intro to Data Validations</a:t>
            </a:r>
            <a:endParaRPr sz="1520" dirty="0">
              <a:solidFill>
                <a:schemeClr val="lt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pic>
        <p:nvPicPr>
          <p:cNvPr id="5" name="My Results image">
            <a:extLst>
              <a:ext uri="{FF2B5EF4-FFF2-40B4-BE49-F238E27FC236}">
                <a16:creationId xmlns:a16="http://schemas.microsoft.com/office/drawing/2014/main" id="{CB0407F5-A7DD-464C-9AA7-4637886CF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698165"/>
            <a:ext cx="7543800" cy="3117013"/>
          </a:xfrm>
          <a:prstGeom prst="rect">
            <a:avLst/>
          </a:prstGeom>
          <a:ln>
            <a:noFill/>
          </a:ln>
          <a:effectLst>
            <a:outerShdw blurRad="508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ther Results image">
            <a:extLst>
              <a:ext uri="{FF2B5EF4-FFF2-40B4-BE49-F238E27FC236}">
                <a16:creationId xmlns:a16="http://schemas.microsoft.com/office/drawing/2014/main" id="{3A8F05C8-D76D-425D-AD39-FDF6F93997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164"/>
          <a:stretch/>
        </p:blipFill>
        <p:spPr>
          <a:xfrm>
            <a:off x="800100" y="1698165"/>
            <a:ext cx="7543800" cy="3117013"/>
          </a:xfrm>
          <a:prstGeom prst="rect">
            <a:avLst/>
          </a:prstGeom>
          <a:ln>
            <a:noFill/>
          </a:ln>
          <a:effectLst>
            <a:outerShdw blurRad="508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Admin Options image">
            <a:extLst>
              <a:ext uri="{FF2B5EF4-FFF2-40B4-BE49-F238E27FC236}">
                <a16:creationId xmlns:a16="http://schemas.microsoft.com/office/drawing/2014/main" id="{3E0ABDC2-5ABE-46E2-832B-D98CFFFA0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1698165"/>
            <a:ext cx="7543800" cy="3242953"/>
          </a:xfrm>
          <a:prstGeom prst="rect">
            <a:avLst/>
          </a:prstGeom>
          <a:ln>
            <a:noFill/>
          </a:ln>
          <a:effectLst>
            <a:outerShdw blurRad="508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My Results text">
            <a:extLst>
              <a:ext uri="{FF2B5EF4-FFF2-40B4-BE49-F238E27FC236}">
                <a16:creationId xmlns:a16="http://schemas.microsoft.com/office/drawing/2014/main" id="{4B284D58-3F97-46B1-A6F4-F0C9ADC00736}"/>
              </a:ext>
            </a:extLst>
          </p:cNvPr>
          <p:cNvSpPr txBox="1"/>
          <p:nvPr/>
        </p:nvSpPr>
        <p:spPr>
          <a:xfrm>
            <a:off x="311700" y="1255558"/>
            <a:ext cx="83497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23">
              <a:lnSpc>
                <a:spcPts val="1600"/>
              </a:lnSpc>
            </a:pPr>
            <a:r>
              <a:rPr lang="en-US" dirty="0">
                <a:solidFill>
                  <a:srgbClr val="0C1E41"/>
                </a:solidFill>
                <a:latin typeface="Nunito Sans" pitchFamily="2" charset="0"/>
              </a:rPr>
              <a:t>The My Results tab displays the current user’s errors</a:t>
            </a:r>
          </a:p>
        </p:txBody>
      </p:sp>
      <p:sp>
        <p:nvSpPr>
          <p:cNvPr id="9" name="Other Results text">
            <a:extLst>
              <a:ext uri="{FF2B5EF4-FFF2-40B4-BE49-F238E27FC236}">
                <a16:creationId xmlns:a16="http://schemas.microsoft.com/office/drawing/2014/main" id="{821C3632-1A02-41DF-B5C1-C9C89CD18BC6}"/>
              </a:ext>
            </a:extLst>
          </p:cNvPr>
          <p:cNvSpPr txBox="1"/>
          <p:nvPr/>
        </p:nvSpPr>
        <p:spPr>
          <a:xfrm>
            <a:off x="311700" y="1255558"/>
            <a:ext cx="834971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23">
              <a:lnSpc>
                <a:spcPts val="1600"/>
              </a:lnSpc>
            </a:pPr>
            <a:r>
              <a:rPr lang="en-US" dirty="0">
                <a:solidFill>
                  <a:srgbClr val="0C1E41"/>
                </a:solidFill>
                <a:latin typeface="Nunito Sans" pitchFamily="2" charset="0"/>
              </a:rPr>
              <a:t>The Other Results tab displays all other errors the current user has access to</a:t>
            </a:r>
          </a:p>
        </p:txBody>
      </p:sp>
      <p:sp>
        <p:nvSpPr>
          <p:cNvPr id="10" name="Admin Options text">
            <a:extLst>
              <a:ext uri="{FF2B5EF4-FFF2-40B4-BE49-F238E27FC236}">
                <a16:creationId xmlns:a16="http://schemas.microsoft.com/office/drawing/2014/main" id="{16627A9A-CA12-46F9-B701-0C46081D5A37}"/>
              </a:ext>
            </a:extLst>
          </p:cNvPr>
          <p:cNvSpPr txBox="1"/>
          <p:nvPr/>
        </p:nvSpPr>
        <p:spPr>
          <a:xfrm>
            <a:off x="311700" y="1255557"/>
            <a:ext cx="83497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23">
              <a:lnSpc>
                <a:spcPts val="1600"/>
              </a:lnSpc>
            </a:pPr>
            <a:r>
              <a:rPr lang="en-US" dirty="0">
                <a:solidFill>
                  <a:srgbClr val="0C1E41"/>
                </a:solidFill>
                <a:latin typeface="Nunito Sans" pitchFamily="2" charset="0"/>
              </a:rPr>
              <a:t>The Admin Options tab allows admin users to refresh the results on demand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491814B4-5B71-4F8A-9780-8FBD2FB62E5C}"/>
              </a:ext>
            </a:extLst>
          </p:cNvPr>
          <p:cNvSpPr txBox="1">
            <a:spLocks/>
          </p:cNvSpPr>
          <p:nvPr/>
        </p:nvSpPr>
        <p:spPr>
          <a:xfrm>
            <a:off x="311700" y="270195"/>
            <a:ext cx="85206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3200" dirty="0">
                <a:solidFill>
                  <a:srgbClr val="203858"/>
                </a:solidFill>
                <a:latin typeface="AeriesSansBold" charset="0"/>
                <a:ea typeface="Nunito Sans Black"/>
                <a:cs typeface="Nunito Sans Black"/>
                <a:sym typeface="Nunito Sans Black"/>
              </a:rPr>
              <a:t>Data Validation Results</a:t>
            </a:r>
          </a:p>
        </p:txBody>
      </p:sp>
      <p:pic>
        <p:nvPicPr>
          <p:cNvPr id="12" name="Object 2" descr="preencoded.png">
            <a:extLst>
              <a:ext uri="{FF2B5EF4-FFF2-40B4-BE49-F238E27FC236}">
                <a16:creationId xmlns:a16="http://schemas.microsoft.com/office/drawing/2014/main" id="{B1CE4455-3DE8-43E5-B752-EEF9326213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47" t="15623" r="77239" b="80274"/>
          <a:stretch/>
        </p:blipFill>
        <p:spPr>
          <a:xfrm>
            <a:off x="429491" y="966745"/>
            <a:ext cx="1253067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7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llapsed View">
            <a:extLst>
              <a:ext uri="{FF2B5EF4-FFF2-40B4-BE49-F238E27FC236}">
                <a16:creationId xmlns:a16="http://schemas.microsoft.com/office/drawing/2014/main" id="{24178489-57E7-44C6-8265-E820A9ECF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223" y="1231669"/>
            <a:ext cx="5760720" cy="2267772"/>
          </a:xfrm>
          <a:prstGeom prst="rect">
            <a:avLst/>
          </a:prstGeom>
        </p:spPr>
      </p:pic>
      <p:sp>
        <p:nvSpPr>
          <p:cNvPr id="16" name="Results by group text">
            <a:extLst>
              <a:ext uri="{FF2B5EF4-FFF2-40B4-BE49-F238E27FC236}">
                <a16:creationId xmlns:a16="http://schemas.microsoft.com/office/drawing/2014/main" id="{9D774128-1642-46DE-A9DF-C6A9158A22E8}"/>
              </a:ext>
            </a:extLst>
          </p:cNvPr>
          <p:cNvSpPr txBox="1"/>
          <p:nvPr/>
        </p:nvSpPr>
        <p:spPr>
          <a:xfrm>
            <a:off x="213423" y="1488911"/>
            <a:ext cx="28085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3858"/>
                </a:solidFill>
                <a:latin typeface="Nunito Sans" pitchFamily="2" charset="0"/>
              </a:rPr>
              <a:t>Results display by </a:t>
            </a:r>
            <a:r>
              <a:rPr lang="en-US" b="1" dirty="0">
                <a:solidFill>
                  <a:srgbClr val="C00000"/>
                </a:solidFill>
                <a:latin typeface="Nunito Sans" pitchFamily="2" charset="0"/>
              </a:rPr>
              <a:t>Validation Group</a:t>
            </a:r>
          </a:p>
        </p:txBody>
      </p:sp>
      <p:sp>
        <p:nvSpPr>
          <p:cNvPr id="18" name="Counts text">
            <a:extLst>
              <a:ext uri="{FF2B5EF4-FFF2-40B4-BE49-F238E27FC236}">
                <a16:creationId xmlns:a16="http://schemas.microsoft.com/office/drawing/2014/main" id="{958CD7CC-E4B2-4C51-8F6F-D753E4433D13}"/>
              </a:ext>
            </a:extLst>
          </p:cNvPr>
          <p:cNvSpPr txBox="1"/>
          <p:nvPr/>
        </p:nvSpPr>
        <p:spPr>
          <a:xfrm>
            <a:off x="213423" y="2146446"/>
            <a:ext cx="28026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3858"/>
                </a:solidFill>
                <a:latin typeface="Nunito Sans" pitchFamily="2" charset="0"/>
              </a:rPr>
              <a:t>Number of results display by </a:t>
            </a:r>
            <a:r>
              <a:rPr lang="en-US" b="1" dirty="0">
                <a:solidFill>
                  <a:srgbClr val="2B318A"/>
                </a:solidFill>
                <a:latin typeface="Nunito Sans" pitchFamily="2" charset="0"/>
              </a:rPr>
              <a:t>group</a:t>
            </a:r>
            <a:r>
              <a:rPr lang="en-US" dirty="0">
                <a:solidFill>
                  <a:srgbClr val="203858"/>
                </a:solidFill>
                <a:latin typeface="Nunito Sans" pitchFamily="2" charset="0"/>
              </a:rPr>
              <a:t> &amp; by </a:t>
            </a:r>
            <a:r>
              <a:rPr lang="en-US" b="1" dirty="0">
                <a:solidFill>
                  <a:srgbClr val="427CDB"/>
                </a:solidFill>
                <a:latin typeface="Nunito Sans" pitchFamily="2" charset="0"/>
              </a:rPr>
              <a:t>individual rule </a:t>
            </a:r>
          </a:p>
        </p:txBody>
      </p:sp>
      <p:sp>
        <p:nvSpPr>
          <p:cNvPr id="20" name="Click header text">
            <a:extLst>
              <a:ext uri="{FF2B5EF4-FFF2-40B4-BE49-F238E27FC236}">
                <a16:creationId xmlns:a16="http://schemas.microsoft.com/office/drawing/2014/main" id="{B1D54072-1BA6-4809-9501-7876AB36E3C5}"/>
              </a:ext>
            </a:extLst>
          </p:cNvPr>
          <p:cNvSpPr txBox="1"/>
          <p:nvPr/>
        </p:nvSpPr>
        <p:spPr>
          <a:xfrm>
            <a:off x="213423" y="2803981"/>
            <a:ext cx="28085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3858"/>
                </a:solidFill>
                <a:latin typeface="Nunito Sans" pitchFamily="2" charset="0"/>
              </a:rPr>
              <a:t>Click on any header to view details and resulting records</a:t>
            </a:r>
          </a:p>
        </p:txBody>
      </p:sp>
      <p:sp>
        <p:nvSpPr>
          <p:cNvPr id="22" name="Link text">
            <a:extLst>
              <a:ext uri="{FF2B5EF4-FFF2-40B4-BE49-F238E27FC236}">
                <a16:creationId xmlns:a16="http://schemas.microsoft.com/office/drawing/2014/main" id="{5C1BB391-CBE5-4791-9CC1-55B83B8B3AC8}"/>
              </a:ext>
            </a:extLst>
          </p:cNvPr>
          <p:cNvSpPr txBox="1"/>
          <p:nvPr/>
        </p:nvSpPr>
        <p:spPr>
          <a:xfrm>
            <a:off x="213423" y="3461516"/>
            <a:ext cx="281444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3858"/>
                </a:solidFill>
                <a:latin typeface="Nunito Sans" pitchFamily="2" charset="0"/>
              </a:rPr>
              <a:t>Click the </a:t>
            </a:r>
            <a:r>
              <a:rPr lang="en-US" dirty="0">
                <a:solidFill>
                  <a:srgbClr val="2B318A"/>
                </a:solidFill>
                <a:latin typeface="Nunito Sans" pitchFamily="2" charset="0"/>
              </a:rPr>
              <a:t>link</a:t>
            </a:r>
            <a:r>
              <a:rPr lang="en-US" dirty="0">
                <a:solidFill>
                  <a:srgbClr val="203858"/>
                </a:solidFill>
                <a:latin typeface="Nunito Sans" pitchFamily="2" charset="0"/>
              </a:rPr>
              <a:t> to be taken directly to the record that needs correcting</a:t>
            </a:r>
          </a:p>
        </p:txBody>
      </p:sp>
      <p:sp>
        <p:nvSpPr>
          <p:cNvPr id="17" name="Group Count">
            <a:extLst>
              <a:ext uri="{FF2B5EF4-FFF2-40B4-BE49-F238E27FC236}">
                <a16:creationId xmlns:a16="http://schemas.microsoft.com/office/drawing/2014/main" id="{D5B12A4F-6FD7-4476-8C97-BE33F1D29674}"/>
              </a:ext>
            </a:extLst>
          </p:cNvPr>
          <p:cNvSpPr/>
          <p:nvPr/>
        </p:nvSpPr>
        <p:spPr>
          <a:xfrm>
            <a:off x="8391517" y="2135169"/>
            <a:ext cx="257175" cy="257175"/>
          </a:xfrm>
          <a:prstGeom prst="ellipse">
            <a:avLst/>
          </a:prstGeom>
          <a:noFill/>
          <a:ln>
            <a:solidFill>
              <a:srgbClr val="2B318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ndividual Defntn Counts">
            <a:extLst>
              <a:ext uri="{FF2B5EF4-FFF2-40B4-BE49-F238E27FC236}">
                <a16:creationId xmlns:a16="http://schemas.microsoft.com/office/drawing/2014/main" id="{45F9B7E1-887D-4F80-8DC7-CBC9D23C686F}"/>
              </a:ext>
            </a:extLst>
          </p:cNvPr>
          <p:cNvSpPr/>
          <p:nvPr/>
        </p:nvSpPr>
        <p:spPr>
          <a:xfrm>
            <a:off x="8396931" y="2415374"/>
            <a:ext cx="268371" cy="429464"/>
          </a:xfrm>
          <a:prstGeom prst="ellipse">
            <a:avLst/>
          </a:prstGeom>
          <a:noFill/>
          <a:ln>
            <a:solidFill>
              <a:srgbClr val="427CD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Detail view image">
            <a:extLst>
              <a:ext uri="{FF2B5EF4-FFF2-40B4-BE49-F238E27FC236}">
                <a16:creationId xmlns:a16="http://schemas.microsoft.com/office/drawing/2014/main" id="{A93F48AB-AD54-494F-954B-0A1939593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223" y="1231669"/>
            <a:ext cx="5760720" cy="3613062"/>
          </a:xfrm>
          <a:prstGeom prst="rect">
            <a:avLst/>
          </a:prstGeom>
        </p:spPr>
      </p:pic>
      <p:cxnSp>
        <p:nvCxnSpPr>
          <p:cNvPr id="24" name="DV Group arrow">
            <a:extLst>
              <a:ext uri="{FF2B5EF4-FFF2-40B4-BE49-F238E27FC236}">
                <a16:creationId xmlns:a16="http://schemas.microsoft.com/office/drawing/2014/main" id="{E5AFD789-2BAC-434E-942F-160A5395EE71}"/>
              </a:ext>
            </a:extLst>
          </p:cNvPr>
          <p:cNvCxnSpPr>
            <a:cxnSpLocks/>
          </p:cNvCxnSpPr>
          <p:nvPr/>
        </p:nvCxnSpPr>
        <p:spPr>
          <a:xfrm>
            <a:off x="869065" y="1875141"/>
            <a:ext cx="2400300" cy="354792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nk arrow">
            <a:extLst>
              <a:ext uri="{FF2B5EF4-FFF2-40B4-BE49-F238E27FC236}">
                <a16:creationId xmlns:a16="http://schemas.microsoft.com/office/drawing/2014/main" id="{6BD1431F-C6ED-413C-8E57-EE1E586DCE18}"/>
              </a:ext>
            </a:extLst>
          </p:cNvPr>
          <p:cNvCxnSpPr>
            <a:cxnSpLocks/>
          </p:cNvCxnSpPr>
          <p:nvPr/>
        </p:nvCxnSpPr>
        <p:spPr>
          <a:xfrm>
            <a:off x="1248770" y="3707817"/>
            <a:ext cx="2148342" cy="136451"/>
          </a:xfrm>
          <a:prstGeom prst="straightConnector1">
            <a:avLst/>
          </a:prstGeom>
          <a:ln>
            <a:solidFill>
              <a:srgbClr val="2038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 Bracket">
            <a:extLst>
              <a:ext uri="{FF2B5EF4-FFF2-40B4-BE49-F238E27FC236}">
                <a16:creationId xmlns:a16="http://schemas.microsoft.com/office/drawing/2014/main" id="{554ABA83-3940-4A05-A482-B056BC6EE89A}"/>
              </a:ext>
            </a:extLst>
          </p:cNvPr>
          <p:cNvSpPr/>
          <p:nvPr/>
        </p:nvSpPr>
        <p:spPr>
          <a:xfrm>
            <a:off x="2887016" y="2616162"/>
            <a:ext cx="382349" cy="158401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DV Group arrow">
            <a:extLst>
              <a:ext uri="{FF2B5EF4-FFF2-40B4-BE49-F238E27FC236}">
                <a16:creationId xmlns:a16="http://schemas.microsoft.com/office/drawing/2014/main" id="{718E23D0-9AD4-49C3-BAB4-CE57D8BC0202}"/>
              </a:ext>
            </a:extLst>
          </p:cNvPr>
          <p:cNvCxnSpPr>
            <a:cxnSpLocks/>
          </p:cNvCxnSpPr>
          <p:nvPr/>
        </p:nvCxnSpPr>
        <p:spPr>
          <a:xfrm>
            <a:off x="869065" y="1875141"/>
            <a:ext cx="2400300" cy="1161227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Cursor">
            <a:extLst>
              <a:ext uri="{FF2B5EF4-FFF2-40B4-BE49-F238E27FC236}">
                <a16:creationId xmlns:a16="http://schemas.microsoft.com/office/drawing/2014/main" id="{F058E7A2-C05B-45C4-BFE3-36BE5584BFD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18" y="3866269"/>
            <a:ext cx="334422" cy="24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unt Zoomed in" hidden="1">
            <a:extLst>
              <a:ext uri="{FF2B5EF4-FFF2-40B4-BE49-F238E27FC236}">
                <a16:creationId xmlns:a16="http://schemas.microsoft.com/office/drawing/2014/main" id="{BA77E962-5FBD-4F71-A8EE-9F8D48266C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757" y="954910"/>
            <a:ext cx="2400300" cy="2049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Count Rectangle" hidden="1">
            <a:extLst>
              <a:ext uri="{FF2B5EF4-FFF2-40B4-BE49-F238E27FC236}">
                <a16:creationId xmlns:a16="http://schemas.microsoft.com/office/drawing/2014/main" id="{51370934-6A5A-46DF-853D-DF59EA9C366C}"/>
              </a:ext>
            </a:extLst>
          </p:cNvPr>
          <p:cNvSpPr/>
          <p:nvPr/>
        </p:nvSpPr>
        <p:spPr>
          <a:xfrm>
            <a:off x="7874758" y="2135169"/>
            <a:ext cx="957541" cy="76060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Top line" hidden="1">
            <a:extLst>
              <a:ext uri="{FF2B5EF4-FFF2-40B4-BE49-F238E27FC236}">
                <a16:creationId xmlns:a16="http://schemas.microsoft.com/office/drawing/2014/main" id="{35225841-7BCB-4C15-9770-1D19C3BC91FF}"/>
              </a:ext>
            </a:extLst>
          </p:cNvPr>
          <p:cNvCxnSpPr>
            <a:cxnSpLocks/>
          </p:cNvCxnSpPr>
          <p:nvPr/>
        </p:nvCxnSpPr>
        <p:spPr>
          <a:xfrm flipH="1" flipV="1">
            <a:off x="7693057" y="965047"/>
            <a:ext cx="1139242" cy="1181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Bottom line" hidden="1">
            <a:extLst>
              <a:ext uri="{FF2B5EF4-FFF2-40B4-BE49-F238E27FC236}">
                <a16:creationId xmlns:a16="http://schemas.microsoft.com/office/drawing/2014/main" id="{07E67FF8-3D10-4247-AA96-9382FF1DD0A3}"/>
              </a:ext>
            </a:extLst>
          </p:cNvPr>
          <p:cNvCxnSpPr>
            <a:cxnSpLocks/>
          </p:cNvCxnSpPr>
          <p:nvPr/>
        </p:nvCxnSpPr>
        <p:spPr>
          <a:xfrm flipH="1">
            <a:off x="7693057" y="2895775"/>
            <a:ext cx="1139242" cy="105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">
            <a:extLst>
              <a:ext uri="{FF2B5EF4-FFF2-40B4-BE49-F238E27FC236}">
                <a16:creationId xmlns:a16="http://schemas.microsoft.com/office/drawing/2014/main" id="{3E898F2A-9515-4775-BE16-7E321D796C34}"/>
              </a:ext>
            </a:extLst>
          </p:cNvPr>
          <p:cNvSpPr txBox="1">
            <a:spLocks/>
          </p:cNvSpPr>
          <p:nvPr/>
        </p:nvSpPr>
        <p:spPr>
          <a:xfrm>
            <a:off x="311700" y="270195"/>
            <a:ext cx="85206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3200" dirty="0">
                <a:solidFill>
                  <a:srgbClr val="203858"/>
                </a:solidFill>
                <a:latin typeface="AeriesSansBold" charset="0"/>
                <a:ea typeface="Nunito Sans Black"/>
                <a:cs typeface="Nunito Sans Black"/>
                <a:sym typeface="Nunito Sans Black"/>
              </a:rPr>
              <a:t>Data Validation Results</a:t>
            </a:r>
          </a:p>
        </p:txBody>
      </p:sp>
      <p:pic>
        <p:nvPicPr>
          <p:cNvPr id="27" name="Object 2" descr="preencoded.png">
            <a:extLst>
              <a:ext uri="{FF2B5EF4-FFF2-40B4-BE49-F238E27FC236}">
                <a16:creationId xmlns:a16="http://schemas.microsoft.com/office/drawing/2014/main" id="{3B579926-0256-4D4C-8190-89B93B3918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47" t="15623" r="77239" b="80274"/>
          <a:stretch/>
        </p:blipFill>
        <p:spPr>
          <a:xfrm>
            <a:off x="429491" y="966745"/>
            <a:ext cx="1253067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6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  <p:bldP spid="17" grpId="0" animBg="1"/>
      <p:bldP spid="19" grpId="0" animBg="1"/>
      <p:bldP spid="10" grpId="0" animBg="1"/>
      <p:bldP spid="10" grpId="1" animBg="1"/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efinitions image">
            <a:extLst>
              <a:ext uri="{FF2B5EF4-FFF2-40B4-BE49-F238E27FC236}">
                <a16:creationId xmlns:a16="http://schemas.microsoft.com/office/drawing/2014/main" id="{848C38D2-5BC6-4219-BBBC-AC90929080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3" t="678" r="716" b="11061"/>
          <a:stretch/>
        </p:blipFill>
        <p:spPr>
          <a:xfrm>
            <a:off x="2777320" y="1102605"/>
            <a:ext cx="6126480" cy="3763690"/>
          </a:xfrm>
          <a:prstGeom prst="rect">
            <a:avLst/>
          </a:prstGeom>
          <a:ln>
            <a:noFill/>
          </a:ln>
          <a:effectLst>
            <a:outerShdw blurRad="165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Definitions text">
            <a:extLst>
              <a:ext uri="{FF2B5EF4-FFF2-40B4-BE49-F238E27FC236}">
                <a16:creationId xmlns:a16="http://schemas.microsoft.com/office/drawing/2014/main" id="{5CD020B3-DC94-40F8-8710-A33D02DF55DA}"/>
              </a:ext>
            </a:extLst>
          </p:cNvPr>
          <p:cNvSpPr txBox="1"/>
          <p:nvPr/>
        </p:nvSpPr>
        <p:spPr>
          <a:xfrm>
            <a:off x="164235" y="1385113"/>
            <a:ext cx="272032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03858"/>
                </a:solidFill>
                <a:latin typeface="Nunito Sans" pitchFamily="2" charset="0"/>
              </a:rPr>
              <a:t>View and edit existing Data Validation Definitions</a:t>
            </a:r>
          </a:p>
          <a:p>
            <a:endParaRPr lang="en-US" sz="1600" dirty="0">
              <a:solidFill>
                <a:srgbClr val="203858"/>
              </a:solidFill>
              <a:latin typeface="Nunito Sans" pitchFamily="2" charset="0"/>
            </a:endParaRPr>
          </a:p>
          <a:p>
            <a:r>
              <a:rPr lang="en-US" sz="1600" dirty="0">
                <a:solidFill>
                  <a:srgbClr val="203858"/>
                </a:solidFill>
                <a:latin typeface="Nunito Sans" pitchFamily="2" charset="0"/>
              </a:rPr>
              <a:t>Create custom Data Validation Definitions</a:t>
            </a:r>
          </a:p>
          <a:p>
            <a:endParaRPr lang="en-US" dirty="0">
              <a:solidFill>
                <a:srgbClr val="203858"/>
              </a:solidFill>
              <a:latin typeface="Nunito Sans" pitchFamily="2" charset="0"/>
            </a:endParaRPr>
          </a:p>
          <a:p>
            <a:endParaRPr lang="en-US" dirty="0">
              <a:solidFill>
                <a:srgbClr val="203858"/>
              </a:solidFill>
              <a:latin typeface="Nunito Sans" pitchFamily="2" charset="0"/>
            </a:endParaRPr>
          </a:p>
          <a:p>
            <a:endParaRPr lang="en-US" dirty="0">
              <a:solidFill>
                <a:srgbClr val="203858"/>
              </a:solidFill>
              <a:latin typeface="Nunito Sans" pitchFamily="2" charset="0"/>
            </a:endParaRPr>
          </a:p>
          <a:p>
            <a:endParaRPr lang="en-US" dirty="0">
              <a:solidFill>
                <a:srgbClr val="203858"/>
              </a:solidFill>
              <a:latin typeface="Nunito Sans" pitchFamily="2" charset="0"/>
            </a:endParaRPr>
          </a:p>
          <a:p>
            <a:endParaRPr lang="en-US" dirty="0">
              <a:solidFill>
                <a:srgbClr val="203858"/>
              </a:solidFill>
              <a:latin typeface="Nunito Sans" pitchFamily="2" charset="0"/>
            </a:endParaRPr>
          </a:p>
          <a:p>
            <a:r>
              <a:rPr lang="en-US" i="1" dirty="0">
                <a:solidFill>
                  <a:srgbClr val="203858"/>
                </a:solidFill>
                <a:latin typeface="Nunito Sans" pitchFamily="2" charset="0"/>
              </a:rPr>
              <a:t>* Multi-factor authentication must be enabled to access this form.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BD360E61-F04F-4063-8F4E-3964564F20A5}"/>
              </a:ext>
            </a:extLst>
          </p:cNvPr>
          <p:cNvSpPr txBox="1">
            <a:spLocks/>
          </p:cNvSpPr>
          <p:nvPr/>
        </p:nvSpPr>
        <p:spPr>
          <a:xfrm>
            <a:off x="311700" y="270195"/>
            <a:ext cx="85206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3200" dirty="0">
                <a:solidFill>
                  <a:srgbClr val="203858"/>
                </a:solidFill>
                <a:latin typeface="AeriesSansBold" charset="0"/>
                <a:ea typeface="Nunito Sans Black"/>
                <a:cs typeface="Nunito Sans Black"/>
                <a:sym typeface="Nunito Sans Black"/>
              </a:rPr>
              <a:t>Data Validation Definitions</a:t>
            </a:r>
          </a:p>
        </p:txBody>
      </p:sp>
      <p:pic>
        <p:nvPicPr>
          <p:cNvPr id="9" name="Object 2" descr="preencoded.png">
            <a:extLst>
              <a:ext uri="{FF2B5EF4-FFF2-40B4-BE49-F238E27FC236}">
                <a16:creationId xmlns:a16="http://schemas.microsoft.com/office/drawing/2014/main" id="{AE27246E-E3CE-4C49-9679-B465A8A65B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47" t="15623" r="77239" b="80274"/>
          <a:stretch/>
        </p:blipFill>
        <p:spPr>
          <a:xfrm>
            <a:off x="429491" y="966745"/>
            <a:ext cx="1253067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59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ession info"/>
          <p:cNvSpPr txBox="1">
            <a:spLocks noGrp="1"/>
          </p:cNvSpPr>
          <p:nvPr>
            <p:ph type="title"/>
          </p:nvPr>
        </p:nvSpPr>
        <p:spPr>
          <a:xfrm>
            <a:off x="4889500" y="0"/>
            <a:ext cx="4014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20" dirty="0"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973-1 Intro to Data Validations</a:t>
            </a:r>
            <a:endParaRPr sz="1520" dirty="0">
              <a:solidFill>
                <a:schemeClr val="lt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6" name="Add Definition text">
            <a:extLst>
              <a:ext uri="{FF2B5EF4-FFF2-40B4-BE49-F238E27FC236}">
                <a16:creationId xmlns:a16="http://schemas.microsoft.com/office/drawing/2014/main" id="{0A786470-A989-49A9-A0FD-7103EC1AA177}"/>
              </a:ext>
            </a:extLst>
          </p:cNvPr>
          <p:cNvSpPr txBox="1"/>
          <p:nvPr/>
        </p:nvSpPr>
        <p:spPr>
          <a:xfrm>
            <a:off x="401620" y="1289362"/>
            <a:ext cx="19470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03858"/>
                </a:solidFill>
                <a:latin typeface="Nunito Sans" pitchFamily="2" charset="0"/>
              </a:rPr>
              <a:t>Adding a custom data validation definition</a:t>
            </a:r>
          </a:p>
        </p:txBody>
      </p:sp>
      <p:pic>
        <p:nvPicPr>
          <p:cNvPr id="7" name="Add Definition image">
            <a:extLst>
              <a:ext uri="{FF2B5EF4-FFF2-40B4-BE49-F238E27FC236}">
                <a16:creationId xmlns:a16="http://schemas.microsoft.com/office/drawing/2014/main" id="{2CDDC00B-ACEA-46E0-ADD0-FFCB0CC3F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393" y="1068272"/>
            <a:ext cx="6083907" cy="3838597"/>
          </a:xfrm>
          <a:prstGeom prst="rect">
            <a:avLst/>
          </a:prstGeom>
        </p:spPr>
      </p:pic>
      <p:sp>
        <p:nvSpPr>
          <p:cNvPr id="8" name="Title">
            <a:extLst>
              <a:ext uri="{FF2B5EF4-FFF2-40B4-BE49-F238E27FC236}">
                <a16:creationId xmlns:a16="http://schemas.microsoft.com/office/drawing/2014/main" id="{67A0935F-F7C3-457D-BE27-1BDF05124916}"/>
              </a:ext>
            </a:extLst>
          </p:cNvPr>
          <p:cNvSpPr txBox="1">
            <a:spLocks/>
          </p:cNvSpPr>
          <p:nvPr/>
        </p:nvSpPr>
        <p:spPr>
          <a:xfrm>
            <a:off x="311700" y="270195"/>
            <a:ext cx="85206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3200" dirty="0">
                <a:solidFill>
                  <a:srgbClr val="203858"/>
                </a:solidFill>
                <a:latin typeface="AeriesSansBold" charset="0"/>
                <a:ea typeface="Nunito Sans Black"/>
                <a:cs typeface="Nunito Sans Black"/>
                <a:sym typeface="Nunito Sans Black"/>
              </a:rPr>
              <a:t>Data Validation Demo</a:t>
            </a:r>
          </a:p>
        </p:txBody>
      </p:sp>
      <p:pic>
        <p:nvPicPr>
          <p:cNvPr id="9" name="Object 2" descr="preencoded.png">
            <a:extLst>
              <a:ext uri="{FF2B5EF4-FFF2-40B4-BE49-F238E27FC236}">
                <a16:creationId xmlns:a16="http://schemas.microsoft.com/office/drawing/2014/main" id="{238AD62F-84C4-4344-884C-62813E4575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47" t="15623" r="77239" b="80274"/>
          <a:stretch/>
        </p:blipFill>
        <p:spPr>
          <a:xfrm>
            <a:off x="429491" y="966745"/>
            <a:ext cx="1253067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63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3888" y="3443288"/>
            <a:ext cx="914400" cy="85725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23887" y="833438"/>
            <a:ext cx="3852863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r>
              <a:rPr lang="en-US" sz="4500" kern="1700" spc="173" dirty="0">
                <a:solidFill>
                  <a:srgbClr val="1649A0"/>
                </a:solidFill>
                <a:latin typeface="AeriesSansBold" charset="0"/>
              </a:rPr>
              <a:t>What makes a good definition?</a:t>
            </a:r>
          </a:p>
        </p:txBody>
      </p:sp>
      <p:sp>
        <p:nvSpPr>
          <p:cNvPr id="8" name="Object7"/>
          <p:cNvSpPr/>
          <p:nvPr/>
        </p:nvSpPr>
        <p:spPr>
          <a:xfrm>
            <a:off x="4463101" y="384055"/>
            <a:ext cx="4136899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457223">
              <a:lnSpc>
                <a:spcPts val="2600"/>
              </a:lnSpc>
            </a:pPr>
            <a:r>
              <a:rPr lang="en-US" sz="2100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Make sure they can be cleared</a:t>
            </a:r>
            <a:endParaRPr lang="en-US" sz="21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471989" y="717430"/>
            <a:ext cx="3852863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457223">
              <a:lnSpc>
                <a:spcPts val="1600"/>
              </a:lnSpc>
            </a:pPr>
            <a:r>
              <a:rPr lang="en-US" sz="1600" dirty="0">
                <a:solidFill>
                  <a:srgbClr val="0C1E41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If your definition generates ‘errors’ that cannot be cleared, people will ignore them altogether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Object7">
            <a:extLst>
              <a:ext uri="{FF2B5EF4-FFF2-40B4-BE49-F238E27FC236}">
                <a16:creationId xmlns:a16="http://schemas.microsoft.com/office/drawing/2014/main" id="{39A5EA95-1C46-4C3C-8E71-EE744B5166B7}"/>
              </a:ext>
            </a:extLst>
          </p:cNvPr>
          <p:cNvSpPr/>
          <p:nvPr/>
        </p:nvSpPr>
        <p:spPr>
          <a:xfrm>
            <a:off x="4463101" y="1396658"/>
            <a:ext cx="380524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457223">
              <a:lnSpc>
                <a:spcPts val="2600"/>
              </a:lnSpc>
            </a:pPr>
            <a:r>
              <a:rPr lang="en-US" sz="2100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Use Deep Linking</a:t>
            </a:r>
            <a:endParaRPr lang="en-US" sz="21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1" name="Object8">
            <a:extLst>
              <a:ext uri="{FF2B5EF4-FFF2-40B4-BE49-F238E27FC236}">
                <a16:creationId xmlns:a16="http://schemas.microsoft.com/office/drawing/2014/main" id="{213889C9-8179-44AF-8A5C-0BB8B238EAF7}"/>
              </a:ext>
            </a:extLst>
          </p:cNvPr>
          <p:cNvSpPr/>
          <p:nvPr/>
        </p:nvSpPr>
        <p:spPr>
          <a:xfrm>
            <a:off x="4471989" y="1730033"/>
            <a:ext cx="3852863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457223">
              <a:lnSpc>
                <a:spcPts val="1600"/>
              </a:lnSpc>
            </a:pPr>
            <a:r>
              <a:rPr lang="en-US" sz="1600" dirty="0">
                <a:solidFill>
                  <a:srgbClr val="0C1E41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Many Aeries pages support “deep linking” to specific records. Make use of them to streamline data correction efforts.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Object7">
            <a:extLst>
              <a:ext uri="{FF2B5EF4-FFF2-40B4-BE49-F238E27FC236}">
                <a16:creationId xmlns:a16="http://schemas.microsoft.com/office/drawing/2014/main" id="{702E21B9-5D3B-4EAA-8908-1F8DF1DF50A4}"/>
              </a:ext>
            </a:extLst>
          </p:cNvPr>
          <p:cNvSpPr/>
          <p:nvPr/>
        </p:nvSpPr>
        <p:spPr>
          <a:xfrm>
            <a:off x="4469926" y="2406213"/>
            <a:ext cx="380524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457223">
              <a:lnSpc>
                <a:spcPts val="2600"/>
              </a:lnSpc>
            </a:pPr>
            <a:r>
              <a:rPr lang="en-US" sz="2100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Documentation</a:t>
            </a:r>
            <a:endParaRPr lang="en-US" sz="21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3" name="Object8">
            <a:extLst>
              <a:ext uri="{FF2B5EF4-FFF2-40B4-BE49-F238E27FC236}">
                <a16:creationId xmlns:a16="http://schemas.microsoft.com/office/drawing/2014/main" id="{EC438EA1-DDB0-4B46-95C7-7BFC69FD8797}"/>
              </a:ext>
            </a:extLst>
          </p:cNvPr>
          <p:cNvSpPr/>
          <p:nvPr/>
        </p:nvSpPr>
        <p:spPr>
          <a:xfrm>
            <a:off x="4471989" y="2751825"/>
            <a:ext cx="3852863" cy="7771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457223">
              <a:lnSpc>
                <a:spcPts val="1600"/>
              </a:lnSpc>
            </a:pPr>
            <a:r>
              <a:rPr lang="en-US" sz="1600" dirty="0">
                <a:solidFill>
                  <a:srgbClr val="0C1E41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Be thorough in your descriptions of the problem and solution. Link to internal and/or Aeries documentation as appropriate.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Object7">
            <a:extLst>
              <a:ext uri="{FF2B5EF4-FFF2-40B4-BE49-F238E27FC236}">
                <a16:creationId xmlns:a16="http://schemas.microsoft.com/office/drawing/2014/main" id="{0C821C50-84B3-4B79-B0C2-57532B813F73}"/>
              </a:ext>
            </a:extLst>
          </p:cNvPr>
          <p:cNvSpPr/>
          <p:nvPr/>
        </p:nvSpPr>
        <p:spPr>
          <a:xfrm>
            <a:off x="4463101" y="3691515"/>
            <a:ext cx="380524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457223">
              <a:lnSpc>
                <a:spcPts val="2600"/>
              </a:lnSpc>
            </a:pPr>
            <a:r>
              <a:rPr lang="en-US" sz="2100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Write Fast Queries</a:t>
            </a:r>
            <a:endParaRPr lang="en-US" sz="21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5" name="Object8">
            <a:extLst>
              <a:ext uri="{FF2B5EF4-FFF2-40B4-BE49-F238E27FC236}">
                <a16:creationId xmlns:a16="http://schemas.microsoft.com/office/drawing/2014/main" id="{A98499F5-EFBE-4C40-BFC3-963148E5BEE1}"/>
              </a:ext>
            </a:extLst>
          </p:cNvPr>
          <p:cNvSpPr/>
          <p:nvPr/>
        </p:nvSpPr>
        <p:spPr>
          <a:xfrm>
            <a:off x="4471989" y="4024890"/>
            <a:ext cx="3852863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457223">
              <a:lnSpc>
                <a:spcPts val="1600"/>
              </a:lnSpc>
            </a:pPr>
            <a:r>
              <a:rPr lang="en-US" sz="1600" dirty="0">
                <a:solidFill>
                  <a:srgbClr val="0C1E41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People love instant gratification. Write fast queries so that they can be allowed to “Refresh” their results immediately after correcting the errors. (&lt; 200ms)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8480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939177" y="986427"/>
            <a:ext cx="5325892" cy="5286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457223">
              <a:lnSpc>
                <a:spcPts val="4151"/>
              </a:lnSpc>
            </a:pPr>
            <a:r>
              <a:rPr lang="en-US" sz="540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Speaking today:</a:t>
            </a:r>
            <a:endParaRPr lang="en-US" sz="5400">
              <a:solidFill>
                <a:srgbClr val="345BA9"/>
              </a:solidFill>
              <a:latin typeface="AeriesSansBold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5D138-AEC9-2C73-1FCC-3D630495C412}"/>
              </a:ext>
            </a:extLst>
          </p:cNvPr>
          <p:cNvGrpSpPr/>
          <p:nvPr/>
        </p:nvGrpSpPr>
        <p:grpSpPr>
          <a:xfrm>
            <a:off x="922508" y="2244259"/>
            <a:ext cx="4212431" cy="650081"/>
            <a:chOff x="1806575" y="3878262"/>
            <a:chExt cx="5616575" cy="866775"/>
          </a:xfrm>
        </p:grpSpPr>
        <p:sp>
          <p:nvSpPr>
            <p:cNvPr id="9" name="Object8"/>
            <p:cNvSpPr/>
            <p:nvPr/>
          </p:nvSpPr>
          <p:spPr>
            <a:xfrm>
              <a:off x="2876550" y="4133849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457223">
                <a:lnSpc>
                  <a:spcPts val="1550"/>
                </a:lnSpc>
              </a:pPr>
              <a:r>
                <a:rPr lang="en-US" sz="1150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Hannah Rhinebeck </a:t>
              </a:r>
              <a:r>
                <a:rPr lang="en-US" sz="15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 DBA 1</a:t>
              </a:r>
              <a:endParaRPr lang="en-US" sz="1150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66200-2C13-FA43-A6E0-513B8B882C3A}"/>
                </a:ext>
              </a:extLst>
            </p:cNvPr>
            <p:cNvSpPr/>
            <p:nvPr/>
          </p:nvSpPr>
          <p:spPr>
            <a:xfrm>
              <a:off x="1806575" y="3878262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1" y="-7073"/>
            <a:ext cx="939176" cy="3105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5282123" y="1909401"/>
            <a:ext cx="3714750" cy="30888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ED7C13-3FC8-5FCB-C220-1A01A35DF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781" y="4661331"/>
            <a:ext cx="94655" cy="93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6216" y="350368"/>
            <a:ext cx="94655" cy="936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8457" y="4556428"/>
            <a:ext cx="818555" cy="409278"/>
          </a:xfrm>
          <a:prstGeom prst="rect">
            <a:avLst/>
          </a:prstGeom>
        </p:spPr>
      </p:pic>
      <p:pic>
        <p:nvPicPr>
          <p:cNvPr id="2" name="Picture 1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9EC2742E-4C4C-F6E2-31FC-BB01D87680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61" y="2199126"/>
            <a:ext cx="724593" cy="724593"/>
          </a:xfrm>
          <a:prstGeom prst="ellipse">
            <a:avLst/>
          </a:prstGeom>
          <a:ln w="190500" cap="rnd">
            <a:noFill/>
            <a:prstDash val="solid"/>
          </a:ln>
          <a:effectLst>
            <a:outerShdw sx="1000" sy="1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0" h="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13236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id" hidden="1">
            <a:extLst>
              <a:ext uri="{FF2B5EF4-FFF2-40B4-BE49-F238E27FC236}">
                <a16:creationId xmlns:a16="http://schemas.microsoft.com/office/drawing/2014/main" id="{DCC1F84B-3DC0-4BE8-80EE-CF4C00643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097"/>
            <a:ext cx="9144000" cy="5147597"/>
          </a:xfrm>
          <a:prstGeom prst="rect">
            <a:avLst/>
          </a:prstGeom>
        </p:spPr>
      </p:pic>
      <p:sp>
        <p:nvSpPr>
          <p:cNvPr id="20" name="Slide Content">
            <a:extLst>
              <a:ext uri="{FF2B5EF4-FFF2-40B4-BE49-F238E27FC236}">
                <a16:creationId xmlns:a16="http://schemas.microsoft.com/office/drawing/2014/main" id="{27728B92-06CB-4EA4-90ED-031A822BD919}"/>
              </a:ext>
            </a:extLst>
          </p:cNvPr>
          <p:cNvSpPr txBox="1"/>
          <p:nvPr/>
        </p:nvSpPr>
        <p:spPr>
          <a:xfrm>
            <a:off x="252805" y="1243478"/>
            <a:ext cx="82576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b="1" kern="1700" dirty="0">
                <a:solidFill>
                  <a:srgbClr val="203858"/>
                </a:solidFill>
                <a:latin typeface="Nunito Sans" pitchFamily="2" charset="0"/>
                <a:cs typeface="Arial" panose="020B0604020202020204" pitchFamily="34" charset="0"/>
              </a:rPr>
              <a:t>@SchoolCode </a:t>
            </a:r>
            <a:r>
              <a:rPr lang="en-US" kern="1700" dirty="0">
                <a:solidFill>
                  <a:srgbClr val="203858"/>
                </a:solidFill>
                <a:latin typeface="Nunito Sans" pitchFamily="2" charset="0"/>
                <a:cs typeface="Arial" panose="020B0604020202020204" pitchFamily="34" charset="0"/>
              </a:rPr>
              <a:t>– This variable must appear in School-scoped definitions</a:t>
            </a:r>
          </a:p>
          <a:p>
            <a:endParaRPr lang="en-US" kern="1700" dirty="0">
              <a:solidFill>
                <a:srgbClr val="203858"/>
              </a:solidFill>
              <a:latin typeface="Nunito Sans" pitchFamily="2" charset="0"/>
              <a:cs typeface="Arial" panose="020B0604020202020204" pitchFamily="34" charset="0"/>
            </a:endParaRPr>
          </a:p>
        </p:txBody>
      </p:sp>
      <p:sp>
        <p:nvSpPr>
          <p:cNvPr id="11" name="Slide Content">
            <a:extLst>
              <a:ext uri="{FF2B5EF4-FFF2-40B4-BE49-F238E27FC236}">
                <a16:creationId xmlns:a16="http://schemas.microsoft.com/office/drawing/2014/main" id="{7F26AB63-9B8B-476B-B031-B0715D840365}"/>
              </a:ext>
            </a:extLst>
          </p:cNvPr>
          <p:cNvSpPr txBox="1"/>
          <p:nvPr/>
        </p:nvSpPr>
        <p:spPr>
          <a:xfrm>
            <a:off x="252806" y="1687665"/>
            <a:ext cx="8257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kern="1700" dirty="0">
                <a:solidFill>
                  <a:srgbClr val="203858"/>
                </a:solidFill>
                <a:latin typeface="Nunito Sans" pitchFamily="2" charset="0"/>
                <a:cs typeface="Arial" panose="020B0604020202020204" pitchFamily="34" charset="0"/>
              </a:rPr>
              <a:t>@StudentID </a:t>
            </a:r>
            <a:r>
              <a:rPr lang="en-US" kern="1700" dirty="0">
                <a:solidFill>
                  <a:srgbClr val="203858"/>
                </a:solidFill>
                <a:latin typeface="Nunito Sans" pitchFamily="2" charset="0"/>
                <a:cs typeface="Arial" panose="020B0604020202020204" pitchFamily="34" charset="0"/>
              </a:rPr>
              <a:t>– For student-related definitions, this should be included somewhere in the WHERE clause.</a:t>
            </a:r>
          </a:p>
          <a:p>
            <a:pPr marL="942975" lvl="2" indent="-257175">
              <a:buFont typeface="Arial" panose="020B0604020202020204" pitchFamily="34" charset="0"/>
              <a:buChar char="‒"/>
            </a:pPr>
            <a:r>
              <a:rPr lang="en-US" kern="1700" dirty="0">
                <a:solidFill>
                  <a:srgbClr val="203858"/>
                </a:solidFill>
                <a:latin typeface="Nunito Sans" pitchFamily="2" charset="0"/>
                <a:cs typeface="Arial" panose="020B0604020202020204" pitchFamily="34" charset="0"/>
              </a:rPr>
              <a:t>District-scoped: will be replaced with “SELECT ID FROM STU WHERE DEL = 0”</a:t>
            </a:r>
          </a:p>
          <a:p>
            <a:pPr marL="942975" lvl="2" indent="-257175">
              <a:buFont typeface="Arial" panose="020B0604020202020204" pitchFamily="34" charset="0"/>
              <a:buChar char="‒"/>
            </a:pPr>
            <a:r>
              <a:rPr lang="en-US" kern="1700" dirty="0">
                <a:solidFill>
                  <a:srgbClr val="203858"/>
                </a:solidFill>
                <a:latin typeface="Nunito Sans" pitchFamily="2" charset="0"/>
                <a:cs typeface="Arial" panose="020B0604020202020204" pitchFamily="34" charset="0"/>
              </a:rPr>
              <a:t>School-scoped: will be replaced with “SELECT ID FROM STU WHERE DEL = 0 AND SC = @SchoolCode”</a:t>
            </a:r>
          </a:p>
          <a:p>
            <a:endParaRPr lang="en-US" kern="1700" dirty="0">
              <a:solidFill>
                <a:srgbClr val="5E6D85"/>
              </a:solidFill>
              <a:latin typeface="AeriesSansBold" charset="0"/>
              <a:cs typeface="Arial" panose="020B0604020202020204" pitchFamily="34" charset="0"/>
            </a:endParaRPr>
          </a:p>
        </p:txBody>
      </p:sp>
      <p:sp>
        <p:nvSpPr>
          <p:cNvPr id="7" name="Slide Content">
            <a:extLst>
              <a:ext uri="{FF2B5EF4-FFF2-40B4-BE49-F238E27FC236}">
                <a16:creationId xmlns:a16="http://schemas.microsoft.com/office/drawing/2014/main" id="{401B509E-90BC-4991-8643-87095CF434CB}"/>
              </a:ext>
            </a:extLst>
          </p:cNvPr>
          <p:cNvSpPr txBox="1"/>
          <p:nvPr/>
        </p:nvSpPr>
        <p:spPr>
          <a:xfrm>
            <a:off x="252805" y="2852097"/>
            <a:ext cx="8257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kern="1700" dirty="0">
                <a:solidFill>
                  <a:srgbClr val="203858"/>
                </a:solidFill>
                <a:latin typeface="Nunito Sans" pitchFamily="2" charset="0"/>
                <a:cs typeface="Arial" panose="020B0604020202020204" pitchFamily="34" charset="0"/>
              </a:rPr>
              <a:t>Key Field 1 – </a:t>
            </a:r>
            <a:r>
              <a:rPr lang="en-US" kern="1700" dirty="0">
                <a:solidFill>
                  <a:srgbClr val="203858"/>
                </a:solidFill>
                <a:latin typeface="Nunito Sans" pitchFamily="2" charset="0"/>
                <a:cs typeface="Arial" panose="020B0604020202020204" pitchFamily="34" charset="0"/>
              </a:rPr>
              <a:t>Required to be populated. The SQL output must contain a column with the same name. </a:t>
            </a:r>
            <a:r>
              <a:rPr lang="en-US" b="1" kern="1700" dirty="0">
                <a:solidFill>
                  <a:srgbClr val="203858"/>
                </a:solidFill>
                <a:latin typeface="Nunito Sans" pitchFamily="2" charset="0"/>
                <a:cs typeface="Arial" panose="020B0604020202020204" pitchFamily="34" charset="0"/>
              </a:rPr>
              <a:t>Key field 2 </a:t>
            </a:r>
            <a:r>
              <a:rPr lang="en-US" kern="1700" dirty="0">
                <a:solidFill>
                  <a:srgbClr val="203858"/>
                </a:solidFill>
                <a:latin typeface="Nunito Sans" pitchFamily="2" charset="0"/>
                <a:cs typeface="Arial" panose="020B0604020202020204" pitchFamily="34" charset="0"/>
              </a:rPr>
              <a:t>is optional, but if populated, a column with the same name must appear in the SQL output.</a:t>
            </a:r>
          </a:p>
          <a:p>
            <a:endParaRPr lang="en-US" kern="1700" dirty="0">
              <a:solidFill>
                <a:srgbClr val="203858"/>
              </a:solidFill>
              <a:latin typeface="Nunito Sans" pitchFamily="2" charset="0"/>
              <a:cs typeface="Arial" panose="020B0604020202020204" pitchFamily="34" charset="0"/>
            </a:endParaRPr>
          </a:p>
        </p:txBody>
      </p:sp>
      <p:sp>
        <p:nvSpPr>
          <p:cNvPr id="8" name="Slide Content">
            <a:extLst>
              <a:ext uri="{FF2B5EF4-FFF2-40B4-BE49-F238E27FC236}">
                <a16:creationId xmlns:a16="http://schemas.microsoft.com/office/drawing/2014/main" id="{BF056229-0657-43B6-9CE0-47EC673AAC12}"/>
              </a:ext>
            </a:extLst>
          </p:cNvPr>
          <p:cNvSpPr txBox="1"/>
          <p:nvPr/>
        </p:nvSpPr>
        <p:spPr>
          <a:xfrm>
            <a:off x="252805" y="3622038"/>
            <a:ext cx="8257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kern="1700" dirty="0">
                <a:solidFill>
                  <a:srgbClr val="203858"/>
                </a:solidFill>
                <a:latin typeface="Nunito Sans" pitchFamily="2" charset="0"/>
                <a:cs typeface="Arial" panose="020B0604020202020204" pitchFamily="34" charset="0"/>
              </a:rPr>
              <a:t>Description – </a:t>
            </a:r>
            <a:r>
              <a:rPr lang="en-US" kern="1700" dirty="0">
                <a:solidFill>
                  <a:srgbClr val="203858"/>
                </a:solidFill>
                <a:latin typeface="Nunito Sans" pitchFamily="2" charset="0"/>
                <a:cs typeface="Arial" panose="020B0604020202020204" pitchFamily="34" charset="0"/>
              </a:rPr>
              <a:t>SQL output is required to have a column named “Description”. This is used in the display on the results page.</a:t>
            </a:r>
          </a:p>
          <a:p>
            <a:endParaRPr lang="en-US" kern="1700" dirty="0">
              <a:solidFill>
                <a:srgbClr val="5E6D85"/>
              </a:solidFill>
              <a:latin typeface="AeriesSansBold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51CCE7-8CAD-456A-8171-1F6D4A31D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33" y="4284487"/>
            <a:ext cx="8607736" cy="548782"/>
          </a:xfrm>
          <a:prstGeom prst="rect">
            <a:avLst/>
          </a:prstGeom>
          <a:ln>
            <a:noFill/>
          </a:ln>
          <a:effectLst>
            <a:outerShdw blurRad="508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itle">
            <a:extLst>
              <a:ext uri="{FF2B5EF4-FFF2-40B4-BE49-F238E27FC236}">
                <a16:creationId xmlns:a16="http://schemas.microsoft.com/office/drawing/2014/main" id="{7A96A360-A0A1-4170-9D29-4028B78BD773}"/>
              </a:ext>
            </a:extLst>
          </p:cNvPr>
          <p:cNvSpPr txBox="1">
            <a:spLocks/>
          </p:cNvSpPr>
          <p:nvPr/>
        </p:nvSpPr>
        <p:spPr>
          <a:xfrm>
            <a:off x="311700" y="270195"/>
            <a:ext cx="85206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3200" dirty="0">
                <a:solidFill>
                  <a:srgbClr val="203858"/>
                </a:solidFill>
                <a:latin typeface="AeriesSansBold" charset="0"/>
                <a:ea typeface="Nunito Sans Black"/>
                <a:cs typeface="Nunito Sans Black"/>
                <a:sym typeface="Nunito Sans Black"/>
              </a:rPr>
              <a:t>SQL Syntax Notes</a:t>
            </a:r>
          </a:p>
        </p:txBody>
      </p:sp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93861404-FFA4-4B56-99B9-95A44EA506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47" t="15623" r="77239" b="80274"/>
          <a:stretch/>
        </p:blipFill>
        <p:spPr>
          <a:xfrm>
            <a:off x="429491" y="966745"/>
            <a:ext cx="1253067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4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id" hidden="1">
            <a:extLst>
              <a:ext uri="{FF2B5EF4-FFF2-40B4-BE49-F238E27FC236}">
                <a16:creationId xmlns:a16="http://schemas.microsoft.com/office/drawing/2014/main" id="{DCC1F84B-3DC0-4BE8-80EE-CF4C00643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097"/>
            <a:ext cx="9144000" cy="51475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A3FBFF-F739-47E5-845A-AAD7051BBA05}"/>
              </a:ext>
            </a:extLst>
          </p:cNvPr>
          <p:cNvSpPr txBox="1"/>
          <p:nvPr/>
        </p:nvSpPr>
        <p:spPr>
          <a:xfrm>
            <a:off x="429490" y="1207898"/>
            <a:ext cx="21994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03858"/>
                </a:solidFill>
                <a:latin typeface="Nunito Sans" pitchFamily="2" charset="0"/>
              </a:rPr>
              <a:t>Using the “</a:t>
            </a:r>
            <a:r>
              <a:rPr lang="en-US" sz="1600" b="1" dirty="0">
                <a:solidFill>
                  <a:srgbClr val="203858"/>
                </a:solidFill>
                <a:latin typeface="Nunito Sans" pitchFamily="2" charset="0"/>
              </a:rPr>
              <a:t>?</a:t>
            </a:r>
            <a:r>
              <a:rPr lang="en-US" sz="1600" dirty="0">
                <a:solidFill>
                  <a:srgbClr val="203858"/>
                </a:solidFill>
                <a:latin typeface="Nunito Sans" pitchFamily="2" charset="0"/>
              </a:rPr>
              <a:t>”– when a “</a:t>
            </a:r>
            <a:r>
              <a:rPr lang="en-US" sz="1600" b="1" dirty="0">
                <a:solidFill>
                  <a:srgbClr val="203858"/>
                </a:solidFill>
                <a:latin typeface="Nunito Sans" pitchFamily="2" charset="0"/>
              </a:rPr>
              <a:t>Query String Params</a:t>
            </a:r>
            <a:r>
              <a:rPr lang="en-US" sz="1600" dirty="0">
                <a:solidFill>
                  <a:srgbClr val="203858"/>
                </a:solidFill>
                <a:latin typeface="Nunito Sans" pitchFamily="2" charset="0"/>
              </a:rPr>
              <a:t>:” text area shows up underneath a selected page, you can use deep linking to </a:t>
            </a:r>
            <a:r>
              <a:rPr lang="en-US" sz="1600" b="1" dirty="0">
                <a:solidFill>
                  <a:srgbClr val="203858"/>
                </a:solidFill>
                <a:latin typeface="Nunito Sans" pitchFamily="2" charset="0"/>
              </a:rPr>
              <a:t>target the specific record </a:t>
            </a:r>
            <a:r>
              <a:rPr lang="en-US" sz="1600" dirty="0">
                <a:solidFill>
                  <a:srgbClr val="203858"/>
                </a:solidFill>
                <a:latin typeface="Nunito Sans" pitchFamily="2" charset="0"/>
              </a:rPr>
              <a:t>needing attention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A2E38C-57BB-4410-8C2E-22038F8CDB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3"/>
          <a:stretch/>
        </p:blipFill>
        <p:spPr>
          <a:xfrm>
            <a:off x="2673330" y="1026095"/>
            <a:ext cx="6130292" cy="19546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EC5568-3D98-4D67-8F19-7920F6AC9E0D}"/>
              </a:ext>
            </a:extLst>
          </p:cNvPr>
          <p:cNvSpPr/>
          <p:nvPr/>
        </p:nvSpPr>
        <p:spPr>
          <a:xfrm>
            <a:off x="4760555" y="1881092"/>
            <a:ext cx="1728216" cy="55808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4E0B7FC-8787-4E09-9BE0-AF32E67A09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0" t="7218" r="4545" b="7875"/>
          <a:stretch/>
        </p:blipFill>
        <p:spPr>
          <a:xfrm>
            <a:off x="5947968" y="2686242"/>
            <a:ext cx="2971801" cy="87868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889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30CBA1-3F59-4D01-9D3F-F70B30662B59}"/>
              </a:ext>
            </a:extLst>
          </p:cNvPr>
          <p:cNvCxnSpPr>
            <a:cxnSpLocks/>
          </p:cNvCxnSpPr>
          <p:nvPr/>
        </p:nvCxnSpPr>
        <p:spPr>
          <a:xfrm>
            <a:off x="4760555" y="2439178"/>
            <a:ext cx="1187412" cy="1125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964241-D8C6-4B5A-8E43-7B649E5ED63E}"/>
              </a:ext>
            </a:extLst>
          </p:cNvPr>
          <p:cNvCxnSpPr>
            <a:cxnSpLocks/>
          </p:cNvCxnSpPr>
          <p:nvPr/>
        </p:nvCxnSpPr>
        <p:spPr>
          <a:xfrm>
            <a:off x="6488772" y="1885960"/>
            <a:ext cx="2430997" cy="800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A29DA3E5-0438-4A8E-9388-4CF08EB91F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232" y="3523570"/>
            <a:ext cx="5601482" cy="132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3B58BC9C-F57A-4B25-A38E-E88A4ADCBF20}"/>
              </a:ext>
            </a:extLst>
          </p:cNvPr>
          <p:cNvSpPr txBox="1">
            <a:spLocks/>
          </p:cNvSpPr>
          <p:nvPr/>
        </p:nvSpPr>
        <p:spPr>
          <a:xfrm>
            <a:off x="311700" y="270195"/>
            <a:ext cx="85206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3200" dirty="0">
                <a:solidFill>
                  <a:srgbClr val="203858"/>
                </a:solidFill>
                <a:latin typeface="AeriesSansBold" charset="0"/>
                <a:ea typeface="Nunito Sans Black"/>
                <a:cs typeface="Nunito Sans Black"/>
                <a:sym typeface="Nunito Sans Black"/>
              </a:rPr>
              <a:t>Deep Linking</a:t>
            </a:r>
          </a:p>
        </p:txBody>
      </p:sp>
      <p:pic>
        <p:nvPicPr>
          <p:cNvPr id="12" name="Object 2" descr="preencoded.png">
            <a:extLst>
              <a:ext uri="{FF2B5EF4-FFF2-40B4-BE49-F238E27FC236}">
                <a16:creationId xmlns:a16="http://schemas.microsoft.com/office/drawing/2014/main" id="{84F92AFC-9950-4EFD-B985-66A4C9525D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47" t="15623" r="77239" b="80274"/>
          <a:stretch/>
        </p:blipFill>
        <p:spPr>
          <a:xfrm>
            <a:off x="429491" y="966745"/>
            <a:ext cx="1253067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2038350"/>
            <a:ext cx="1104900" cy="31051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458075" y="0"/>
            <a:ext cx="1685925" cy="1933575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-100013" y="2081212"/>
            <a:ext cx="9339263" cy="6143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457223">
              <a:lnSpc>
                <a:spcPts val="4850"/>
              </a:lnSpc>
            </a:pPr>
            <a:r>
              <a:rPr lang="en-US" sz="54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Questions?</a:t>
            </a:r>
            <a:endParaRPr lang="en-US" sz="54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5" name="Object4"/>
          <p:cNvSpPr/>
          <p:nvPr/>
        </p:nvSpPr>
        <p:spPr>
          <a:xfrm>
            <a:off x="-33338" y="2867025"/>
            <a:ext cx="9210675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457223">
              <a:lnSpc>
                <a:spcPts val="1600"/>
              </a:lnSpc>
            </a:pPr>
            <a:r>
              <a:rPr lang="en-US" sz="1800" dirty="0">
                <a:solidFill>
                  <a:srgbClr val="FFFFFF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Thank you!</a:t>
            </a: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Object 3" descr="preencoded.png">
            <a:extLst>
              <a:ext uri="{FF2B5EF4-FFF2-40B4-BE49-F238E27FC236}">
                <a16:creationId xmlns:a16="http://schemas.microsoft.com/office/drawing/2014/main" id="{BC0694FA-BB7E-4081-9C56-DEC800B165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781425" y="709613"/>
            <a:ext cx="1590675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-80963" y="2105025"/>
            <a:ext cx="9305925" cy="5095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457223">
              <a:lnSpc>
                <a:spcPts val="4050"/>
              </a:lnSpc>
            </a:pPr>
            <a:r>
              <a:rPr lang="en-US" sz="4800">
                <a:solidFill>
                  <a:srgbClr val="FFFFFF"/>
                </a:solidFill>
                <a:latin typeface="AeriesSansBold"/>
              </a:rPr>
              <a:t>Intro title</a:t>
            </a:r>
            <a:endParaRPr lang="en-US" sz="1050"/>
          </a:p>
        </p:txBody>
      </p:sp>
      <p:sp>
        <p:nvSpPr>
          <p:cNvPr id="3" name="Object2"/>
          <p:cNvSpPr/>
          <p:nvPr/>
        </p:nvSpPr>
        <p:spPr>
          <a:xfrm>
            <a:off x="0" y="2895600"/>
            <a:ext cx="914400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457223">
              <a:lnSpc>
                <a:spcPts val="1600"/>
              </a:lnSpc>
            </a:pPr>
            <a:r>
              <a:rPr lang="en-US" sz="1800">
                <a:solidFill>
                  <a:srgbClr val="FFFFFF"/>
                </a:solidFill>
                <a:latin typeface="Nunito Sans"/>
                <a:ea typeface="+mn-lt"/>
                <a:cs typeface="+mn-lt"/>
              </a:rPr>
              <a:t>Sub-title of two lines or less</a:t>
            </a:r>
            <a:endParaRPr lang="en-US" sz="1800">
              <a:solidFill>
                <a:srgbClr val="FFFFFF"/>
              </a:solidFill>
              <a:latin typeface="Nunito Sans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8142E-AA45-E202-B698-1CF54F4B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9335">
            <a:off x="-1120378" y="715930"/>
            <a:ext cx="2078831" cy="2126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AC2D7-912A-2182-D554-D95A240A8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369" y="3067490"/>
            <a:ext cx="1172578" cy="17284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C0524-8DC7-AC38-7C90-71996754C1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6807994" y="270630"/>
            <a:ext cx="1173079" cy="11730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0F103-02B0-C653-8F90-941C13578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448" y="3817144"/>
            <a:ext cx="541267" cy="5925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FFAC1-52FE-A044-2006-1EFF3C1A85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 rot="10800000">
            <a:off x="4385014" y="4682824"/>
            <a:ext cx="1363385" cy="491713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4F6F0F32-8654-F46C-DA40-A38F8F538919}"/>
              </a:ext>
            </a:extLst>
          </p:cNvPr>
          <p:cNvSpPr txBox="1">
            <a:spLocks/>
          </p:cNvSpPr>
          <p:nvPr/>
        </p:nvSpPr>
        <p:spPr>
          <a:xfrm>
            <a:off x="311700" y="572700"/>
            <a:ext cx="85206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200">
                <a:solidFill>
                  <a:schemeClr val="bg1"/>
                </a:solidFill>
                <a:latin typeface="AeriesSansBold" charset="0"/>
                <a:ea typeface="Nunito Sans Black"/>
                <a:cs typeface="Nunito Sans Black"/>
                <a:sym typeface="Nunito Sans Black"/>
              </a:rPr>
              <a:t>We all need good, usable data</a:t>
            </a:r>
            <a:endParaRPr lang="en-US" sz="3200" dirty="0">
              <a:solidFill>
                <a:schemeClr val="bg1"/>
              </a:solidFill>
              <a:latin typeface="AeriesSansBold" charset="0"/>
              <a:ea typeface="Nunito Sans Black"/>
              <a:cs typeface="Nunito Sans Black"/>
              <a:sym typeface="Nunito Sans Black"/>
            </a:endParaRPr>
          </a:p>
        </p:txBody>
      </p:sp>
      <p:pic>
        <p:nvPicPr>
          <p:cNvPr id="6" name="Image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216CA5-3906-CAA1-6757-FEC7E19562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08" y="1277472"/>
            <a:ext cx="7115384" cy="3713252"/>
          </a:xfrm>
          <a:prstGeom prst="rect">
            <a:avLst/>
          </a:prstGeom>
          <a:ln>
            <a:noFill/>
          </a:ln>
          <a:effectLst>
            <a:outerShdw blurRad="165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ject 1" descr="preencoded.png">
            <a:extLst>
              <a:ext uri="{FF2B5EF4-FFF2-40B4-BE49-F238E27FC236}">
                <a16:creationId xmlns:a16="http://schemas.microsoft.com/office/drawing/2014/main" id="{AF5C7831-7D37-AB6B-872E-AB657CDDA7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0" y="1003300"/>
            <a:ext cx="1473200" cy="4140200"/>
          </a:xfrm>
          <a:prstGeom prst="rect">
            <a:avLst/>
          </a:prstGeom>
        </p:spPr>
      </p:pic>
      <p:pic>
        <p:nvPicPr>
          <p:cNvPr id="9" name="Object 2" descr="preencoded.png">
            <a:extLst>
              <a:ext uri="{FF2B5EF4-FFF2-40B4-BE49-F238E27FC236}">
                <a16:creationId xmlns:a16="http://schemas.microsoft.com/office/drawing/2014/main" id="{1195BA0E-678F-CDBC-753F-175FC7E6D7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896100" y="0"/>
            <a:ext cx="22479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3888" y="3443288"/>
            <a:ext cx="914400" cy="85725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23887" y="833438"/>
            <a:ext cx="3852863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r>
              <a:rPr lang="en-US" sz="4950" kern="1700" spc="173" dirty="0">
                <a:solidFill>
                  <a:srgbClr val="1649A0"/>
                </a:solidFill>
                <a:latin typeface="AeriesSansBold" charset="0"/>
              </a:rPr>
              <a:t>Data Validation Process</a:t>
            </a:r>
          </a:p>
        </p:txBody>
      </p:sp>
      <p:sp>
        <p:nvSpPr>
          <p:cNvPr id="4" name="Object3"/>
          <p:cNvSpPr/>
          <p:nvPr/>
        </p:nvSpPr>
        <p:spPr>
          <a:xfrm>
            <a:off x="4476751" y="2552700"/>
            <a:ext cx="4043362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457223">
              <a:lnSpc>
                <a:spcPts val="2600"/>
              </a:lnSpc>
            </a:pPr>
            <a:r>
              <a:rPr lang="en-US" sz="3200" dirty="0">
                <a:solidFill>
                  <a:srgbClr val="0C1E41"/>
                </a:solidFill>
                <a:latin typeface="AeriesSansBold" pitchFamily="50" charset="0"/>
              </a:rPr>
              <a:t>Post-input Validation</a:t>
            </a: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5" name="Object4"/>
          <p:cNvSpPr/>
          <p:nvPr/>
        </p:nvSpPr>
        <p:spPr>
          <a:xfrm>
            <a:off x="4572000" y="2969638"/>
            <a:ext cx="3919538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457223">
              <a:lnSpc>
                <a:spcPts val="1600"/>
              </a:lnSpc>
            </a:pPr>
            <a:r>
              <a:rPr lang="en-US" sz="2000" dirty="0">
                <a:solidFill>
                  <a:srgbClr val="0C1E41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checking the accuracy and quality of data after it has been saved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7"/>
          <p:cNvSpPr/>
          <p:nvPr/>
        </p:nvSpPr>
        <p:spPr>
          <a:xfrm>
            <a:off x="4476750" y="1171575"/>
            <a:ext cx="397192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457223">
              <a:lnSpc>
                <a:spcPts val="2600"/>
              </a:lnSpc>
            </a:pPr>
            <a:r>
              <a:rPr lang="en-US" sz="3200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Data input validation</a:t>
            </a: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572000" y="1590245"/>
            <a:ext cx="3919538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457223">
              <a:lnSpc>
                <a:spcPts val="1600"/>
              </a:lnSpc>
            </a:pPr>
            <a:r>
              <a:rPr lang="en-US" sz="2000" dirty="0">
                <a:solidFill>
                  <a:srgbClr val="0C1E41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ensuring only properly formed data is entering the database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"/>
          <p:cNvSpPr txBox="1">
            <a:spLocks noGrp="1"/>
          </p:cNvSpPr>
          <p:nvPr>
            <p:ph type="body" idx="1"/>
          </p:nvPr>
        </p:nvSpPr>
        <p:spPr>
          <a:xfrm>
            <a:off x="311700" y="269147"/>
            <a:ext cx="85206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200" dirty="0">
                <a:solidFill>
                  <a:srgbClr val="203858"/>
                </a:solidFill>
                <a:latin typeface="AeriesSansBold" charset="0"/>
                <a:ea typeface="Nunito Sans Black"/>
                <a:cs typeface="Nunito Sans Black"/>
                <a:sym typeface="Nunito Sans Black"/>
              </a:rPr>
              <a:t>Examples of Data Input Validation</a:t>
            </a:r>
            <a:endParaRPr sz="3200" dirty="0">
              <a:solidFill>
                <a:srgbClr val="203858"/>
              </a:solidFill>
              <a:latin typeface="AeriesSansBold" charset="0"/>
              <a:ea typeface="Nunito Sans Black"/>
              <a:cs typeface="Nunito Sans Black"/>
              <a:sym typeface="Nunito Sans Black"/>
            </a:endParaRPr>
          </a:p>
        </p:txBody>
      </p:sp>
      <p:sp>
        <p:nvSpPr>
          <p:cNvPr id="9" name="Drop-down text">
            <a:extLst>
              <a:ext uri="{FF2B5EF4-FFF2-40B4-BE49-F238E27FC236}">
                <a16:creationId xmlns:a16="http://schemas.microsoft.com/office/drawing/2014/main" id="{250418F2-BB12-4A41-9C40-2F1C8DA2C85E}"/>
              </a:ext>
            </a:extLst>
          </p:cNvPr>
          <p:cNvSpPr txBox="1"/>
          <p:nvPr/>
        </p:nvSpPr>
        <p:spPr>
          <a:xfrm>
            <a:off x="689162" y="1409787"/>
            <a:ext cx="7305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03858"/>
                </a:solidFill>
                <a:latin typeface="Nunito Sans" pitchFamily="2" charset="0"/>
              </a:rPr>
              <a:t>Drop-down menus </a:t>
            </a:r>
            <a:r>
              <a:rPr lang="en-US" sz="1600" dirty="0">
                <a:solidFill>
                  <a:srgbClr val="203858"/>
                </a:solidFill>
                <a:latin typeface="Nunito Sans" pitchFamily="2" charset="0"/>
              </a:rPr>
              <a:t>(both hard-coded and local) – an error message will appear if a value is entered in a field that does not appear in the dropdown</a:t>
            </a:r>
          </a:p>
        </p:txBody>
      </p:sp>
      <p:sp>
        <p:nvSpPr>
          <p:cNvPr id="10" name="Date type text">
            <a:extLst>
              <a:ext uri="{FF2B5EF4-FFF2-40B4-BE49-F238E27FC236}">
                <a16:creationId xmlns:a16="http://schemas.microsoft.com/office/drawing/2014/main" id="{87508165-2AED-4A41-A94E-813388311F12}"/>
              </a:ext>
            </a:extLst>
          </p:cNvPr>
          <p:cNvSpPr txBox="1"/>
          <p:nvPr/>
        </p:nvSpPr>
        <p:spPr>
          <a:xfrm>
            <a:off x="689162" y="3895443"/>
            <a:ext cx="53679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03858"/>
                </a:solidFill>
                <a:latin typeface="Nunito Sans" pitchFamily="2" charset="0"/>
              </a:rPr>
              <a:t>Data type field recognition </a:t>
            </a:r>
            <a:r>
              <a:rPr lang="en-US" sz="1600" dirty="0">
                <a:solidFill>
                  <a:srgbClr val="203858"/>
                </a:solidFill>
                <a:latin typeface="Nunito Sans" pitchFamily="2" charset="0"/>
              </a:rPr>
              <a:t>– prevents the input of invalid characters in the field; for example, only numbers can be entered into date fields. </a:t>
            </a:r>
          </a:p>
        </p:txBody>
      </p:sp>
      <p:pic>
        <p:nvPicPr>
          <p:cNvPr id="5" name="Dropdown Error Picture">
            <a:extLst>
              <a:ext uri="{FF2B5EF4-FFF2-40B4-BE49-F238E27FC236}">
                <a16:creationId xmlns:a16="http://schemas.microsoft.com/office/drawing/2014/main" id="{60310FE5-CA4B-482A-839F-CCBA7D0F5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045" y="2310056"/>
            <a:ext cx="5985347" cy="1279126"/>
          </a:xfrm>
          <a:prstGeom prst="rect">
            <a:avLst/>
          </a:prstGeom>
          <a:ln>
            <a:noFill/>
          </a:ln>
          <a:effectLst>
            <a:outerShdw blurRad="889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Date type picture" descr="Graphical user interface&#10;&#10;Description automatically generated">
            <a:extLst>
              <a:ext uri="{FF2B5EF4-FFF2-40B4-BE49-F238E27FC236}">
                <a16:creationId xmlns:a16="http://schemas.microsoft.com/office/drawing/2014/main" id="{C85803A3-F604-4538-9ACC-9B384C38D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266" y="3904676"/>
            <a:ext cx="1998252" cy="923330"/>
          </a:xfrm>
          <a:prstGeom prst="rect">
            <a:avLst/>
          </a:prstGeom>
          <a:ln>
            <a:noFill/>
          </a:ln>
          <a:effectLst>
            <a:outerShdw blurRad="508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0DD5B43C-3E28-4D35-B6F6-63AEA080A4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47" t="15623" r="77239" b="80274"/>
          <a:stretch/>
        </p:blipFill>
        <p:spPr>
          <a:xfrm>
            <a:off x="429491" y="966745"/>
            <a:ext cx="1253067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"/>
          <p:cNvSpPr txBox="1">
            <a:spLocks noGrp="1"/>
          </p:cNvSpPr>
          <p:nvPr>
            <p:ph type="body" idx="1"/>
          </p:nvPr>
        </p:nvSpPr>
        <p:spPr>
          <a:xfrm>
            <a:off x="311700" y="270195"/>
            <a:ext cx="85206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200" dirty="0">
                <a:solidFill>
                  <a:srgbClr val="203858"/>
                </a:solidFill>
                <a:latin typeface="AeriesSansBold" charset="0"/>
                <a:ea typeface="Nunito Sans Black"/>
                <a:cs typeface="Nunito Sans Black"/>
                <a:sym typeface="Nunito Sans Black"/>
              </a:rPr>
              <a:t>Examples of Data Input Validation</a:t>
            </a:r>
            <a:endParaRPr sz="3200" dirty="0">
              <a:solidFill>
                <a:srgbClr val="203858"/>
              </a:solidFill>
              <a:latin typeface="AeriesSansBold" charset="0"/>
              <a:ea typeface="Nunito Sans Black"/>
              <a:cs typeface="Nunito Sans Black"/>
              <a:sym typeface="Nunito Sans Black"/>
            </a:endParaRPr>
          </a:p>
        </p:txBody>
      </p:sp>
      <p:sp>
        <p:nvSpPr>
          <p:cNvPr id="17" name="Define Required text">
            <a:extLst>
              <a:ext uri="{FF2B5EF4-FFF2-40B4-BE49-F238E27FC236}">
                <a16:creationId xmlns:a16="http://schemas.microsoft.com/office/drawing/2014/main" id="{CE7CD4F2-0DFA-4191-8304-E666EC70692A}"/>
              </a:ext>
            </a:extLst>
          </p:cNvPr>
          <p:cNvSpPr txBox="1"/>
          <p:nvPr/>
        </p:nvSpPr>
        <p:spPr>
          <a:xfrm>
            <a:off x="426659" y="1238647"/>
            <a:ext cx="38828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03858"/>
                </a:solidFill>
                <a:latin typeface="Nunito Sans" pitchFamily="2" charset="0"/>
              </a:rPr>
              <a:t>Define Required Fields</a:t>
            </a:r>
          </a:p>
        </p:txBody>
      </p:sp>
      <p:sp>
        <p:nvSpPr>
          <p:cNvPr id="9" name="Mandate text">
            <a:extLst>
              <a:ext uri="{FF2B5EF4-FFF2-40B4-BE49-F238E27FC236}">
                <a16:creationId xmlns:a16="http://schemas.microsoft.com/office/drawing/2014/main" id="{250418F2-BB12-4A41-9C40-2F1C8DA2C85E}"/>
              </a:ext>
            </a:extLst>
          </p:cNvPr>
          <p:cNvSpPr txBox="1"/>
          <p:nvPr/>
        </p:nvSpPr>
        <p:spPr>
          <a:xfrm>
            <a:off x="503622" y="1563219"/>
            <a:ext cx="38828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203858"/>
                </a:solidFill>
                <a:latin typeface="Nunito Sans" pitchFamily="2" charset="0"/>
              </a:rPr>
              <a:t>Mandate that certain fields be required in order to add or update a record</a:t>
            </a:r>
            <a:endParaRPr lang="en-US" sz="300" dirty="0">
              <a:solidFill>
                <a:srgbClr val="203858"/>
              </a:solidFill>
              <a:latin typeface="Nunito Sans" pitchFamily="2" charset="0"/>
            </a:endParaRPr>
          </a:p>
        </p:txBody>
      </p:sp>
      <p:sp>
        <p:nvSpPr>
          <p:cNvPr id="13" name="Turquoise text">
            <a:extLst>
              <a:ext uri="{FF2B5EF4-FFF2-40B4-BE49-F238E27FC236}">
                <a16:creationId xmlns:a16="http://schemas.microsoft.com/office/drawing/2014/main" id="{52A7FE61-1B2A-497F-A8B2-A40FAC4A09C1}"/>
              </a:ext>
            </a:extLst>
          </p:cNvPr>
          <p:cNvSpPr txBox="1"/>
          <p:nvPr/>
        </p:nvSpPr>
        <p:spPr>
          <a:xfrm>
            <a:off x="503622" y="2568144"/>
            <a:ext cx="38828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203858"/>
                </a:solidFill>
                <a:latin typeface="Nunito Sans" pitchFamily="2" charset="0"/>
              </a:rPr>
              <a:t>When a field is set as required, it will be highlighted in turquoise when in edit mode</a:t>
            </a:r>
          </a:p>
        </p:txBody>
      </p:sp>
      <p:sp>
        <p:nvSpPr>
          <p:cNvPr id="15" name="Limited text">
            <a:extLst>
              <a:ext uri="{FF2B5EF4-FFF2-40B4-BE49-F238E27FC236}">
                <a16:creationId xmlns:a16="http://schemas.microsoft.com/office/drawing/2014/main" id="{63E33C37-A5EC-4DAC-A0D6-273CDDB1F6A5}"/>
              </a:ext>
            </a:extLst>
          </p:cNvPr>
          <p:cNvSpPr txBox="1"/>
          <p:nvPr/>
        </p:nvSpPr>
        <p:spPr>
          <a:xfrm>
            <a:off x="503622" y="3573070"/>
            <a:ext cx="38828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203858"/>
                </a:solidFill>
                <a:latin typeface="Nunito Sans" pitchFamily="2" charset="0"/>
              </a:rPr>
              <a:t>Limited to specific tables</a:t>
            </a: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203858"/>
              </a:solidFill>
              <a:latin typeface="Nunito Sans" pitchFamily="2" charset="0"/>
            </a:endParaRPr>
          </a:p>
        </p:txBody>
      </p:sp>
      <p:pic>
        <p:nvPicPr>
          <p:cNvPr id="12" name="Define Required image">
            <a:extLst>
              <a:ext uri="{FF2B5EF4-FFF2-40B4-BE49-F238E27FC236}">
                <a16:creationId xmlns:a16="http://schemas.microsoft.com/office/drawing/2014/main" id="{C7CC0A19-FB74-47EC-8D62-FF4E7BDBDD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1" t="1301"/>
          <a:stretch/>
        </p:blipFill>
        <p:spPr>
          <a:xfrm>
            <a:off x="4572000" y="1251397"/>
            <a:ext cx="4384610" cy="2682617"/>
          </a:xfrm>
          <a:prstGeom prst="rect">
            <a:avLst/>
          </a:prstGeom>
          <a:ln>
            <a:noFill/>
          </a:ln>
          <a:effectLst>
            <a:outerShdw blurRad="508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Demo image">
            <a:extLst>
              <a:ext uri="{FF2B5EF4-FFF2-40B4-BE49-F238E27FC236}">
                <a16:creationId xmlns:a16="http://schemas.microsoft.com/office/drawing/2014/main" id="{1EFE0AD6-62A8-4CA1-8856-6ACF80CD2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3" y="4152684"/>
            <a:ext cx="7124713" cy="691563"/>
          </a:xfrm>
          <a:prstGeom prst="rect">
            <a:avLst/>
          </a:prstGeom>
          <a:ln>
            <a:noFill/>
          </a:ln>
          <a:effectLst>
            <a:outerShdw blurRad="889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LN arrow">
            <a:extLst>
              <a:ext uri="{FF2B5EF4-FFF2-40B4-BE49-F238E27FC236}">
                <a16:creationId xmlns:a16="http://schemas.microsoft.com/office/drawing/2014/main" id="{13F1BCCD-4F3F-4F68-BC5D-B34F6BCE0FF9}"/>
              </a:ext>
            </a:extLst>
          </p:cNvPr>
          <p:cNvCxnSpPr>
            <a:cxnSpLocks/>
          </p:cNvCxnSpPr>
          <p:nvPr/>
        </p:nvCxnSpPr>
        <p:spPr>
          <a:xfrm flipH="1">
            <a:off x="2259106" y="2612849"/>
            <a:ext cx="4327053" cy="1955973"/>
          </a:xfrm>
          <a:prstGeom prst="straightConnector1">
            <a:avLst/>
          </a:prstGeom>
          <a:ln>
            <a:solidFill>
              <a:srgbClr val="211754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FN arrow">
            <a:extLst>
              <a:ext uri="{FF2B5EF4-FFF2-40B4-BE49-F238E27FC236}">
                <a16:creationId xmlns:a16="http://schemas.microsoft.com/office/drawing/2014/main" id="{A829617A-F01F-4577-B07E-7EC6329F09CC}"/>
              </a:ext>
            </a:extLst>
          </p:cNvPr>
          <p:cNvCxnSpPr>
            <a:cxnSpLocks/>
          </p:cNvCxnSpPr>
          <p:nvPr/>
        </p:nvCxnSpPr>
        <p:spPr>
          <a:xfrm flipH="1">
            <a:off x="3536576" y="2767209"/>
            <a:ext cx="3049584" cy="1801613"/>
          </a:xfrm>
          <a:prstGeom prst="straightConnector1">
            <a:avLst/>
          </a:prstGeom>
          <a:ln>
            <a:solidFill>
              <a:srgbClr val="211754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N arrow">
            <a:extLst>
              <a:ext uri="{FF2B5EF4-FFF2-40B4-BE49-F238E27FC236}">
                <a16:creationId xmlns:a16="http://schemas.microsoft.com/office/drawing/2014/main" id="{8CE49BA7-1FD4-4FA3-892A-C4ABC8E20DA0}"/>
              </a:ext>
            </a:extLst>
          </p:cNvPr>
          <p:cNvCxnSpPr>
            <a:cxnSpLocks/>
          </p:cNvCxnSpPr>
          <p:nvPr/>
        </p:nvCxnSpPr>
        <p:spPr>
          <a:xfrm flipH="1">
            <a:off x="6285051" y="3166782"/>
            <a:ext cx="301108" cy="1402040"/>
          </a:xfrm>
          <a:prstGeom prst="straightConnector1">
            <a:avLst/>
          </a:prstGeom>
          <a:ln>
            <a:solidFill>
              <a:srgbClr val="211754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R arrow">
            <a:extLst>
              <a:ext uri="{FF2B5EF4-FFF2-40B4-BE49-F238E27FC236}">
                <a16:creationId xmlns:a16="http://schemas.microsoft.com/office/drawing/2014/main" id="{54EDA54A-B145-432E-B6EE-9437AC60440D}"/>
              </a:ext>
            </a:extLst>
          </p:cNvPr>
          <p:cNvCxnSpPr>
            <a:cxnSpLocks/>
          </p:cNvCxnSpPr>
          <p:nvPr/>
        </p:nvCxnSpPr>
        <p:spPr>
          <a:xfrm>
            <a:off x="6663123" y="3307976"/>
            <a:ext cx="221771" cy="1247706"/>
          </a:xfrm>
          <a:prstGeom prst="straightConnector1">
            <a:avLst/>
          </a:prstGeom>
          <a:ln>
            <a:solidFill>
              <a:srgbClr val="211754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ject 2" descr="preencoded.png">
            <a:extLst>
              <a:ext uri="{FF2B5EF4-FFF2-40B4-BE49-F238E27FC236}">
                <a16:creationId xmlns:a16="http://schemas.microsoft.com/office/drawing/2014/main" id="{0E041721-E6EC-4D59-B729-5AC7DD241F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47" t="15623" r="77239" b="80274"/>
          <a:stretch/>
        </p:blipFill>
        <p:spPr>
          <a:xfrm>
            <a:off x="429491" y="966745"/>
            <a:ext cx="1253067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1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emographic image">
            <a:extLst>
              <a:ext uri="{FF2B5EF4-FFF2-40B4-BE49-F238E27FC236}">
                <a16:creationId xmlns:a16="http://schemas.microsoft.com/office/drawing/2014/main" id="{A207E68C-9B57-4E25-B806-7B504306F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20"/>
          <a:stretch/>
        </p:blipFill>
        <p:spPr>
          <a:xfrm>
            <a:off x="790647" y="2055880"/>
            <a:ext cx="4663440" cy="2786335"/>
          </a:xfrm>
          <a:prstGeom prst="rect">
            <a:avLst/>
          </a:prstGeom>
          <a:ln>
            <a:noFill/>
          </a:ln>
          <a:effectLst>
            <a:outerShdw blurRad="508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User Options image">
            <a:extLst>
              <a:ext uri="{FF2B5EF4-FFF2-40B4-BE49-F238E27FC236}">
                <a16:creationId xmlns:a16="http://schemas.microsoft.com/office/drawing/2014/main" id="{25530761-156C-4FF9-81D3-8F38CD33F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441" y="1208950"/>
            <a:ext cx="2935157" cy="2449080"/>
          </a:xfrm>
          <a:prstGeom prst="rect">
            <a:avLst/>
          </a:prstGeom>
          <a:ln>
            <a:noFill/>
          </a:ln>
          <a:effectLst>
            <a:outerShdw blurRad="889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tate fields text">
            <a:extLst>
              <a:ext uri="{FF2B5EF4-FFF2-40B4-BE49-F238E27FC236}">
                <a16:creationId xmlns:a16="http://schemas.microsoft.com/office/drawing/2014/main" id="{5A27332B-5CA9-4EF3-A06F-D59567524C8E}"/>
              </a:ext>
            </a:extLst>
          </p:cNvPr>
          <p:cNvSpPr txBox="1"/>
          <p:nvPr/>
        </p:nvSpPr>
        <p:spPr>
          <a:xfrm>
            <a:off x="311699" y="1180676"/>
            <a:ext cx="541859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kern="1700" dirty="0">
                <a:solidFill>
                  <a:srgbClr val="203858"/>
                </a:solidFill>
                <a:latin typeface="Nunito Sans" pitchFamily="2" charset="0"/>
                <a:cs typeface="Arial" panose="020B0604020202020204" pitchFamily="34" charset="0"/>
              </a:rPr>
              <a:t>Highlight State Reporting Fields </a:t>
            </a:r>
            <a:r>
              <a:rPr lang="en-US" sz="1600" kern="1700" dirty="0">
                <a:solidFill>
                  <a:srgbClr val="203858"/>
                </a:solidFill>
                <a:latin typeface="Nunito Sans" pitchFamily="2" charset="0"/>
                <a:cs typeface="Arial" panose="020B0604020202020204" pitchFamily="34" charset="0"/>
              </a:rPr>
              <a:t>– when enabled, all fields that are extracted for state reporting will be highlighted in green</a:t>
            </a:r>
          </a:p>
        </p:txBody>
      </p:sp>
      <p:cxnSp>
        <p:nvCxnSpPr>
          <p:cNvPr id="4" name="Arrow">
            <a:extLst>
              <a:ext uri="{FF2B5EF4-FFF2-40B4-BE49-F238E27FC236}">
                <a16:creationId xmlns:a16="http://schemas.microsoft.com/office/drawing/2014/main" id="{08F1045E-2737-47E4-B7CC-254E3276D18D}"/>
              </a:ext>
            </a:extLst>
          </p:cNvPr>
          <p:cNvCxnSpPr>
            <a:cxnSpLocks/>
          </p:cNvCxnSpPr>
          <p:nvPr/>
        </p:nvCxnSpPr>
        <p:spPr>
          <a:xfrm flipH="1">
            <a:off x="5036344" y="1481585"/>
            <a:ext cx="2959232" cy="690115"/>
          </a:xfrm>
          <a:prstGeom prst="line">
            <a:avLst/>
          </a:prstGeom>
          <a:ln w="19050">
            <a:solidFill>
              <a:srgbClr val="427CD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">
            <a:extLst>
              <a:ext uri="{FF2B5EF4-FFF2-40B4-BE49-F238E27FC236}">
                <a16:creationId xmlns:a16="http://schemas.microsoft.com/office/drawing/2014/main" id="{9B4E80CD-C958-47B9-9289-C40773BA4A2A}"/>
              </a:ext>
            </a:extLst>
          </p:cNvPr>
          <p:cNvSpPr txBox="1">
            <a:spLocks/>
          </p:cNvSpPr>
          <p:nvPr/>
        </p:nvSpPr>
        <p:spPr>
          <a:xfrm>
            <a:off x="311700" y="270195"/>
            <a:ext cx="85206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3200" dirty="0">
                <a:solidFill>
                  <a:srgbClr val="203858"/>
                </a:solidFill>
                <a:latin typeface="AeriesSansBold" charset="0"/>
                <a:ea typeface="Nunito Sans Black"/>
                <a:cs typeface="Nunito Sans Black"/>
                <a:sym typeface="Nunito Sans Black"/>
              </a:rPr>
              <a:t>Data Input Validation</a:t>
            </a:r>
          </a:p>
        </p:txBody>
      </p:sp>
      <p:pic>
        <p:nvPicPr>
          <p:cNvPr id="12" name="Object 2" descr="preencoded.png">
            <a:extLst>
              <a:ext uri="{FF2B5EF4-FFF2-40B4-BE49-F238E27FC236}">
                <a16:creationId xmlns:a16="http://schemas.microsoft.com/office/drawing/2014/main" id="{23066424-7511-4299-932A-D4DFCB2419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47" t="15623" r="77239" b="80274"/>
          <a:stretch/>
        </p:blipFill>
        <p:spPr>
          <a:xfrm>
            <a:off x="429491" y="966745"/>
            <a:ext cx="1253067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32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escription text">
            <a:extLst>
              <a:ext uri="{FF2B5EF4-FFF2-40B4-BE49-F238E27FC236}">
                <a16:creationId xmlns:a16="http://schemas.microsoft.com/office/drawing/2014/main" id="{DD292264-2E98-4E25-95CC-8AD94D0EF263}"/>
              </a:ext>
            </a:extLst>
          </p:cNvPr>
          <p:cNvSpPr txBox="1"/>
          <p:nvPr/>
        </p:nvSpPr>
        <p:spPr>
          <a:xfrm>
            <a:off x="316273" y="1359464"/>
            <a:ext cx="3580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03858"/>
                </a:solidFill>
                <a:latin typeface="Nunito Sans" pitchFamily="2" charset="0"/>
              </a:rPr>
              <a:t>Reports</a:t>
            </a:r>
            <a:r>
              <a:rPr lang="en-US" sz="1600" dirty="0">
                <a:solidFill>
                  <a:srgbClr val="203858"/>
                </a:solidFill>
                <a:latin typeface="Nunito Sans" pitchFamily="2" charset="0"/>
              </a:rPr>
              <a:t> – many reports in Aeries help find data inconsistencies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D7C90A-9C88-4A48-BD1A-FDE82EEC0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246" y="703482"/>
            <a:ext cx="3421391" cy="3502992"/>
          </a:xfrm>
          <a:prstGeom prst="rect">
            <a:avLst/>
          </a:prstGeom>
          <a:ln>
            <a:noFill/>
          </a:ln>
          <a:effectLst>
            <a:outerShdw blurRad="1397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175573-56FE-49DB-AAC9-F067297163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017"/>
          <a:stretch/>
        </p:blipFill>
        <p:spPr>
          <a:xfrm>
            <a:off x="3726985" y="2377394"/>
            <a:ext cx="4703591" cy="2544736"/>
          </a:xfrm>
          <a:prstGeom prst="rect">
            <a:avLst/>
          </a:prstGeom>
          <a:ln>
            <a:noFill/>
          </a:ln>
          <a:effectLst>
            <a:outerShdw blurRad="1651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DE1460-F69A-470C-B047-D27754B33753}"/>
              </a:ext>
            </a:extLst>
          </p:cNvPr>
          <p:cNvSpPr txBox="1"/>
          <p:nvPr/>
        </p:nvSpPr>
        <p:spPr>
          <a:xfrm>
            <a:off x="311700" y="2189141"/>
            <a:ext cx="3335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58"/>
                </a:solidFill>
                <a:latin typeface="Nunito Sans" pitchFamily="2" charset="0"/>
              </a:rPr>
              <a:t>Aeries Query </a:t>
            </a:r>
            <a:r>
              <a:rPr lang="en-US" sz="1600" dirty="0">
                <a:solidFill>
                  <a:srgbClr val="203858"/>
                </a:solidFill>
                <a:latin typeface="Nunito Sans" pitchFamily="2" charset="0"/>
              </a:rPr>
              <a:t>– create and customize queries to identify bad data in any table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3A79F2-6D46-4EC4-992D-D8A6AFA26B3B}"/>
              </a:ext>
            </a:extLst>
          </p:cNvPr>
          <p:cNvSpPr txBox="1"/>
          <p:nvPr/>
        </p:nvSpPr>
        <p:spPr>
          <a:xfrm>
            <a:off x="311700" y="3234263"/>
            <a:ext cx="3335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3858"/>
                </a:solidFill>
                <a:latin typeface="Nunito Sans" pitchFamily="2" charset="0"/>
              </a:rPr>
              <a:t>SQL Query </a:t>
            </a:r>
            <a:r>
              <a:rPr lang="en-US" sz="1600" dirty="0">
                <a:solidFill>
                  <a:srgbClr val="203858"/>
                </a:solidFill>
                <a:latin typeface="Nunito Sans" pitchFamily="2" charset="0"/>
              </a:rPr>
              <a:t>– create and customize queries, including those that are too complex for Aeries Query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62DA9BB2-D23D-41F8-B4B1-5ACEFE458413}"/>
              </a:ext>
            </a:extLst>
          </p:cNvPr>
          <p:cNvSpPr txBox="1">
            <a:spLocks/>
          </p:cNvSpPr>
          <p:nvPr/>
        </p:nvSpPr>
        <p:spPr>
          <a:xfrm>
            <a:off x="311700" y="270195"/>
            <a:ext cx="85206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3200" dirty="0">
                <a:solidFill>
                  <a:srgbClr val="203858"/>
                </a:solidFill>
                <a:latin typeface="AeriesSansBold" charset="0"/>
                <a:ea typeface="Nunito Sans Black"/>
                <a:cs typeface="Nunito Sans Black"/>
                <a:sym typeface="Nunito Sans Black"/>
              </a:rPr>
              <a:t>Post-Input Validation</a:t>
            </a:r>
          </a:p>
        </p:txBody>
      </p:sp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E606EDB6-0913-4FC6-B1F7-757CA680AE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47" t="15623" r="77239" b="80274"/>
          <a:stretch/>
        </p:blipFill>
        <p:spPr>
          <a:xfrm>
            <a:off x="429491" y="966745"/>
            <a:ext cx="1253067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07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escription text">
            <a:extLst>
              <a:ext uri="{FF2B5EF4-FFF2-40B4-BE49-F238E27FC236}">
                <a16:creationId xmlns:a16="http://schemas.microsoft.com/office/drawing/2014/main" id="{DD292264-2E98-4E25-95CC-8AD94D0EF263}"/>
              </a:ext>
            </a:extLst>
          </p:cNvPr>
          <p:cNvSpPr txBox="1"/>
          <p:nvPr/>
        </p:nvSpPr>
        <p:spPr>
          <a:xfrm>
            <a:off x="311699" y="1207155"/>
            <a:ext cx="84692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03858"/>
                </a:solidFill>
                <a:latin typeface="Nunito Sans" pitchFamily="2" charset="0"/>
              </a:rPr>
              <a:t>Define rules for any criteria that are run automatically or on demand, and report data anomalies to the appropriate staff</a:t>
            </a:r>
          </a:p>
          <a:p>
            <a:endParaRPr lang="en-US" sz="1600" dirty="0">
              <a:solidFill>
                <a:srgbClr val="203858"/>
              </a:solidFill>
              <a:latin typeface="Nunito Sans" pitchFamily="2" charset="0"/>
            </a:endParaRPr>
          </a:p>
          <a:p>
            <a:r>
              <a:rPr lang="en-US" sz="1600" dirty="0">
                <a:solidFill>
                  <a:srgbClr val="203858"/>
                </a:solidFill>
                <a:latin typeface="Nunito Sans" pitchFamily="2" charset="0"/>
              </a:rPr>
              <a:t>Run SQL queries within the Aeries interface and generate a user-friendly list of results</a:t>
            </a:r>
          </a:p>
        </p:txBody>
      </p:sp>
      <p:pic>
        <p:nvPicPr>
          <p:cNvPr id="7" name="Data Val SQL image">
            <a:extLst>
              <a:ext uri="{FF2B5EF4-FFF2-40B4-BE49-F238E27FC236}">
                <a16:creationId xmlns:a16="http://schemas.microsoft.com/office/drawing/2014/main" id="{4B87894E-B214-46CB-81CA-19E40F418C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0" t="2648" r="2354" b="1311"/>
          <a:stretch/>
        </p:blipFill>
        <p:spPr>
          <a:xfrm>
            <a:off x="311699" y="2443055"/>
            <a:ext cx="2069870" cy="2169622"/>
          </a:xfrm>
          <a:prstGeom prst="rect">
            <a:avLst/>
          </a:prstGeom>
          <a:ln>
            <a:noFill/>
          </a:ln>
          <a:effectLst>
            <a:outerShdw blurRad="165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Data Val Definition image">
            <a:extLst>
              <a:ext uri="{FF2B5EF4-FFF2-40B4-BE49-F238E27FC236}">
                <a16:creationId xmlns:a16="http://schemas.microsoft.com/office/drawing/2014/main" id="{414FDA10-557A-475B-9F40-44F618CCE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892" y="2443055"/>
            <a:ext cx="6202908" cy="2282836"/>
          </a:xfrm>
          <a:prstGeom prst="rect">
            <a:avLst/>
          </a:prstGeom>
          <a:ln>
            <a:noFill/>
          </a:ln>
          <a:effectLst>
            <a:outerShdw blurRad="508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DADBBC-898B-48BA-8FCF-C967ADC7823B}"/>
              </a:ext>
            </a:extLst>
          </p:cNvPr>
          <p:cNvCxnSpPr>
            <a:cxnSpLocks/>
          </p:cNvCxnSpPr>
          <p:nvPr/>
        </p:nvCxnSpPr>
        <p:spPr>
          <a:xfrm>
            <a:off x="2381569" y="2443055"/>
            <a:ext cx="664526" cy="1526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663F6A-462D-4937-AC56-F7DFEA2A1061}"/>
              </a:ext>
            </a:extLst>
          </p:cNvPr>
          <p:cNvCxnSpPr>
            <a:cxnSpLocks/>
          </p:cNvCxnSpPr>
          <p:nvPr/>
        </p:nvCxnSpPr>
        <p:spPr>
          <a:xfrm flipV="1">
            <a:off x="2381569" y="4380548"/>
            <a:ext cx="664526" cy="232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">
            <a:extLst>
              <a:ext uri="{FF2B5EF4-FFF2-40B4-BE49-F238E27FC236}">
                <a16:creationId xmlns:a16="http://schemas.microsoft.com/office/drawing/2014/main" id="{2D6CD39C-C74F-4E86-8FE0-4B952F4B3C6B}"/>
              </a:ext>
            </a:extLst>
          </p:cNvPr>
          <p:cNvSpPr txBox="1">
            <a:spLocks/>
          </p:cNvSpPr>
          <p:nvPr/>
        </p:nvSpPr>
        <p:spPr>
          <a:xfrm>
            <a:off x="311700" y="270195"/>
            <a:ext cx="85206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3200" dirty="0">
                <a:solidFill>
                  <a:srgbClr val="203858"/>
                </a:solidFill>
                <a:latin typeface="AeriesSansBold" charset="0"/>
                <a:ea typeface="Nunito Sans Black"/>
                <a:cs typeface="Nunito Sans Black"/>
                <a:sym typeface="Nunito Sans Black"/>
              </a:rPr>
              <a:t>Post-Input Validation – Data Validation</a:t>
            </a:r>
          </a:p>
        </p:txBody>
      </p:sp>
      <p:pic>
        <p:nvPicPr>
          <p:cNvPr id="12" name="Object 2" descr="preencoded.png">
            <a:extLst>
              <a:ext uri="{FF2B5EF4-FFF2-40B4-BE49-F238E27FC236}">
                <a16:creationId xmlns:a16="http://schemas.microsoft.com/office/drawing/2014/main" id="{6968CA37-69AD-4232-9E9B-0C246ADA3F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47" t="15623" r="77239" b="80274"/>
          <a:stretch/>
        </p:blipFill>
        <p:spPr>
          <a:xfrm>
            <a:off x="429491" y="966745"/>
            <a:ext cx="1253067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2358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1696</TotalTime>
  <Words>850</Words>
  <Application>Microsoft Office PowerPoint</Application>
  <PresentationFormat>On-screen Show (16:9)</PresentationFormat>
  <Paragraphs>102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AeriesSansBold</vt:lpstr>
      <vt:lpstr>Nunito Sans SemiBold</vt:lpstr>
      <vt:lpstr>Nunito Sans</vt:lpstr>
      <vt:lpstr>Calibri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973-1 Intro to Data Validations</vt:lpstr>
      <vt:lpstr>PowerPoint Presentation</vt:lpstr>
      <vt:lpstr>973-1 Intro to Data Validations</vt:lpstr>
      <vt:lpstr>973-1 Intro to Data Validations</vt:lpstr>
      <vt:lpstr>PowerPoint Presentation</vt:lpstr>
      <vt:lpstr>PowerPoint Presentation</vt:lpstr>
      <vt:lpstr>973-1 Intro to Data Validations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Data Validations</dc:title>
  <dc:creator>Hannah Rhinebeck</dc:creator>
  <cp:lastModifiedBy>Hannah Rhinebeck</cp:lastModifiedBy>
  <cp:revision>50</cp:revision>
  <dcterms:modified xsi:type="dcterms:W3CDTF">2022-09-28T21:26:44Z</dcterms:modified>
</cp:coreProperties>
</file>