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3"/>
  </p:notesMasterIdLst>
  <p:sldIdLst>
    <p:sldId id="293" r:id="rId5"/>
    <p:sldId id="295" r:id="rId6"/>
    <p:sldId id="294" r:id="rId7"/>
    <p:sldId id="282" r:id="rId8"/>
    <p:sldId id="333" r:id="rId9"/>
    <p:sldId id="321" r:id="rId10"/>
    <p:sldId id="334" r:id="rId11"/>
    <p:sldId id="337" r:id="rId12"/>
    <p:sldId id="315" r:id="rId13"/>
    <p:sldId id="319" r:id="rId14"/>
    <p:sldId id="324" r:id="rId15"/>
    <p:sldId id="335" r:id="rId16"/>
    <p:sldId id="338" r:id="rId17"/>
    <p:sldId id="336" r:id="rId18"/>
    <p:sldId id="340" r:id="rId19"/>
    <p:sldId id="327" r:id="rId20"/>
    <p:sldId id="314" r:id="rId21"/>
    <p:sldId id="288" r:id="rId22"/>
  </p:sldIdLst>
  <p:sldSz cx="12192000" cy="6858000"/>
  <p:notesSz cx="6858000" cy="9144000"/>
  <p:embeddedFontLst>
    <p:embeddedFont>
      <p:font typeface="AeriesSansBold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  <p:embeddedFont>
      <p:font typeface="Nunito Sans SemiBold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33"/>
            <p14:sldId id="321"/>
            <p14:sldId id="334"/>
            <p14:sldId id="337"/>
            <p14:sldId id="315"/>
            <p14:sldId id="319"/>
            <p14:sldId id="324"/>
            <p14:sldId id="335"/>
            <p14:sldId id="338"/>
            <p14:sldId id="336"/>
            <p14:sldId id="340"/>
            <p14:sldId id="327"/>
            <p14:sldId id="314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0E084-7A64-441C-AA72-A183C59957BA}" v="2302" dt="2022-09-20T04:03:1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1100" dirty="0"/>
            <a:t> </a:t>
          </a:r>
          <a:r>
            <a:rPr lang="en-US" sz="1600" dirty="0"/>
            <a:t>Report Cards are for each Grade level – District Wide. Report Card Types are available for different types of students per Grade Level, for example Limited English Proficient or GATE  </a:t>
          </a:r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 custT="1"/>
      <dgm:spPr/>
      <dgm:t>
        <a:bodyPr/>
        <a:lstStyle/>
        <a:p>
          <a:r>
            <a:rPr lang="en-US" sz="1100" dirty="0"/>
            <a:t> </a:t>
          </a:r>
          <a:r>
            <a:rPr lang="en-US" sz="1600" dirty="0"/>
            <a:t>Proper Terms need to be set up – this will impact Updating SBG Attendance Totals.</a:t>
          </a:r>
        </a:p>
        <a:p>
          <a:r>
            <a:rPr lang="en-US" sz="1600" dirty="0"/>
            <a:t> Define your  Terms 1,2,3 – School Options page </a:t>
          </a:r>
        </a:p>
        <a:p>
          <a:r>
            <a:rPr lang="en-US" sz="1600" dirty="0"/>
            <a:t>Verify Absence Codes – print on Grades  </a:t>
          </a:r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6F540722-F63D-43D6-8C42-112442E863E0}">
      <dgm:prSet custT="1"/>
      <dgm:spPr/>
      <dgm:t>
        <a:bodyPr/>
        <a:lstStyle/>
        <a:p>
          <a:r>
            <a:rPr lang="en-US" sz="1600" dirty="0"/>
            <a:t> Canned Report – to verify missing Marks </a:t>
          </a:r>
        </a:p>
      </dgm:t>
    </dgm:pt>
    <dgm:pt modelId="{C1EA8E21-62E7-418B-A0B4-AA52ECED7AAB}" type="parTrans" cxnId="{5791B66F-A314-43A4-8BCD-2E7D5665990A}">
      <dgm:prSet/>
      <dgm:spPr/>
      <dgm:t>
        <a:bodyPr/>
        <a:lstStyle/>
        <a:p>
          <a:endParaRPr lang="en-US"/>
        </a:p>
      </dgm:t>
    </dgm:pt>
    <dgm:pt modelId="{03E03318-59C4-4C1E-947E-E4100C51C9CF}" type="sibTrans" cxnId="{5791B66F-A314-43A4-8BCD-2E7D5665990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1600" dirty="0"/>
            <a:t>Create the SBG Grading table and enter window dates into your Portal Options – Grades Tab  </a:t>
          </a:r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906FD33C-10C3-440B-93DE-1BB0C8A60338}">
      <dgm:prSet custT="1"/>
      <dgm:spPr/>
      <dgm:t>
        <a:bodyPr/>
        <a:lstStyle/>
        <a:p>
          <a:r>
            <a:rPr lang="en-US" sz="1600" dirty="0"/>
            <a:t>Portal Options/Gradebook Options will impact your Teachers  </a:t>
          </a:r>
        </a:p>
      </dgm:t>
    </dgm:pt>
    <dgm:pt modelId="{313E5D60-6E9D-4DE6-A0A1-B1D223F8A9B4}" type="parTrans" cxnId="{BAA35130-6FF1-45EA-AD83-102EC5824D2D}">
      <dgm:prSet/>
      <dgm:spPr/>
      <dgm:t>
        <a:bodyPr/>
        <a:lstStyle/>
        <a:p>
          <a:endParaRPr lang="en-US"/>
        </a:p>
      </dgm:t>
    </dgm:pt>
    <dgm:pt modelId="{E4E309F8-2EC1-4555-9D2E-616C9CFCAFF3}" type="sibTrans" cxnId="{BAA35130-6FF1-45EA-AD83-102EC5824D2D}">
      <dgm:prSet/>
      <dgm:spPr/>
      <dgm:t>
        <a:bodyPr/>
        <a:lstStyle/>
        <a:p>
          <a:endParaRPr lang="en-US"/>
        </a:p>
      </dgm:t>
    </dgm:pt>
    <dgm:pt modelId="{7D96F29C-6D96-4F13-87A3-5B828DD5B868}">
      <dgm:prSet custT="1"/>
      <dgm:spPr/>
      <dgm:t>
        <a:bodyPr/>
        <a:lstStyle/>
        <a:p>
          <a:r>
            <a:rPr lang="en-US" sz="1600" dirty="0"/>
            <a:t>Support Standard Based Grade Reporting enabled – Portal Options. This will allow your Teachers to attach the Standard to the assignment </a:t>
          </a:r>
        </a:p>
      </dgm:t>
    </dgm:pt>
    <dgm:pt modelId="{DAAC4E66-71D7-4014-9A05-99616052E0A8}" type="parTrans" cxnId="{206EC353-8C14-451D-8F8A-F7C4D27C2700}">
      <dgm:prSet/>
      <dgm:spPr/>
      <dgm:t>
        <a:bodyPr/>
        <a:lstStyle/>
        <a:p>
          <a:endParaRPr lang="en-US"/>
        </a:p>
      </dgm:t>
    </dgm:pt>
    <dgm:pt modelId="{F69B04CC-31A5-47F9-9B8D-F731E6925940}" type="sibTrans" cxnId="{206EC353-8C14-451D-8F8A-F7C4D27C2700}">
      <dgm:prSet/>
      <dgm:spPr/>
      <dgm:t>
        <a:bodyPr/>
        <a:lstStyle/>
        <a:p>
          <a:endParaRPr lang="en-US"/>
        </a:p>
      </dgm:t>
    </dgm:pt>
    <dgm:pt modelId="{8C2C87F2-8E2B-4FCD-948E-69C6D4001E34}">
      <dgm:prSet custT="1"/>
      <dgm:spPr/>
      <dgm:t>
        <a:bodyPr/>
        <a:lstStyle/>
        <a:p>
          <a:r>
            <a:rPr lang="en-US" sz="1600" dirty="0"/>
            <a:t>Once the Standards Based Grade Report table has been created and marks have been submitted, changes </a:t>
          </a:r>
          <a:r>
            <a:rPr lang="en-US" sz="1600" b="1" dirty="0">
              <a:highlight>
                <a:srgbClr val="000000"/>
              </a:highlight>
            </a:rPr>
            <a:t>should not </a:t>
          </a:r>
          <a:r>
            <a:rPr lang="en-US" sz="1600" dirty="0"/>
            <a:t>be made to the Standards or Report Card Set Up</a:t>
          </a:r>
        </a:p>
      </dgm:t>
    </dgm:pt>
    <dgm:pt modelId="{50AE881F-7356-45FE-8DE5-ED80DABDF44A}" type="parTrans" cxnId="{F81075F6-B528-4108-987F-E01042843977}">
      <dgm:prSet/>
      <dgm:spPr/>
      <dgm:t>
        <a:bodyPr/>
        <a:lstStyle/>
        <a:p>
          <a:endParaRPr lang="en-US"/>
        </a:p>
      </dgm:t>
    </dgm:pt>
    <dgm:pt modelId="{7D1E8508-B9CD-422D-8709-2982E91E5682}" type="sibTrans" cxnId="{F81075F6-B528-4108-987F-E01042843977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F4DF1D2F-F060-4D9E-B2C0-969D61A99E77}" type="pres">
      <dgm:prSet presAssocID="{8C2C87F2-8E2B-4FCD-948E-69C6D4001E3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1F11746-EDA2-4FBB-9C40-D9CB69D1F15B}" type="pres">
      <dgm:prSet presAssocID="{7D1E8508-B9CD-422D-8709-2982E91E5682}" presName="spacer" presStyleCnt="0"/>
      <dgm:spPr/>
    </dgm:pt>
    <dgm:pt modelId="{04A7C023-5317-49EB-B8AE-9D8B74635A56}" type="pres">
      <dgm:prSet presAssocID="{9E83A8C3-6DF8-4D01-9BF8-89911EE3CAF5}" presName="parentText" presStyleLbl="node1" presStyleIdx="2" presStyleCnt="7" custLinFactNeighborX="-80" custLinFactNeighborY="26327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3" presStyleCnt="7" custLinFactNeighborX="-2581" custLinFactNeighborY="97546">
        <dgm:presLayoutVars>
          <dgm:chMax val="0"/>
          <dgm:bulletEnabled val="1"/>
        </dgm:presLayoutVars>
      </dgm:prSet>
      <dgm:spPr/>
    </dgm:pt>
    <dgm:pt modelId="{542578F7-1A22-4436-B360-9F38370174AA}" type="pres">
      <dgm:prSet presAssocID="{3961BBC6-46EA-46CB-96A7-D200964EF3F8}" presName="spacer" presStyleCnt="0"/>
      <dgm:spPr/>
    </dgm:pt>
    <dgm:pt modelId="{9216DC1C-D04A-417B-BDDF-CC3369819209}" type="pres">
      <dgm:prSet presAssocID="{6F540722-F63D-43D6-8C42-112442E863E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5137A3E-014C-4FE0-955C-A9D31FEB5EDD}" type="pres">
      <dgm:prSet presAssocID="{03E03318-59C4-4C1E-947E-E4100C51C9CF}" presName="spacer" presStyleCnt="0"/>
      <dgm:spPr/>
    </dgm:pt>
    <dgm:pt modelId="{4E03FD4B-8861-407F-95C6-05CC897B1A5E}" type="pres">
      <dgm:prSet presAssocID="{906FD33C-10C3-440B-93DE-1BB0C8A6033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73A3933-D0A2-4B2C-B7E2-69CD5D721F16}" type="pres">
      <dgm:prSet presAssocID="{E4E309F8-2EC1-4555-9D2E-616C9CFCAFF3}" presName="spacer" presStyleCnt="0"/>
      <dgm:spPr/>
    </dgm:pt>
    <dgm:pt modelId="{7EC211A5-B1DC-4396-B3E1-CD06D2986DE9}" type="pres">
      <dgm:prSet presAssocID="{7D96F29C-6D96-4F13-87A3-5B828DD5B868}" presName="parentText" presStyleLbl="node1" presStyleIdx="6" presStyleCnt="7" custLinFactNeighborX="-80" custLinFactNeighborY="17508">
        <dgm:presLayoutVars>
          <dgm:chMax val="0"/>
          <dgm:bulletEnabled val="1"/>
        </dgm:presLayoutVars>
      </dgm:prSet>
      <dgm:spPr/>
    </dgm:pt>
  </dgm:ptLst>
  <dgm:cxnLst>
    <dgm:cxn modelId="{BAA35130-6FF1-45EA-AD83-102EC5824D2D}" srcId="{B6DF79A4-9A71-4E81-AA66-EDAA42112F43}" destId="{906FD33C-10C3-440B-93DE-1BB0C8A60338}" srcOrd="5" destOrd="0" parTransId="{313E5D60-6E9D-4DE6-A0A1-B1D223F8A9B4}" sibTransId="{E4E309F8-2EC1-4555-9D2E-616C9CFCAFF3}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5791B66F-A314-43A4-8BCD-2E7D5665990A}" srcId="{B6DF79A4-9A71-4E81-AA66-EDAA42112F43}" destId="{6F540722-F63D-43D6-8C42-112442E863E0}" srcOrd="4" destOrd="0" parTransId="{C1EA8E21-62E7-418B-A0B4-AA52ECED7AAB}" sibTransId="{03E03318-59C4-4C1E-947E-E4100C51C9CF}"/>
    <dgm:cxn modelId="{B5882A51-0621-4942-8D8B-F4B247419224}" type="presOf" srcId="{7D96F29C-6D96-4F13-87A3-5B828DD5B868}" destId="{7EC211A5-B1DC-4396-B3E1-CD06D2986DE9}" srcOrd="0" destOrd="0" presId="urn:microsoft.com/office/officeart/2005/8/layout/vList2"/>
    <dgm:cxn modelId="{2E314D53-9FEF-45FE-9F2A-CEF43A6BE502}" type="presOf" srcId="{6F540722-F63D-43D6-8C42-112442E863E0}" destId="{9216DC1C-D04A-417B-BDDF-CC3369819209}" srcOrd="0" destOrd="0" presId="urn:microsoft.com/office/officeart/2005/8/layout/vList2"/>
    <dgm:cxn modelId="{206EC353-8C14-451D-8F8A-F7C4D27C2700}" srcId="{B6DF79A4-9A71-4E81-AA66-EDAA42112F43}" destId="{7D96F29C-6D96-4F13-87A3-5B828DD5B868}" srcOrd="6" destOrd="0" parTransId="{DAAC4E66-71D7-4014-9A05-99616052E0A8}" sibTransId="{F69B04CC-31A5-47F9-9B8D-F731E6925940}"/>
    <dgm:cxn modelId="{F4528799-D263-4F6F-8598-F0A7B424B0DC}" type="presOf" srcId="{8C2C87F2-8E2B-4FCD-948E-69C6D4001E34}" destId="{F4DF1D2F-F060-4D9E-B2C0-969D61A99E77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3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2" destOrd="0" parTransId="{BD15DDB9-03E2-4912-B2B3-698D24F2DDD0}" sibTransId="{53BEB5FA-A610-4250-BC98-849B3C7130C3}"/>
    <dgm:cxn modelId="{008FE9EB-5D2C-4CE6-8032-DA30D78A78C5}" type="presOf" srcId="{906FD33C-10C3-440B-93DE-1BB0C8A60338}" destId="{4E03FD4B-8861-407F-95C6-05CC897B1A5E}" srcOrd="0" destOrd="0" presId="urn:microsoft.com/office/officeart/2005/8/layout/vList2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F81075F6-B528-4108-987F-E01042843977}" srcId="{B6DF79A4-9A71-4E81-AA66-EDAA42112F43}" destId="{8C2C87F2-8E2B-4FCD-948E-69C6D4001E34}" srcOrd="1" destOrd="0" parTransId="{50AE881F-7356-45FE-8DE5-ED80DABDF44A}" sibTransId="{7D1E8508-B9CD-422D-8709-2982E91E5682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AF5ECCB6-AD46-41E7-AA22-C5A16662FC8F}" type="presParOf" srcId="{393F9490-9950-4C70-A54B-4737EBC4B0C4}" destId="{F4DF1D2F-F060-4D9E-B2C0-969D61A99E77}" srcOrd="2" destOrd="0" presId="urn:microsoft.com/office/officeart/2005/8/layout/vList2"/>
    <dgm:cxn modelId="{D57DC5D1-C502-46D8-9FFB-14F743F86696}" type="presParOf" srcId="{393F9490-9950-4C70-A54B-4737EBC4B0C4}" destId="{81F11746-EDA2-4FBB-9C40-D9CB69D1F15B}" srcOrd="3" destOrd="0" presId="urn:microsoft.com/office/officeart/2005/8/layout/vList2"/>
    <dgm:cxn modelId="{893B931C-DC77-4D48-84E0-577C8CBABDAF}" type="presParOf" srcId="{393F9490-9950-4C70-A54B-4737EBC4B0C4}" destId="{04A7C023-5317-49EB-B8AE-9D8B74635A56}" srcOrd="4" destOrd="0" presId="urn:microsoft.com/office/officeart/2005/8/layout/vList2"/>
    <dgm:cxn modelId="{532ECBE0-3075-4BEA-B1CD-2C5836CEC3BA}" type="presParOf" srcId="{393F9490-9950-4C70-A54B-4737EBC4B0C4}" destId="{2B2B105B-EB1F-4008-B5A1-2B5CEE3B423A}" srcOrd="5" destOrd="0" presId="urn:microsoft.com/office/officeart/2005/8/layout/vList2"/>
    <dgm:cxn modelId="{83E057F2-C831-4EC7-B8C6-44619E961564}" type="presParOf" srcId="{393F9490-9950-4C70-A54B-4737EBC4B0C4}" destId="{F3D27464-9835-4C31-A117-042E99EEF8D1}" srcOrd="6" destOrd="0" presId="urn:microsoft.com/office/officeart/2005/8/layout/vList2"/>
    <dgm:cxn modelId="{F33A3235-36AF-46A6-B33B-3D43EF87FEDB}" type="presParOf" srcId="{393F9490-9950-4C70-A54B-4737EBC4B0C4}" destId="{542578F7-1A22-4436-B360-9F38370174AA}" srcOrd="7" destOrd="0" presId="urn:microsoft.com/office/officeart/2005/8/layout/vList2"/>
    <dgm:cxn modelId="{4E335EDA-59EC-4ED0-8674-452AE4BC3D08}" type="presParOf" srcId="{393F9490-9950-4C70-A54B-4737EBC4B0C4}" destId="{9216DC1C-D04A-417B-BDDF-CC3369819209}" srcOrd="8" destOrd="0" presId="urn:microsoft.com/office/officeart/2005/8/layout/vList2"/>
    <dgm:cxn modelId="{83F16B6E-D68F-4FA5-BD1F-216149BD62F0}" type="presParOf" srcId="{393F9490-9950-4C70-A54B-4737EBC4B0C4}" destId="{35137A3E-014C-4FE0-955C-A9D31FEB5EDD}" srcOrd="9" destOrd="0" presId="urn:microsoft.com/office/officeart/2005/8/layout/vList2"/>
    <dgm:cxn modelId="{2203713B-21A4-4D98-8146-D7E0C1720357}" type="presParOf" srcId="{393F9490-9950-4C70-A54B-4737EBC4B0C4}" destId="{4E03FD4B-8861-407F-95C6-05CC897B1A5E}" srcOrd="10" destOrd="0" presId="urn:microsoft.com/office/officeart/2005/8/layout/vList2"/>
    <dgm:cxn modelId="{94859F53-C2D5-4FD6-9ADD-AAF788E12AD8}" type="presParOf" srcId="{393F9490-9950-4C70-A54B-4737EBC4B0C4}" destId="{273A3933-D0A2-4B2C-B7E2-69CD5D721F16}" srcOrd="11" destOrd="0" presId="urn:microsoft.com/office/officeart/2005/8/layout/vList2"/>
    <dgm:cxn modelId="{C6EAD399-B5E0-4D76-9DF6-92621F9A4DE4}" type="presParOf" srcId="{393F9490-9950-4C70-A54B-4737EBC4B0C4}" destId="{7EC211A5-B1DC-4396-B3E1-CD06D2986DE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40722-F63D-43D6-8C42-112442E863E0}">
      <dgm:prSet/>
      <dgm:spPr/>
      <dgm:t>
        <a:bodyPr/>
        <a:lstStyle/>
        <a:p>
          <a:r>
            <a:rPr lang="en-US" dirty="0"/>
            <a:t> SBG only – if you recreate the SBG Cycle a second time – you will not lose data.  </a:t>
          </a:r>
        </a:p>
      </dgm:t>
    </dgm:pt>
    <dgm:pt modelId="{C1EA8E21-62E7-418B-A0B4-AA52ECED7AAB}" type="parTrans" cxnId="{5791B66F-A314-43A4-8BCD-2E7D5665990A}">
      <dgm:prSet/>
      <dgm:spPr/>
      <dgm:t>
        <a:bodyPr/>
        <a:lstStyle/>
        <a:p>
          <a:endParaRPr lang="en-US"/>
        </a:p>
      </dgm:t>
    </dgm:pt>
    <dgm:pt modelId="{03E03318-59C4-4C1E-947E-E4100C51C9CF}" type="sibTrans" cxnId="{5791B66F-A314-43A4-8BCD-2E7D5665990A}">
      <dgm:prSet/>
      <dgm:spPr/>
      <dgm:t>
        <a:bodyPr/>
        <a:lstStyle/>
        <a:p>
          <a:endParaRPr lang="en-US"/>
        </a:p>
      </dgm:t>
    </dgm:pt>
    <dgm:pt modelId="{A27F13BD-3A47-429B-9BEF-EEE9CEB6B95C}">
      <dgm:prSet/>
      <dgm:spPr/>
      <dgm:t>
        <a:bodyPr/>
        <a:lstStyle/>
        <a:p>
          <a:r>
            <a:rPr lang="en-US" dirty="0"/>
            <a:t>Teachers may print out SBG Report Cards  </a:t>
          </a:r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906FD33C-10C3-440B-93DE-1BB0C8A60338}">
      <dgm:prSet/>
      <dgm:spPr/>
      <dgm:t>
        <a:bodyPr/>
        <a:lstStyle/>
        <a:p>
          <a:r>
            <a:rPr lang="en-US" dirty="0"/>
            <a:t>Easy option to copy the current mark to SBG History  </a:t>
          </a:r>
        </a:p>
      </dgm:t>
    </dgm:pt>
    <dgm:pt modelId="{313E5D60-6E9D-4DE6-A0A1-B1D223F8A9B4}" type="parTrans" cxnId="{BAA35130-6FF1-45EA-AD83-102EC5824D2D}">
      <dgm:prSet/>
      <dgm:spPr/>
      <dgm:t>
        <a:bodyPr/>
        <a:lstStyle/>
        <a:p>
          <a:endParaRPr lang="en-US"/>
        </a:p>
      </dgm:t>
    </dgm:pt>
    <dgm:pt modelId="{E4E309F8-2EC1-4555-9D2E-616C9CFCAFF3}" type="sibTrans" cxnId="{BAA35130-6FF1-45EA-AD83-102EC5824D2D}">
      <dgm:prSet/>
      <dgm:spPr/>
      <dgm:t>
        <a:bodyPr/>
        <a:lstStyle/>
        <a:p>
          <a:endParaRPr lang="en-US"/>
        </a:p>
      </dgm:t>
    </dgm:pt>
    <dgm:pt modelId="{7D96F29C-6D96-4F13-87A3-5B828DD5B868}">
      <dgm:prSet/>
      <dgm:spPr/>
      <dgm:t>
        <a:bodyPr/>
        <a:lstStyle/>
        <a:p>
          <a:r>
            <a:rPr lang="en-US" dirty="0"/>
            <a:t>   Update for just one Student </a:t>
          </a:r>
        </a:p>
      </dgm:t>
    </dgm:pt>
    <dgm:pt modelId="{DAAC4E66-71D7-4014-9A05-99616052E0A8}" type="parTrans" cxnId="{206EC353-8C14-451D-8F8A-F7C4D27C2700}">
      <dgm:prSet/>
      <dgm:spPr/>
      <dgm:t>
        <a:bodyPr/>
        <a:lstStyle/>
        <a:p>
          <a:endParaRPr lang="en-US"/>
        </a:p>
      </dgm:t>
    </dgm:pt>
    <dgm:pt modelId="{F69B04CC-31A5-47F9-9B8D-F731E6925940}" type="sibTrans" cxnId="{206EC353-8C14-451D-8F8A-F7C4D27C2700}">
      <dgm:prSet/>
      <dgm:spPr/>
      <dgm:t>
        <a:bodyPr/>
        <a:lstStyle/>
        <a:p>
          <a:endParaRPr lang="en-US"/>
        </a:p>
      </dgm:t>
    </dgm:pt>
    <dgm:pt modelId="{4EFF91F9-786C-43AF-9A5D-8653EDF6D28E}">
      <dgm:prSet/>
      <dgm:spPr/>
      <dgm:t>
        <a:bodyPr/>
        <a:lstStyle/>
        <a:p>
          <a:r>
            <a:rPr lang="en-US" dirty="0"/>
            <a:t>Review SBG Options – before you create Grading Cycle  </a:t>
          </a:r>
        </a:p>
      </dgm:t>
    </dgm:pt>
    <dgm:pt modelId="{EBE543FF-F1B7-44FE-A4E6-EC811A07756F}" type="parTrans" cxnId="{369EDAAB-B53E-4D4B-ABA0-9075CB8F3B02}">
      <dgm:prSet/>
      <dgm:spPr/>
      <dgm:t>
        <a:bodyPr/>
        <a:lstStyle/>
        <a:p>
          <a:endParaRPr lang="en-US"/>
        </a:p>
      </dgm:t>
    </dgm:pt>
    <dgm:pt modelId="{D3087679-C6D9-4052-956B-963A01F8021C}" type="sibTrans" cxnId="{369EDAAB-B53E-4D4B-ABA0-9075CB8F3B02}">
      <dgm:prSet/>
      <dgm:spPr/>
      <dgm:t>
        <a:bodyPr/>
        <a:lstStyle/>
        <a:p>
          <a:endParaRPr lang="en-US"/>
        </a:p>
      </dgm:t>
    </dgm:pt>
    <dgm:pt modelId="{BEDD7E40-3257-4165-8E04-BA13BA8E0EBF}">
      <dgm:prSet/>
      <dgm:spPr/>
      <dgm:t>
        <a:bodyPr/>
        <a:lstStyle/>
        <a:p>
          <a:r>
            <a:rPr lang="en-US" dirty="0"/>
            <a:t>Translations can be entered for the Standards, Mark Types, Valid Marks and Filler/Headers with text for up to 6 Correspondence Languages.</a:t>
          </a:r>
        </a:p>
      </dgm:t>
    </dgm:pt>
    <dgm:pt modelId="{CEBC0816-2D13-444C-9F4C-1B45EFD982AC}" type="parTrans" cxnId="{AF7730E1-1768-4ACE-8DB8-F6CB59705C49}">
      <dgm:prSet/>
      <dgm:spPr/>
      <dgm:t>
        <a:bodyPr/>
        <a:lstStyle/>
        <a:p>
          <a:endParaRPr lang="en-US"/>
        </a:p>
      </dgm:t>
    </dgm:pt>
    <dgm:pt modelId="{3756C3D5-C853-4ADC-94EB-420943F8EE39}" type="sibTrans" cxnId="{AF7730E1-1768-4ACE-8DB8-F6CB59705C49}">
      <dgm:prSet/>
      <dgm:spPr/>
      <dgm:t>
        <a:bodyPr/>
        <a:lstStyle/>
        <a:p>
          <a:endParaRPr lang="en-US"/>
        </a:p>
      </dgm:t>
    </dgm:pt>
    <dgm:pt modelId="{B2184DAF-EC4E-4329-81B8-8F375DA4F906}">
      <dgm:prSet/>
      <dgm:spPr/>
      <dgm:t>
        <a:bodyPr/>
        <a:lstStyle/>
        <a:p>
          <a:r>
            <a:rPr lang="en-US"/>
            <a:t>The Teacher Portal can also be used to enter grades. A Load From Gradebook process is available to teachers.</a:t>
          </a:r>
        </a:p>
      </dgm:t>
    </dgm:pt>
    <dgm:pt modelId="{7067CDE9-B642-4C39-837B-9F7CABBE6B19}" type="parTrans" cxnId="{D987AFB5-A030-419F-83A6-7F6107E5C349}">
      <dgm:prSet/>
      <dgm:spPr/>
      <dgm:t>
        <a:bodyPr/>
        <a:lstStyle/>
        <a:p>
          <a:endParaRPr lang="en-US"/>
        </a:p>
      </dgm:t>
    </dgm:pt>
    <dgm:pt modelId="{2D152418-53E7-41BB-ADCE-9488221ED26B}" type="sibTrans" cxnId="{D987AFB5-A030-419F-83A6-7F6107E5C349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F813EAD3-ADA5-40D6-B67F-E7636F8882CC}" type="pres">
      <dgm:prSet presAssocID="{BEDD7E40-3257-4165-8E04-BA13BA8E0EB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3453D47-E63F-4319-B092-F0D1059E1EFE}" type="pres">
      <dgm:prSet presAssocID="{3756C3D5-C853-4ADC-94EB-420943F8EE39}" presName="spacer" presStyleCnt="0"/>
      <dgm:spPr/>
    </dgm:pt>
    <dgm:pt modelId="{3C676BDC-43FD-4A6A-9AE3-B895FBCF5F6F}" type="pres">
      <dgm:prSet presAssocID="{B2184DAF-EC4E-4329-81B8-8F375DA4F90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3761FF2-963B-4B3D-809C-45A0512CA907}" type="pres">
      <dgm:prSet presAssocID="{2D152418-53E7-41BB-ADCE-9488221ED26B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42578F7-1A22-4436-B360-9F38370174AA}" type="pres">
      <dgm:prSet presAssocID="{3961BBC6-46EA-46CB-96A7-D200964EF3F8}" presName="spacer" presStyleCnt="0"/>
      <dgm:spPr/>
    </dgm:pt>
    <dgm:pt modelId="{9216DC1C-D04A-417B-BDDF-CC3369819209}" type="pres">
      <dgm:prSet presAssocID="{6F540722-F63D-43D6-8C42-112442E863E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137A3E-014C-4FE0-955C-A9D31FEB5EDD}" type="pres">
      <dgm:prSet presAssocID="{03E03318-59C4-4C1E-947E-E4100C51C9CF}" presName="spacer" presStyleCnt="0"/>
      <dgm:spPr/>
    </dgm:pt>
    <dgm:pt modelId="{4E03FD4B-8861-407F-95C6-05CC897B1A5E}" type="pres">
      <dgm:prSet presAssocID="{906FD33C-10C3-440B-93DE-1BB0C8A6033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73A3933-D0A2-4B2C-B7E2-69CD5D721F16}" type="pres">
      <dgm:prSet presAssocID="{E4E309F8-2EC1-4555-9D2E-616C9CFCAFF3}" presName="spacer" presStyleCnt="0"/>
      <dgm:spPr/>
    </dgm:pt>
    <dgm:pt modelId="{7EC211A5-B1DC-4396-B3E1-CD06D2986DE9}" type="pres">
      <dgm:prSet presAssocID="{7D96F29C-6D96-4F13-87A3-5B828DD5B86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6319828-C32F-4709-B43E-7D4B3D7683A1}" type="pres">
      <dgm:prSet presAssocID="{F69B04CC-31A5-47F9-9B8D-F731E6925940}" presName="spacer" presStyleCnt="0"/>
      <dgm:spPr/>
    </dgm:pt>
    <dgm:pt modelId="{49980A7A-811D-4B1D-B615-CC1060871BF3}" type="pres">
      <dgm:prSet presAssocID="{4EFF91F9-786C-43AF-9A5D-8653EDF6D28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601021F-7B7A-4F55-B7D6-3082D7D7BA9B}" type="presOf" srcId="{BEDD7E40-3257-4165-8E04-BA13BA8E0EBF}" destId="{F813EAD3-ADA5-40D6-B67F-E7636F8882CC}" srcOrd="0" destOrd="0" presId="urn:microsoft.com/office/officeart/2005/8/layout/vList2"/>
    <dgm:cxn modelId="{BAA35130-6FF1-45EA-AD83-102EC5824D2D}" srcId="{B6DF79A4-9A71-4E81-AA66-EDAA42112F43}" destId="{906FD33C-10C3-440B-93DE-1BB0C8A60338}" srcOrd="4" destOrd="0" parTransId="{313E5D60-6E9D-4DE6-A0A1-B1D223F8A9B4}" sibTransId="{E4E309F8-2EC1-4555-9D2E-616C9CFCAFF3}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81322A4F-9679-4F4F-AD21-5CDFE0CE48B9}" type="presOf" srcId="{B2184DAF-EC4E-4329-81B8-8F375DA4F906}" destId="{3C676BDC-43FD-4A6A-9AE3-B895FBCF5F6F}" srcOrd="0" destOrd="0" presId="urn:microsoft.com/office/officeart/2005/8/layout/vList2"/>
    <dgm:cxn modelId="{5791B66F-A314-43A4-8BCD-2E7D5665990A}" srcId="{B6DF79A4-9A71-4E81-AA66-EDAA42112F43}" destId="{6F540722-F63D-43D6-8C42-112442E863E0}" srcOrd="3" destOrd="0" parTransId="{C1EA8E21-62E7-418B-A0B4-AA52ECED7AAB}" sibTransId="{03E03318-59C4-4C1E-947E-E4100C51C9CF}"/>
    <dgm:cxn modelId="{B5882A51-0621-4942-8D8B-F4B247419224}" type="presOf" srcId="{7D96F29C-6D96-4F13-87A3-5B828DD5B868}" destId="{7EC211A5-B1DC-4396-B3E1-CD06D2986DE9}" srcOrd="0" destOrd="0" presId="urn:microsoft.com/office/officeart/2005/8/layout/vList2"/>
    <dgm:cxn modelId="{2E314D53-9FEF-45FE-9F2A-CEF43A6BE502}" type="presOf" srcId="{6F540722-F63D-43D6-8C42-112442E863E0}" destId="{9216DC1C-D04A-417B-BDDF-CC3369819209}" srcOrd="0" destOrd="0" presId="urn:microsoft.com/office/officeart/2005/8/layout/vList2"/>
    <dgm:cxn modelId="{206EC353-8C14-451D-8F8A-F7C4D27C2700}" srcId="{B6DF79A4-9A71-4E81-AA66-EDAA42112F43}" destId="{7D96F29C-6D96-4F13-87A3-5B828DD5B868}" srcOrd="5" destOrd="0" parTransId="{DAAC4E66-71D7-4014-9A05-99616052E0A8}" sibTransId="{F69B04CC-31A5-47F9-9B8D-F731E6925940}"/>
    <dgm:cxn modelId="{369EDAAB-B53E-4D4B-ABA0-9075CB8F3B02}" srcId="{B6DF79A4-9A71-4E81-AA66-EDAA42112F43}" destId="{4EFF91F9-786C-43AF-9A5D-8653EDF6D28E}" srcOrd="6" destOrd="0" parTransId="{EBE543FF-F1B7-44FE-A4E6-EC811A07756F}" sibTransId="{D3087679-C6D9-4052-956B-963A01F8021C}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583A3FB5-9ABE-43C1-8A73-495895945A1F}" type="presOf" srcId="{4EFF91F9-786C-43AF-9A5D-8653EDF6D28E}" destId="{49980A7A-811D-4B1D-B615-CC1060871BF3}" srcOrd="0" destOrd="0" presId="urn:microsoft.com/office/officeart/2005/8/layout/vList2"/>
    <dgm:cxn modelId="{D987AFB5-A030-419F-83A6-7F6107E5C349}" srcId="{B6DF79A4-9A71-4E81-AA66-EDAA42112F43}" destId="{B2184DAF-EC4E-4329-81B8-8F375DA4F906}" srcOrd="1" destOrd="0" parTransId="{7067CDE9-B642-4C39-837B-9F7CABBE6B19}" sibTransId="{2D152418-53E7-41BB-ADCE-9488221ED26B}"/>
    <dgm:cxn modelId="{AF7730E1-1768-4ACE-8DB8-F6CB59705C49}" srcId="{B6DF79A4-9A71-4E81-AA66-EDAA42112F43}" destId="{BEDD7E40-3257-4165-8E04-BA13BA8E0EBF}" srcOrd="0" destOrd="0" parTransId="{CEBC0816-2D13-444C-9F4C-1B45EFD982AC}" sibTransId="{3756C3D5-C853-4ADC-94EB-420943F8EE39}"/>
    <dgm:cxn modelId="{008FE9EB-5D2C-4CE6-8032-DA30D78A78C5}" type="presOf" srcId="{906FD33C-10C3-440B-93DE-1BB0C8A60338}" destId="{4E03FD4B-8861-407F-95C6-05CC897B1A5E}" srcOrd="0" destOrd="0" presId="urn:microsoft.com/office/officeart/2005/8/layout/vList2"/>
    <dgm:cxn modelId="{3592E221-0749-4EE9-9798-6486EA4A879F}" type="presParOf" srcId="{393F9490-9950-4C70-A54B-4737EBC4B0C4}" destId="{F813EAD3-ADA5-40D6-B67F-E7636F8882CC}" srcOrd="0" destOrd="0" presId="urn:microsoft.com/office/officeart/2005/8/layout/vList2"/>
    <dgm:cxn modelId="{741E60F3-8641-4224-94BF-C28705C989CB}" type="presParOf" srcId="{393F9490-9950-4C70-A54B-4737EBC4B0C4}" destId="{E3453D47-E63F-4319-B092-F0D1059E1EFE}" srcOrd="1" destOrd="0" presId="urn:microsoft.com/office/officeart/2005/8/layout/vList2"/>
    <dgm:cxn modelId="{E95269E2-36D9-4DE8-B348-73BF5B0901B2}" type="presParOf" srcId="{393F9490-9950-4C70-A54B-4737EBC4B0C4}" destId="{3C676BDC-43FD-4A6A-9AE3-B895FBCF5F6F}" srcOrd="2" destOrd="0" presId="urn:microsoft.com/office/officeart/2005/8/layout/vList2"/>
    <dgm:cxn modelId="{5DE7CF3F-5091-43FF-A05A-28D7FB750745}" type="presParOf" srcId="{393F9490-9950-4C70-A54B-4737EBC4B0C4}" destId="{33761FF2-963B-4B3D-809C-45A0512CA907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  <dgm:cxn modelId="{F33A3235-36AF-46A6-B33B-3D43EF87FEDB}" type="presParOf" srcId="{393F9490-9950-4C70-A54B-4737EBC4B0C4}" destId="{542578F7-1A22-4436-B360-9F38370174AA}" srcOrd="5" destOrd="0" presId="urn:microsoft.com/office/officeart/2005/8/layout/vList2"/>
    <dgm:cxn modelId="{4E335EDA-59EC-4ED0-8674-452AE4BC3D08}" type="presParOf" srcId="{393F9490-9950-4C70-A54B-4737EBC4B0C4}" destId="{9216DC1C-D04A-417B-BDDF-CC3369819209}" srcOrd="6" destOrd="0" presId="urn:microsoft.com/office/officeart/2005/8/layout/vList2"/>
    <dgm:cxn modelId="{83F16B6E-D68F-4FA5-BD1F-216149BD62F0}" type="presParOf" srcId="{393F9490-9950-4C70-A54B-4737EBC4B0C4}" destId="{35137A3E-014C-4FE0-955C-A9D31FEB5EDD}" srcOrd="7" destOrd="0" presId="urn:microsoft.com/office/officeart/2005/8/layout/vList2"/>
    <dgm:cxn modelId="{2203713B-21A4-4D98-8146-D7E0C1720357}" type="presParOf" srcId="{393F9490-9950-4C70-A54B-4737EBC4B0C4}" destId="{4E03FD4B-8861-407F-95C6-05CC897B1A5E}" srcOrd="8" destOrd="0" presId="urn:microsoft.com/office/officeart/2005/8/layout/vList2"/>
    <dgm:cxn modelId="{94859F53-C2D5-4FD6-9ADD-AAF788E12AD8}" type="presParOf" srcId="{393F9490-9950-4C70-A54B-4737EBC4B0C4}" destId="{273A3933-D0A2-4B2C-B7E2-69CD5D721F16}" srcOrd="9" destOrd="0" presId="urn:microsoft.com/office/officeart/2005/8/layout/vList2"/>
    <dgm:cxn modelId="{C6EAD399-B5E0-4D76-9DF6-92621F9A4DE4}" type="presParOf" srcId="{393F9490-9950-4C70-A54B-4737EBC4B0C4}" destId="{7EC211A5-B1DC-4396-B3E1-CD06D2986DE9}" srcOrd="10" destOrd="0" presId="urn:microsoft.com/office/officeart/2005/8/layout/vList2"/>
    <dgm:cxn modelId="{389C839C-DAF9-4568-877F-CE24B8C2C54C}" type="presParOf" srcId="{393F9490-9950-4C70-A54B-4737EBC4B0C4}" destId="{76319828-C32F-4709-B43E-7D4B3D7683A1}" srcOrd="11" destOrd="0" presId="urn:microsoft.com/office/officeart/2005/8/layout/vList2"/>
    <dgm:cxn modelId="{0AC19425-9D1A-4E00-99E5-793A02DB2BDF}" type="presParOf" srcId="{393F9490-9950-4C70-A54B-4737EBC4B0C4}" destId="{49980A7A-811D-4B1D-B615-CC1060871BF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2618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  <a:r>
            <a:rPr lang="en-US" sz="1600" kern="1200" dirty="0"/>
            <a:t>Report Cards are for each Grade level – District Wide. Report Card Types are available for different types of students per Grade Level, for example Limited English Proficient or GATE  </a:t>
          </a:r>
        </a:p>
      </dsp:txBody>
      <dsp:txXfrm>
        <a:off x="39266" y="41884"/>
        <a:ext cx="7891294" cy="725839"/>
      </dsp:txXfrm>
    </dsp:sp>
    <dsp:sp modelId="{F4DF1D2F-F060-4D9E-B2C0-969D61A99E77}">
      <dsp:nvSpPr>
        <dsp:cNvPr id="0" name=""/>
        <dsp:cNvSpPr/>
      </dsp:nvSpPr>
      <dsp:spPr>
        <a:xfrm>
          <a:off x="0" y="821250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Once the Standards Based Grade Report table has been created and marks have been submitted, changes </a:t>
          </a:r>
          <a:r>
            <a:rPr lang="en-US" sz="1600" b="1" kern="1200" dirty="0">
              <a:highlight>
                <a:srgbClr val="000000"/>
              </a:highlight>
            </a:rPr>
            <a:t>should not </a:t>
          </a:r>
          <a:r>
            <a:rPr lang="en-US" sz="1600" kern="1200" dirty="0"/>
            <a:t>be made to the Standards or Report Card Set Up</a:t>
          </a:r>
        </a:p>
      </dsp:txBody>
      <dsp:txXfrm>
        <a:off x="39266" y="860516"/>
        <a:ext cx="7891294" cy="725839"/>
      </dsp:txXfrm>
    </dsp:sp>
    <dsp:sp modelId="{04A7C023-5317-49EB-B8AE-9D8B74635A56}">
      <dsp:nvSpPr>
        <dsp:cNvPr id="0" name=""/>
        <dsp:cNvSpPr/>
      </dsp:nvSpPr>
      <dsp:spPr>
        <a:xfrm>
          <a:off x="0" y="1643635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  <a:r>
            <a:rPr lang="en-US" sz="1600" kern="1200" dirty="0"/>
            <a:t>Proper Terms need to be set up – this will impact Updating SBG Attendance Totals.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Define your  Terms 1,2,3 – School Options page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Verify Absence Codes – print on Grades  </a:t>
          </a:r>
        </a:p>
      </dsp:txBody>
      <dsp:txXfrm>
        <a:off x="39266" y="1682901"/>
        <a:ext cx="7891294" cy="725839"/>
      </dsp:txXfrm>
    </dsp:sp>
    <dsp:sp modelId="{F3D27464-9835-4C31-A117-042E99EEF8D1}">
      <dsp:nvSpPr>
        <dsp:cNvPr id="0" name=""/>
        <dsp:cNvSpPr/>
      </dsp:nvSpPr>
      <dsp:spPr>
        <a:xfrm>
          <a:off x="0" y="2472422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the SBG Grading table and enter window dates into your Portal Options – Grades Tab  </a:t>
          </a:r>
        </a:p>
      </dsp:txBody>
      <dsp:txXfrm>
        <a:off x="39266" y="2511688"/>
        <a:ext cx="7891294" cy="725839"/>
      </dsp:txXfrm>
    </dsp:sp>
    <dsp:sp modelId="{9216DC1C-D04A-417B-BDDF-CC3369819209}">
      <dsp:nvSpPr>
        <dsp:cNvPr id="0" name=""/>
        <dsp:cNvSpPr/>
      </dsp:nvSpPr>
      <dsp:spPr>
        <a:xfrm>
          <a:off x="0" y="3277143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Canned Report – to verify missing Marks </a:t>
          </a:r>
        </a:p>
      </dsp:txBody>
      <dsp:txXfrm>
        <a:off x="39266" y="3316409"/>
        <a:ext cx="7891294" cy="725839"/>
      </dsp:txXfrm>
    </dsp:sp>
    <dsp:sp modelId="{4E03FD4B-8861-407F-95C6-05CC897B1A5E}">
      <dsp:nvSpPr>
        <dsp:cNvPr id="0" name=""/>
        <dsp:cNvSpPr/>
      </dsp:nvSpPr>
      <dsp:spPr>
        <a:xfrm>
          <a:off x="0" y="4095774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Portal Options/Gradebook Options will impact your Teachers  </a:t>
          </a:r>
        </a:p>
      </dsp:txBody>
      <dsp:txXfrm>
        <a:off x="39266" y="4135040"/>
        <a:ext cx="7891294" cy="725839"/>
      </dsp:txXfrm>
    </dsp:sp>
    <dsp:sp modelId="{7EC211A5-B1DC-4396-B3E1-CD06D2986DE9}">
      <dsp:nvSpPr>
        <dsp:cNvPr id="0" name=""/>
        <dsp:cNvSpPr/>
      </dsp:nvSpPr>
      <dsp:spPr>
        <a:xfrm>
          <a:off x="0" y="4916902"/>
          <a:ext cx="7969826" cy="804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Standard Based Grade Reporting enabled – Portal Options. This will allow your Teachers to attach the Standard to the assignment </a:t>
          </a:r>
        </a:p>
      </dsp:txBody>
      <dsp:txXfrm>
        <a:off x="39266" y="4956168"/>
        <a:ext cx="7891294" cy="725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3EAD3-ADA5-40D6-B67F-E7636F8882CC}">
      <dsp:nvSpPr>
        <dsp:cNvPr id="0" name=""/>
        <dsp:cNvSpPr/>
      </dsp:nvSpPr>
      <dsp:spPr>
        <a:xfrm>
          <a:off x="0" y="13402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Translations can be entered for the Standards, Mark Types, Valid Marks and Filler/Headers with text for up to 6 Correspondence Languages.</a:t>
          </a:r>
        </a:p>
      </dsp:txBody>
      <dsp:txXfrm>
        <a:off x="36896" y="170923"/>
        <a:ext cx="7896034" cy="682028"/>
      </dsp:txXfrm>
    </dsp:sp>
    <dsp:sp modelId="{3C676BDC-43FD-4A6A-9AE3-B895FBCF5F6F}">
      <dsp:nvSpPr>
        <dsp:cNvPr id="0" name=""/>
        <dsp:cNvSpPr/>
      </dsp:nvSpPr>
      <dsp:spPr>
        <a:xfrm>
          <a:off x="0" y="94456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Teacher Portal can also be used to enter grades. A Load From Gradebook process is available to teachers.</a:t>
          </a:r>
        </a:p>
      </dsp:txBody>
      <dsp:txXfrm>
        <a:off x="36896" y="981463"/>
        <a:ext cx="7896034" cy="682028"/>
      </dsp:txXfrm>
    </dsp:sp>
    <dsp:sp modelId="{F3D27464-9835-4C31-A117-042E99EEF8D1}">
      <dsp:nvSpPr>
        <dsp:cNvPr id="0" name=""/>
        <dsp:cNvSpPr/>
      </dsp:nvSpPr>
      <dsp:spPr>
        <a:xfrm>
          <a:off x="0" y="175510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Teachers may print out SBG Report Cards  </a:t>
          </a:r>
        </a:p>
      </dsp:txBody>
      <dsp:txXfrm>
        <a:off x="36896" y="1792003"/>
        <a:ext cx="7896034" cy="682028"/>
      </dsp:txXfrm>
    </dsp:sp>
    <dsp:sp modelId="{9216DC1C-D04A-417B-BDDF-CC3369819209}">
      <dsp:nvSpPr>
        <dsp:cNvPr id="0" name=""/>
        <dsp:cNvSpPr/>
      </dsp:nvSpPr>
      <dsp:spPr>
        <a:xfrm>
          <a:off x="0" y="256564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SBG only – if you recreate the SBG Cycle a second time – you will not lose data.  </a:t>
          </a:r>
        </a:p>
      </dsp:txBody>
      <dsp:txXfrm>
        <a:off x="36896" y="2602543"/>
        <a:ext cx="7896034" cy="682028"/>
      </dsp:txXfrm>
    </dsp:sp>
    <dsp:sp modelId="{4E03FD4B-8861-407F-95C6-05CC897B1A5E}">
      <dsp:nvSpPr>
        <dsp:cNvPr id="0" name=""/>
        <dsp:cNvSpPr/>
      </dsp:nvSpPr>
      <dsp:spPr>
        <a:xfrm>
          <a:off x="0" y="337618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Easy option to copy the current mark to SBG History  </a:t>
          </a:r>
        </a:p>
      </dsp:txBody>
      <dsp:txXfrm>
        <a:off x="36896" y="3413083"/>
        <a:ext cx="7896034" cy="682028"/>
      </dsp:txXfrm>
    </dsp:sp>
    <dsp:sp modelId="{7EC211A5-B1DC-4396-B3E1-CD06D2986DE9}">
      <dsp:nvSpPr>
        <dsp:cNvPr id="0" name=""/>
        <dsp:cNvSpPr/>
      </dsp:nvSpPr>
      <dsp:spPr>
        <a:xfrm>
          <a:off x="0" y="418672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 Update for just one Student </a:t>
          </a:r>
        </a:p>
      </dsp:txBody>
      <dsp:txXfrm>
        <a:off x="36896" y="4223623"/>
        <a:ext cx="7896034" cy="682028"/>
      </dsp:txXfrm>
    </dsp:sp>
    <dsp:sp modelId="{49980A7A-811D-4B1D-B615-CC1060871BF3}">
      <dsp:nvSpPr>
        <dsp:cNvPr id="0" name=""/>
        <dsp:cNvSpPr/>
      </dsp:nvSpPr>
      <dsp:spPr>
        <a:xfrm>
          <a:off x="0" y="4997267"/>
          <a:ext cx="796982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SBG Options – before you create Grading Cycle  </a:t>
          </a:r>
        </a:p>
      </dsp:txBody>
      <dsp:txXfrm>
        <a:off x="36896" y="5034163"/>
        <a:ext cx="7896034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41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4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91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2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5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2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12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86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39.png"/><Relationship Id="rId4" Type="http://schemas.openxmlformats.org/officeDocument/2006/relationships/image" Target="../media/image20.sv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hyperlink" Target="https://www.aeries.com/events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hyperlink" Target="https://aeriessis.freshdesk.com/support/solutions/folders/1400011659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hyperlink" Target="https://support.aeries.com/support/solutions/articles/14000071608-managing-parent-student-portal-accounts#Portal-Account-Passwords-%E2%86%91" TargetMode="External"/><Relationship Id="rId5" Type="http://schemas.openxmlformats.org/officeDocument/2006/relationships/image" Target="../media/image44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https://www.aeries.com/academ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08478" y="-1903186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014434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Grade Reporting Process SBG 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September 20,2022 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83E2B-954E-DC5D-CF07-07CEF4C7EF1C}"/>
              </a:ext>
            </a:extLst>
          </p:cNvPr>
          <p:cNvSpPr txBox="1"/>
          <p:nvPr/>
        </p:nvSpPr>
        <p:spPr>
          <a:xfrm>
            <a:off x="330200" y="227738"/>
            <a:ext cx="29639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Absence Codes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Enable option to Show on grades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Defined codes  will count towards the Absence totals 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008C9-3C4E-5F41-F920-992A6E689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98885"/>
            <a:ext cx="7899400" cy="4517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29DF5-0B1C-CEC3-2CEF-28B87ED0E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974" y="3768305"/>
            <a:ext cx="8068801" cy="27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Standards Set up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Days Enrolled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Days Absent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Days Tardy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Local Standards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Applies to Terms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Applies to Grades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BEA63-A1F5-D040-7693-507466C33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821" y="217134"/>
            <a:ext cx="7974002" cy="47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Standards maybe added to assignments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When the Standard is added it will pull when using the option to Import SBG Grades from Gradebook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34C43-DB16-C0C3-84BB-A56AF0F9D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217133"/>
            <a:ext cx="8297718" cy="1980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CA593F-0E24-E651-BAAB-C5EBB21A9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0" y="2310944"/>
            <a:ext cx="8428164" cy="41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Import Standards Based Grades From Gradebook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Steps 1 - 5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14398-80FE-A40C-0ED1-14AE0C25E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499" y="0"/>
            <a:ext cx="5328493" cy="2419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FE322-ACBE-0422-25B1-870F0BC5F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498" y="2407804"/>
            <a:ext cx="5321519" cy="2419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47557-C036-5036-36F2-A201EF6443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9350" y="4779141"/>
            <a:ext cx="5402120" cy="2078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20EB2-B900-F42C-6479-9349058E80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0696" y="649989"/>
            <a:ext cx="3861304" cy="2089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09E3D-D543-58A7-F049-E4A09CB23F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3312" y="3897746"/>
            <a:ext cx="4366940" cy="13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7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Missing Mark Listing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Canned Report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33F56D-4FE0-55CF-5D83-8FECFE645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300" y="217133"/>
            <a:ext cx="8312727" cy="43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After all Grades have been entered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Run the Missing Mark Listing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Copy SBG to SBH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Generate Report Card History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30A2A-7D6D-A7DF-282B-721E16505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851" y="149555"/>
            <a:ext cx="8148176" cy="2803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5BE1E-905C-C3D0-B45C-82525B9D4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075" y="3036643"/>
            <a:ext cx="8183728" cy="34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8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Watch for more upcoming webinars!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267200" y="895927"/>
            <a:ext cx="7372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 </a:t>
            </a:r>
            <a:r>
              <a:rPr lang="en-US" sz="3200" b="1" dirty="0"/>
              <a:t>Grade Reporting Process GRD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/>
              <a:t>Fall Aeries Con/Virtual </a:t>
            </a:r>
          </a:p>
          <a:p>
            <a:r>
              <a:rPr lang="en-US" sz="3200" b="1" dirty="0"/>
              <a:t>November 7-10</a:t>
            </a:r>
            <a:r>
              <a:rPr lang="en-US" sz="3200" b="1" baseline="30000" dirty="0"/>
              <a:t>th</a:t>
            </a:r>
            <a:r>
              <a:rPr lang="en-US" sz="3200" b="1" dirty="0"/>
              <a:t>  - early Registration until 9/30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</a:p>
          <a:p>
            <a:endParaRPr lang="en-US" sz="3200" b="1" dirty="0"/>
          </a:p>
          <a:p>
            <a:r>
              <a:rPr lang="en-US" sz="3200" b="1" dirty="0"/>
              <a:t>Spring 2023  In Person March 6-8</a:t>
            </a:r>
            <a:r>
              <a:rPr lang="en-US" sz="3200" b="1" baseline="30000" dirty="0"/>
              <a:t>th</a:t>
            </a:r>
            <a:endParaRPr lang="en-US" sz="3200" b="1" dirty="0"/>
          </a:p>
          <a:p>
            <a:r>
              <a:rPr lang="en-US" sz="3200" b="1" dirty="0"/>
              <a:t>See you back in Ontario</a:t>
            </a:r>
          </a:p>
          <a:p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So Many More!!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11689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470700" y="3870274"/>
            <a:ext cx="5764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Standards Based Grade Reporting Folder </a:t>
            </a:r>
            <a:endParaRPr lang="en-US" dirty="0"/>
          </a:p>
          <a:p>
            <a:r>
              <a:rPr lang="en-US" dirty="0">
                <a:hlinkClick r:id="rId13"/>
              </a:rPr>
              <a:t>Aeries Events </a:t>
            </a:r>
            <a:endParaRPr lang="en-US" dirty="0"/>
          </a:p>
          <a:p>
            <a:r>
              <a:rPr lang="en-US" dirty="0">
                <a:hlinkClick r:id="rId14"/>
              </a:rPr>
              <a:t>Aeries Academy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Elena Lohr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Customer Advocate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elena@aeries.com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4864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Athina Firman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Training Specialist 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athina@aeries.com </a:t>
              </a:r>
            </a:p>
            <a:p>
              <a:pPr defTabSz="609630">
                <a:lnSpc>
                  <a:spcPts val="2067"/>
                </a:lnSpc>
              </a:pP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562420"/>
              </p:ext>
            </p:extLst>
          </p:nvPr>
        </p:nvGraphicFramePr>
        <p:xfrm>
          <a:off x="3968750" y="609600"/>
          <a:ext cx="7969826" cy="572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46969"/>
              </p:ext>
            </p:extLst>
          </p:nvPr>
        </p:nvGraphicFramePr>
        <p:xfrm>
          <a:off x="3968750" y="443884"/>
          <a:ext cx="7969826" cy="588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 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317753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" y="7131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170625" y="144526"/>
            <a:ext cx="32101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School Options &amp; Terms  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Key Fields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D4E76-42CD-14DB-BC25-AD769D91C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021" y="144526"/>
            <a:ext cx="6809070" cy="3766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27CDC-C617-8906-DF7B-6AAA07F2B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021" y="3968992"/>
            <a:ext cx="2678438" cy="27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Initialize New Grading Cycle – School Wide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Option to Create for one or more Students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Email will be batched once the process has been completed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CA049B-3BCD-F1DF-2ADE-AFF064931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88896"/>
            <a:ext cx="8057587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22D3CB-2B3F-FC18-A9F3-B9033A8BE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9998" y="2952750"/>
            <a:ext cx="8042389" cy="38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1" y="217134"/>
            <a:ext cx="36703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Portal Options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School Based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Populate Window Dates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Print Option enabled for Teachers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Support SBG Reporting – assignment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C65988-F59B-B7C7-CF88-AF90090A6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499" y="58384"/>
            <a:ext cx="8207233" cy="3846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28AAC-16C1-2BB1-95C8-BE84B2936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498" y="3939674"/>
            <a:ext cx="7600244" cy="28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462395" y="604792"/>
            <a:ext cx="266180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Standard Based Options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Options Enabled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Show Absences?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Show </a:t>
            </a:r>
            <a:r>
              <a:rPr lang="en-US" sz="3200" b="1" dirty="0" err="1">
                <a:solidFill>
                  <a:schemeClr val="bg1"/>
                </a:solidFill>
              </a:rPr>
              <a:t>Tardies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Show Days Enrolled?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BA5F9F-04B4-44F0-284E-0EDA164D5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67833"/>
            <a:ext cx="8137236" cy="476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CCA8D-C020-8BFD-F742-6B1F83840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093" y="4352934"/>
            <a:ext cx="2909109" cy="23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85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14764</TotalTime>
  <Words>591</Words>
  <Application>Microsoft Office PowerPoint</Application>
  <PresentationFormat>Widescreen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AeriesSansBold</vt:lpstr>
      <vt:lpstr>-apple-system</vt:lpstr>
      <vt:lpstr>Nunito Sans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Athina Firman</cp:lastModifiedBy>
  <cp:revision>34</cp:revision>
  <dcterms:created xsi:type="dcterms:W3CDTF">2020-10-12T22:05:31Z</dcterms:created>
  <dcterms:modified xsi:type="dcterms:W3CDTF">2022-09-22T05:50:14Z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